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76">
  <p:sldMasterIdLst>
    <p:sldMasterId id="2147483673" r:id="rId1"/>
  </p:sldMasterIdLst>
  <p:notesMasterIdLst>
    <p:notesMasterId r:id="rId16"/>
  </p:notesMasterIdLst>
  <p:sldIdLst>
    <p:sldId id="1171" r:id="rId2"/>
    <p:sldId id="1174" r:id="rId3"/>
    <p:sldId id="1175" r:id="rId4"/>
    <p:sldId id="1176" r:id="rId5"/>
    <p:sldId id="1177" r:id="rId6"/>
    <p:sldId id="1178" r:id="rId7"/>
    <p:sldId id="1179" r:id="rId8"/>
    <p:sldId id="1180" r:id="rId9"/>
    <p:sldId id="1181" r:id="rId10"/>
    <p:sldId id="1182" r:id="rId11"/>
    <p:sldId id="1183" r:id="rId12"/>
    <p:sldId id="1184" r:id="rId13"/>
    <p:sldId id="1185" r:id="rId14"/>
    <p:sldId id="1186" r:id="rId15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182BD"/>
    <a:srgbClr val="165880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89" autoAdjust="0"/>
    <p:restoredTop sz="96395" autoAdjust="0"/>
  </p:normalViewPr>
  <p:slideViewPr>
    <p:cSldViewPr snapToGrid="0">
      <p:cViewPr>
        <p:scale>
          <a:sx n="80" d="100"/>
          <a:sy n="80" d="100"/>
        </p:scale>
        <p:origin x="-1877" y="-5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10.01.2025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10.01.2025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10.01.2025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10.01.2025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10.01.2025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10.01.2025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10.01.2025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10.01.2025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10.01.2025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10.01.2025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10.01.2025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10.01.2025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10.01.2025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</a:t>
            </a:r>
            <a:r>
              <a:rPr lang="ru-RU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2025 г</a:t>
            </a:r>
            <a:r>
              <a:rPr lang="en-US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1013460"/>
            <a:ext cx="56705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Новый Закон </a:t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</a:t>
            </a:r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»</a:t>
            </a:r>
          </a:p>
          <a:p>
            <a:pPr algn="ctr"/>
            <a:endParaRPr lang="ru-RU" altLang="ru-RU" sz="2400" b="1" dirty="0" smtClean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 smtClean="0"/>
              <a:t>Участие в государственных закупках отдельных категорий потенциальных поставщиков</a:t>
            </a:r>
            <a:r>
              <a:rPr lang="ru-RU" sz="1800" dirty="0" smtClean="0"/>
              <a:t> </a:t>
            </a:r>
          </a:p>
          <a:p>
            <a:pPr algn="ctr"/>
            <a:endParaRPr lang="ru-RU" altLang="ru-RU" sz="12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от 1 июля 2024 года № 106-VIII ЗРК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pPr algn="ctr"/>
            <a:r>
              <a:rPr lang="ru-RU" altLang="ru-RU" sz="1800" b="1" dirty="0" smtClean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Вступает в силу с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30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r>
              <a:rPr lang="ru-RU" altLang="ru-RU" sz="13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Министерство финансов Республики Казахстан</a:t>
            </a:r>
            <a:endParaRPr lang="ru-RU" sz="13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Выполняющим </a:t>
            </a:r>
            <a:r>
              <a:rPr lang="ru-RU" sz="2000" b="1" dirty="0" smtClean="0">
                <a:solidFill>
                  <a:srgbClr val="FF0000"/>
                </a:solidFill>
              </a:rPr>
              <a:t>работы</a:t>
            </a:r>
            <a:r>
              <a:rPr lang="ru-RU" sz="2000" dirty="0" smtClean="0"/>
              <a:t>, оказывающим </a:t>
            </a:r>
            <a:r>
              <a:rPr lang="ru-RU" sz="2000" b="1" dirty="0" smtClean="0">
                <a:solidFill>
                  <a:srgbClr val="FF0000"/>
                </a:solidFill>
              </a:rPr>
              <a:t>услуги</a:t>
            </a:r>
            <a:r>
              <a:rPr lang="ru-RU" sz="2000" dirty="0" smtClean="0"/>
              <a:t> общественным объединениям лиц с инвалидностью Республики Казахстан и (или) организациям, созданным общественными объединениями лиц с инвалидностью Республики Казахстан, </a:t>
            </a:r>
            <a:r>
              <a:rPr lang="ru-RU" sz="2000" b="1" u="sng" dirty="0" smtClean="0">
                <a:solidFill>
                  <a:srgbClr val="FF0000"/>
                </a:solidFill>
              </a:rPr>
              <a:t>не допускается привлечение </a:t>
            </a:r>
            <a:r>
              <a:rPr lang="ru-RU" sz="2000" b="1" dirty="0" smtClean="0">
                <a:solidFill>
                  <a:srgbClr val="FF0000"/>
                </a:solidFill>
              </a:rPr>
              <a:t>субподрядчиков</a:t>
            </a:r>
            <a:r>
              <a:rPr lang="ru-RU" sz="2000" b="1" dirty="0" smtClean="0"/>
              <a:t> по выполнению работ и </a:t>
            </a:r>
            <a:r>
              <a:rPr lang="ru-RU" sz="2000" b="1" u="sng" dirty="0" smtClean="0">
                <a:solidFill>
                  <a:srgbClr val="FF0000"/>
                </a:solidFill>
              </a:rPr>
              <a:t>соисполнителей</a:t>
            </a:r>
            <a:r>
              <a:rPr lang="ru-RU" sz="2000" b="1" dirty="0" smtClean="0"/>
              <a:t> по оказанию услуг, являющихся предметом проводимых государственных закупок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При осуществлении государственных закупок в соответствии с пунктом 2 настоящей статьи организатор </a:t>
            </a:r>
            <a:r>
              <a:rPr lang="ru-RU" sz="2400" b="1" dirty="0" smtClean="0">
                <a:solidFill>
                  <a:srgbClr val="FF0000"/>
                </a:solidFill>
              </a:rPr>
              <a:t>в тексте объявления указывает</a:t>
            </a:r>
            <a:r>
              <a:rPr lang="ru-RU" sz="2400" dirty="0" smtClean="0"/>
              <a:t>, что государственные закупки осуществляются </a:t>
            </a:r>
            <a:r>
              <a:rPr lang="ru-RU" sz="2400" b="1" dirty="0" smtClean="0">
                <a:solidFill>
                  <a:srgbClr val="FF0000"/>
                </a:solidFill>
              </a:rPr>
              <a:t>исключительно среди </a:t>
            </a:r>
            <a:r>
              <a:rPr lang="ru-RU" sz="2400" dirty="0" smtClean="0"/>
              <a:t>производящих товары и (или) поставляющих товары, выполняющих работы, оказывающих услуги общественных объединений лиц с инвалидностью Республики Казахстан и (или) организаций, созданных общественными объединениями лиц с инвалидностью Республики Казахстан.</a:t>
            </a:r>
            <a:endParaRPr lang="ru-RU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Общественные объединения лиц с инвалидностью Республики Казахстан и (или) организации, созданные общественными объединениями лиц с инвалидностью Республики Казахстан, производящие товары и (или) </a:t>
            </a:r>
            <a:r>
              <a:rPr lang="ru-RU" sz="2800" b="1" dirty="0" smtClean="0"/>
              <a:t>поставляющие товары, выполняющие работы, оказывающие услуги</a:t>
            </a:r>
            <a:r>
              <a:rPr lang="ru-RU" sz="2800" dirty="0" smtClean="0"/>
              <a:t>, </a:t>
            </a:r>
            <a:r>
              <a:rPr lang="ru-RU" sz="2800" b="1" u="sng" dirty="0" smtClean="0">
                <a:solidFill>
                  <a:srgbClr val="FF0000"/>
                </a:solidFill>
              </a:rPr>
              <a:t>не вносят обеспечения заявки </a:t>
            </a:r>
            <a:r>
              <a:rPr lang="ru-RU" sz="2800" dirty="0" smtClean="0"/>
              <a:t>на участие в государственных закупках, осуществляемых в соответствии с настоящей статьей.</a:t>
            </a:r>
            <a:endParaRPr lang="ru-RU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 5. В случае признания государственных закупок </a:t>
            </a:r>
            <a:r>
              <a:rPr lang="ru-RU" sz="2800" b="1" dirty="0" smtClean="0">
                <a:solidFill>
                  <a:srgbClr val="FF0000"/>
                </a:solidFill>
              </a:rPr>
              <a:t>несостоявшимися</a:t>
            </a:r>
            <a:r>
              <a:rPr lang="ru-RU" sz="2800" dirty="0" smtClean="0"/>
              <a:t> по основаниям, предусмотренным </a:t>
            </a:r>
            <a:r>
              <a:rPr lang="ru-RU" sz="2800" dirty="0" smtClean="0">
                <a:hlinkClick r:id="rId2"/>
              </a:rPr>
              <a:t>статьей 15</a:t>
            </a:r>
            <a:r>
              <a:rPr lang="ru-RU" sz="2800" dirty="0" smtClean="0"/>
              <a:t> настоящего Закона, заказчик принимает решение об осуществлении государственных закупок среди </a:t>
            </a:r>
            <a:r>
              <a:rPr lang="ru-RU" sz="2800" b="1" u="sng" dirty="0" smtClean="0">
                <a:solidFill>
                  <a:srgbClr val="FF0000"/>
                </a:solidFill>
              </a:rPr>
              <a:t>иных потенциальных поставщиков</a:t>
            </a:r>
            <a:r>
              <a:rPr lang="ru-RU" sz="2800" dirty="0" smtClean="0"/>
              <a:t> в порядке, установленном настоящим Законом.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Статья 27. Участие в государственных закупках отдельных категорий потенциальных поставщиков</a:t>
            </a:r>
          </a:p>
          <a:p>
            <a:pPr algn="ctr"/>
            <a:endParaRPr lang="ru-RU" sz="2400" dirty="0" smtClean="0"/>
          </a:p>
          <a:p>
            <a:pPr algn="just"/>
            <a:r>
              <a:rPr lang="ru-RU" sz="2400" dirty="0" smtClean="0"/>
              <a:t>      1. Участие в государственных закупках отдельных категорий потенциальных поставщиков определяется в случаях, предусмотренных настоящим Законом.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      2. Заказчик, организатор, единый организатор при проведении государственных закупок </a:t>
            </a:r>
            <a:r>
              <a:rPr lang="ru-RU" sz="2400" b="1" dirty="0" smtClean="0">
                <a:solidFill>
                  <a:srgbClr val="FF0000"/>
                </a:solidFill>
              </a:rPr>
              <a:t>отдельных видов товаров, работ, услуг </a:t>
            </a:r>
            <a:r>
              <a:rPr lang="ru-RU" sz="2400" dirty="0" smtClean="0"/>
              <a:t>осуществляют закупки:</a:t>
            </a: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400" dirty="0" smtClean="0"/>
              <a:t>1) </a:t>
            </a:r>
            <a:r>
              <a:rPr lang="ru-RU" sz="2400" b="1" dirty="0" smtClean="0">
                <a:solidFill>
                  <a:srgbClr val="FF0000"/>
                </a:solidFill>
              </a:rPr>
              <a:t>товаров</a:t>
            </a:r>
            <a:r>
              <a:rPr lang="ru-RU" sz="2400" dirty="0" smtClean="0"/>
              <a:t>, за исключением товаров, предназначенных для нужд лиц с инвалидностью в соответствии с индивидуальной программой реабилитации и реабилитации лица с инвалидностью, у производящих товары общественных объединений лиц с инвалидностью Республики Казахстан и (или) организаций, созданных общественными объединениями лиц с инвалидностью Республики Казахстан, </a:t>
            </a:r>
            <a:r>
              <a:rPr lang="ru-RU" sz="2400" b="1" dirty="0" smtClean="0">
                <a:solidFill>
                  <a:srgbClr val="FF0000"/>
                </a:solidFill>
              </a:rPr>
              <a:t>в объеме не менее пятидесяти процентов от общего объема средств, выделенных для приобретения данных товаров </a:t>
            </a:r>
            <a:r>
              <a:rPr lang="ru-RU" sz="2400" dirty="0" smtClean="0"/>
              <a:t>в текущем году;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800" dirty="0" smtClean="0"/>
              <a:t>2) </a:t>
            </a:r>
            <a:r>
              <a:rPr lang="ru-RU" sz="2800" b="1" dirty="0" smtClean="0">
                <a:solidFill>
                  <a:srgbClr val="FF0000"/>
                </a:solidFill>
              </a:rPr>
              <a:t>работ и услуг </a:t>
            </a:r>
            <a:r>
              <a:rPr lang="ru-RU" sz="2800" dirty="0" smtClean="0"/>
              <a:t>у выполняющих работы, оказывающих услуги общественных объединений лиц с инвалидностью Республики Казахстан и (или) организаций, созданных общественными объединениями лиц с инвалидностью Республики Казахстан, </a:t>
            </a:r>
            <a:r>
              <a:rPr lang="ru-RU" sz="2800" b="1" dirty="0" smtClean="0">
                <a:solidFill>
                  <a:srgbClr val="FF0000"/>
                </a:solidFill>
              </a:rPr>
              <a:t>в объеме ста процентов от общего объема средств, выделенных для приобретения данных работ и услуг в текущем году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 3. </a:t>
            </a:r>
            <a:r>
              <a:rPr lang="ru-RU" sz="2400" b="1" dirty="0" smtClean="0">
                <a:solidFill>
                  <a:srgbClr val="FF0000"/>
                </a:solidFill>
              </a:rPr>
              <a:t>Перечень отдельных видов </a:t>
            </a:r>
            <a:r>
              <a:rPr lang="ru-RU" sz="2400" dirty="0" smtClean="0"/>
              <a:t>товаров, работ, услуг, закупаемых у общественных объединений лиц с инвалидностью Республики Казахстан и (или) организаций, созданных общественными объединениями лиц с инвалидностью Республики Казахстан, производящих товары и (или) поставляющих товары, выполняющих работы, оказывающих услуги, </a:t>
            </a:r>
            <a:r>
              <a:rPr lang="ru-RU" sz="2400" b="1" dirty="0" smtClean="0">
                <a:solidFill>
                  <a:srgbClr val="FF0000"/>
                </a:solidFill>
              </a:rPr>
              <a:t>определяется центральным исполнительным органом, осуществляющим руководство и межотраслевую координацию в сфере социальной защиты населения</a:t>
            </a:r>
            <a:r>
              <a:rPr lang="ru-RU" sz="2400" dirty="0" smtClean="0"/>
              <a:t>, по согласованию с уполномоченным органом и антимонопольным органом.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7833</TotalTime>
  <Words>207</Words>
  <Application>Microsoft Office PowerPoint</Application>
  <PresentationFormat>Экран (16:9)</PresentationFormat>
  <Paragraphs>39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404</cp:revision>
  <cp:lastPrinted>2023-06-22T08:50:07Z</cp:lastPrinted>
  <dcterms:created xsi:type="dcterms:W3CDTF">2022-11-05T05:19:54Z</dcterms:created>
  <dcterms:modified xsi:type="dcterms:W3CDTF">2025-01-10T08:29:08Z</dcterms:modified>
</cp:coreProperties>
</file>