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24">
  <p:sldMasterIdLst>
    <p:sldMasterId id="2147483673" r:id="rId1"/>
  </p:sldMasterIdLst>
  <p:notesMasterIdLst>
    <p:notesMasterId r:id="rId75"/>
  </p:notesMasterIdLst>
  <p:sldIdLst>
    <p:sldId id="1171" r:id="rId2"/>
    <p:sldId id="1174" r:id="rId3"/>
    <p:sldId id="1192" r:id="rId4"/>
    <p:sldId id="1284" r:id="rId5"/>
    <p:sldId id="1299" r:id="rId6"/>
    <p:sldId id="1300" r:id="rId7"/>
    <p:sldId id="1302" r:id="rId8"/>
    <p:sldId id="1303" r:id="rId9"/>
    <p:sldId id="1304" r:id="rId10"/>
    <p:sldId id="1305" r:id="rId11"/>
    <p:sldId id="1310" r:id="rId12"/>
    <p:sldId id="1311" r:id="rId13"/>
    <p:sldId id="1313" r:id="rId14"/>
    <p:sldId id="1317" r:id="rId15"/>
    <p:sldId id="1318" r:id="rId16"/>
    <p:sldId id="1319" r:id="rId17"/>
    <p:sldId id="1320" r:id="rId18"/>
    <p:sldId id="1321" r:id="rId19"/>
    <p:sldId id="1322" r:id="rId20"/>
    <p:sldId id="1367" r:id="rId21"/>
    <p:sldId id="1368" r:id="rId22"/>
    <p:sldId id="1369" r:id="rId23"/>
    <p:sldId id="1370" r:id="rId24"/>
    <p:sldId id="1371" r:id="rId25"/>
    <p:sldId id="1372" r:id="rId26"/>
    <p:sldId id="1373" r:id="rId27"/>
    <p:sldId id="1374" r:id="rId28"/>
    <p:sldId id="1381" r:id="rId29"/>
    <p:sldId id="1382" r:id="rId30"/>
    <p:sldId id="1383" r:id="rId31"/>
    <p:sldId id="1384" r:id="rId32"/>
    <p:sldId id="1385" r:id="rId33"/>
    <p:sldId id="1386" r:id="rId34"/>
    <p:sldId id="1420" r:id="rId35"/>
    <p:sldId id="1421" r:id="rId36"/>
    <p:sldId id="1422" r:id="rId37"/>
    <p:sldId id="1323" r:id="rId38"/>
    <p:sldId id="1395" r:id="rId39"/>
    <p:sldId id="1394" r:id="rId40"/>
    <p:sldId id="1392" r:id="rId41"/>
    <p:sldId id="1393" r:id="rId42"/>
    <p:sldId id="1396" r:id="rId43"/>
    <p:sldId id="1397" r:id="rId44"/>
    <p:sldId id="1398" r:id="rId45"/>
    <p:sldId id="1399" r:id="rId46"/>
    <p:sldId id="1400" r:id="rId47"/>
    <p:sldId id="1401" r:id="rId48"/>
    <p:sldId id="1402" r:id="rId49"/>
    <p:sldId id="1403" r:id="rId50"/>
    <p:sldId id="1389" r:id="rId51"/>
    <p:sldId id="1404" r:id="rId52"/>
    <p:sldId id="1405" r:id="rId53"/>
    <p:sldId id="1406" r:id="rId54"/>
    <p:sldId id="1407" r:id="rId55"/>
    <p:sldId id="1408" r:id="rId56"/>
    <p:sldId id="1409" r:id="rId57"/>
    <p:sldId id="1410" r:id="rId58"/>
    <p:sldId id="1411" r:id="rId59"/>
    <p:sldId id="1412" r:id="rId60"/>
    <p:sldId id="1413" r:id="rId61"/>
    <p:sldId id="1414" r:id="rId62"/>
    <p:sldId id="1415" r:id="rId63"/>
    <p:sldId id="1416" r:id="rId64"/>
    <p:sldId id="1417" r:id="rId65"/>
    <p:sldId id="1418" r:id="rId66"/>
    <p:sldId id="1419" r:id="rId67"/>
    <p:sldId id="1390" r:id="rId68"/>
    <p:sldId id="1423" r:id="rId69"/>
    <p:sldId id="1424" r:id="rId70"/>
    <p:sldId id="1425" r:id="rId71"/>
    <p:sldId id="1426" r:id="rId72"/>
    <p:sldId id="1427" r:id="rId73"/>
    <p:sldId id="1428" r:id="rId74"/>
  </p:sldIdLst>
  <p:sldSz cx="9144000" cy="5143500" type="screen16x9"/>
  <p:notesSz cx="6769100" cy="9906000"/>
  <p:defaultTextStyle>
    <a:defPPr>
      <a:defRPr lang="ru-RU"/>
    </a:defPPr>
    <a:lvl1pPr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388938" indent="68263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777875" indent="136525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168400" indent="203200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557338" indent="271463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2182BD"/>
    <a:srgbClr val="165880"/>
  </p:clrMru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889" autoAdjust="0"/>
    <p:restoredTop sz="96395" autoAdjust="0"/>
  </p:normalViewPr>
  <p:slideViewPr>
    <p:cSldViewPr snapToGrid="0">
      <p:cViewPr>
        <p:scale>
          <a:sx n="80" d="100"/>
          <a:sy n="80" d="100"/>
        </p:scale>
        <p:origin x="-1877" y="-5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3700" cy="496888"/>
          </a:xfrm>
          <a:prstGeom prst="rect">
            <a:avLst/>
          </a:prstGeom>
        </p:spPr>
        <p:txBody>
          <a:bodyPr vert="horz" lIns="90710" tIns="45356" rIns="90710" bIns="45356" rtlCol="0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33813" y="0"/>
            <a:ext cx="2933700" cy="496888"/>
          </a:xfrm>
          <a:prstGeom prst="rect">
            <a:avLst/>
          </a:prstGeom>
        </p:spPr>
        <p:txBody>
          <a:bodyPr vert="horz" lIns="90710" tIns="45356" rIns="90710" bIns="45356" rtlCol="0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31163D4-B23B-4357-AA89-3F9C1F81B5F4}" type="datetimeFigureOut">
              <a:rPr lang="ru-RU"/>
              <a:pPr>
                <a:defRPr/>
              </a:pPr>
              <a:t>17.11.2025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12750" y="1238250"/>
            <a:ext cx="5943600" cy="3343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10" tIns="45356" rIns="90710" bIns="45356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67263"/>
            <a:ext cx="5416550" cy="3900487"/>
          </a:xfrm>
          <a:prstGeom prst="rect">
            <a:avLst/>
          </a:prstGeom>
        </p:spPr>
        <p:txBody>
          <a:bodyPr vert="horz" lIns="90710" tIns="45356" rIns="90710" bIns="45356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09113"/>
            <a:ext cx="2933700" cy="496887"/>
          </a:xfrm>
          <a:prstGeom prst="rect">
            <a:avLst/>
          </a:prstGeom>
        </p:spPr>
        <p:txBody>
          <a:bodyPr vert="horz" lIns="90710" tIns="45356" rIns="90710" bIns="45356" rtlCol="0" anchor="b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33813" y="9409113"/>
            <a:ext cx="2933700" cy="496887"/>
          </a:xfrm>
          <a:prstGeom prst="rect">
            <a:avLst/>
          </a:prstGeom>
        </p:spPr>
        <p:txBody>
          <a:bodyPr vert="horz" lIns="90710" tIns="45356" rIns="90710" bIns="45356" rtlCol="0" anchor="b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8616BAD-79AD-42B0-BCDE-B728AA6E5A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88938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77875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68400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557338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3225" y="1247775"/>
            <a:ext cx="5983288" cy="33670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841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23"/>
          </a:p>
        </p:txBody>
      </p:sp>
      <p:sp>
        <p:nvSpPr>
          <p:cNvPr id="1187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1225" eaLnBrk="0" fontAlgn="base" hangingPunct="0">
              <a:spcBef>
                <a:spcPct val="0"/>
              </a:spcBef>
              <a:spcAft>
                <a:spcPct val="0"/>
              </a:spcAft>
            </a:pPr>
            <a:fld id="{18C34359-AB8A-4BED-98A1-4A596CEED53A}" type="slidenum">
              <a:rPr lang="ru-RU" altLang="ru-RU">
                <a:solidFill>
                  <a:srgbClr val="000000"/>
                </a:solidFill>
                <a:latin typeface="Arial" charset="0"/>
                <a:cs typeface="Arial" charset="0"/>
              </a:rPr>
              <a:pPr defTabSz="911225" eaLnBrk="0" fontAlgn="base" hangingPunct="0">
                <a:spcBef>
                  <a:spcPct val="0"/>
                </a:spcBef>
                <a:spcAft>
                  <a:spcPct val="0"/>
                </a:spcAft>
              </a:pPr>
              <a:t>0</a:t>
            </a:fld>
            <a:endParaRPr lang="ru-RU" altLang="ru-RU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A76B6-1FFD-4F58-AA42-A18A895AB074}" type="datetime1">
              <a:rPr lang="ru-RU"/>
              <a:pPr>
                <a:defRPr/>
              </a:pPr>
              <a:t>17.11.2025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E9D2E-AFAA-4F88-A4D8-15D8C539E6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FF883-C88D-4A19-B311-7D7DB191844E}" type="datetime1">
              <a:rPr lang="ru-RU"/>
              <a:pPr>
                <a:defRPr/>
              </a:pPr>
              <a:t>17.11.2025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0A59B-538B-48DD-9361-298D8A7B4D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56803-D046-4AFE-829C-2FACFBC55492}" type="datetime1">
              <a:rPr lang="ru-RU"/>
              <a:pPr>
                <a:defRPr/>
              </a:pPr>
              <a:t>17.11.2025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8E130-AF68-492D-B470-5E8E1C0D4F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9144000" cy="254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51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0" y="4867275"/>
            <a:ext cx="9144000" cy="27622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5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" y="2023365"/>
            <a:ext cx="9143999" cy="10738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17"/>
            </a:lvl1pPr>
            <a:lvl2pPr marL="288754" indent="0" algn="ctr">
              <a:buNone/>
              <a:defRPr sz="1263"/>
            </a:lvl2pPr>
            <a:lvl3pPr marL="577505" indent="0" algn="ctr">
              <a:buNone/>
              <a:defRPr sz="1136"/>
            </a:lvl3pPr>
            <a:lvl4pPr marL="866259" indent="0" algn="ctr">
              <a:buNone/>
              <a:defRPr sz="1011"/>
            </a:lvl4pPr>
            <a:lvl5pPr marL="1155013" indent="0" algn="ctr">
              <a:buNone/>
              <a:defRPr sz="1011"/>
            </a:lvl5pPr>
            <a:lvl6pPr marL="1443764" indent="0" algn="ctr">
              <a:buNone/>
              <a:defRPr sz="1011"/>
            </a:lvl6pPr>
            <a:lvl7pPr marL="1732518" indent="0" algn="ctr">
              <a:buNone/>
              <a:defRPr sz="1011"/>
            </a:lvl7pPr>
            <a:lvl8pPr marL="2021270" indent="0" algn="ctr">
              <a:buNone/>
              <a:defRPr sz="1011"/>
            </a:lvl8pPr>
            <a:lvl9pPr marL="2310023" indent="0" algn="ctr">
              <a:buNone/>
              <a:defRPr sz="1011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E198C-BF34-4A15-8AAB-19375BC6BA7C}" type="datetime1">
              <a:rPr lang="ru-RU"/>
              <a:pPr>
                <a:defRPr/>
              </a:pPr>
              <a:t>17.11.2025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33BDC-C343-499F-B4B9-B0B321D3DA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56542-F2CC-465B-9007-0B030B3D630B}" type="datetime1">
              <a:rPr lang="ru-RU"/>
              <a:pPr>
                <a:defRPr/>
              </a:pPr>
              <a:t>17.11.2025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F4068-8368-481A-8135-86D26321D0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ECDD8-2AF0-45B7-95B4-BD9634CB37B9}" type="datetime1">
              <a:rPr lang="ru-RU"/>
              <a:pPr>
                <a:defRPr/>
              </a:pPr>
              <a:t>17.11.2025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44F43-833E-49EC-B6ED-F9A1E8C271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506F2-653C-488D-A2EC-C1803D95152E}" type="datetime1">
              <a:rPr lang="ru-RU"/>
              <a:pPr>
                <a:defRPr/>
              </a:pPr>
              <a:t>17.11.2025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98ACF-B300-4D4F-9EA4-18627EC522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F2C51-F821-45E6-A068-D286DDFE2D0B}" type="datetime1">
              <a:rPr lang="ru-RU"/>
              <a:pPr>
                <a:defRPr/>
              </a:pPr>
              <a:t>17.11.2025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AF3F7-48E1-4AC3-B99A-709551884E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0DD33-80B3-40C0-B0AE-410F19A8A7C5}" type="datetime1">
              <a:rPr lang="ru-RU"/>
              <a:pPr>
                <a:defRPr/>
              </a:pPr>
              <a:t>17.11.2025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A4847-D484-4882-BB0E-8F346E5586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38A9F-3571-4DB7-BA65-03172D0F95C5}" type="datetime1">
              <a:rPr lang="ru-RU"/>
              <a:pPr>
                <a:defRPr/>
              </a:pPr>
              <a:t>17.11.2025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54465-4040-4EB9-8925-15AF88857F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44757-665F-4900-BC7D-5124AB27D34C}" type="datetime1">
              <a:rPr lang="ru-RU"/>
              <a:pPr>
                <a:defRPr/>
              </a:pPr>
              <a:t>17.11.2025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BBEBA-CDB0-4540-B2EF-358FD20DE5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C080CA1-0FAE-4924-8A4B-36744C02AE23}" type="datetime1">
              <a:rPr lang="ru-RU"/>
              <a:pPr>
                <a:defRPr/>
              </a:pPr>
              <a:t>17.11.2025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779252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BBB619C-43E2-4060-BAE9-7E065E4118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1" r:id="rId12"/>
  </p:sldLayoutIdLst>
  <p:hf hdr="0" ftr="0" dt="0"/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V2400035238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s://elicense.kz/" TargetMode="External"/><Relationship Id="rId2" Type="http://schemas.openxmlformats.org/officeDocument/2006/relationships/hyperlink" Target="https://www.goszakup.gov.kz/" TargetMode="Externa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V2400035238" TargetMode="Externa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V2400035238" TargetMode="Externa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V2400035238" TargetMode="Externa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Z2400000106" TargetMode="Externa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kgd.gov.kz/ru/pages/info-services/find-debtor" TargetMode="Externa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V2400035238" TargetMode="Externa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Z2400000106" TargetMode="Externa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Z2400000106" TargetMode="Externa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hyperlink" Target="https://egov.kz/cms/ru/services/facts_on_legal_persons/e_081" TargetMode="External"/><Relationship Id="rId2" Type="http://schemas.openxmlformats.org/officeDocument/2006/relationships/hyperlink" Target="https://www.kgd.gov.kz/ru/services/taxpayer_search/entrepreneur" TargetMode="Externa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hyperlink" Target="https://websfm.kz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3"/>
          <p:cNvSpPr txBox="1">
            <a:spLocks noChangeArrowheads="1"/>
          </p:cNvSpPr>
          <p:nvPr/>
        </p:nvSpPr>
        <p:spPr bwMode="auto">
          <a:xfrm>
            <a:off x="3511550" y="4597400"/>
            <a:ext cx="3071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685800"/>
            <a:r>
              <a:rPr lang="ru-RU" altLang="ru-RU" sz="1200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г. Астана, </a:t>
            </a:r>
            <a:r>
              <a:rPr lang="ru-RU" altLang="ru-RU" sz="12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2025 г</a:t>
            </a:r>
            <a:r>
              <a:rPr lang="en-US" altLang="ru-RU" sz="1200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.</a:t>
            </a:r>
            <a:endParaRPr lang="ru-RU" altLang="ru-RU" sz="12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099" name="TextBox 4"/>
          <p:cNvSpPr txBox="1">
            <a:spLocks noChangeArrowheads="1"/>
          </p:cNvSpPr>
          <p:nvPr/>
        </p:nvSpPr>
        <p:spPr bwMode="auto">
          <a:xfrm>
            <a:off x="2195513" y="922020"/>
            <a:ext cx="567055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«О государственных закупках»</a:t>
            </a:r>
          </a:p>
          <a:p>
            <a:pPr algn="ctr"/>
            <a:endParaRPr lang="ru-RU" altLang="ru-RU" sz="2400" b="1" dirty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itchFamily="34" charset="0"/>
              </a:rPr>
              <a:t>Закон Республики Казахстан </a:t>
            </a:r>
            <a:endParaRPr lang="ru-RU" sz="2400" b="1" dirty="0" smtClean="0">
              <a:solidFill>
                <a:srgbClr val="FF0000"/>
              </a:solidFill>
              <a:latin typeface="Calibri" pitchFamily="34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Calibri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alibri" pitchFamily="34" charset="0"/>
              </a:rPr>
              <a:t>от </a:t>
            </a:r>
            <a:r>
              <a:rPr lang="ru-RU" sz="2400" b="1" dirty="0">
                <a:solidFill>
                  <a:srgbClr val="FF0000"/>
                </a:solidFill>
                <a:latin typeface="Calibri" pitchFamily="34" charset="0"/>
              </a:rPr>
              <a:t>1 июля 2024 года № 106-VIII ЗРК.</a:t>
            </a:r>
            <a:endParaRPr lang="ru-RU" altLang="ru-RU" sz="24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4100" name="Группа 21"/>
          <p:cNvGrpSpPr>
            <a:grpSpLocks/>
          </p:cNvGrpSpPr>
          <p:nvPr/>
        </p:nvGrpSpPr>
        <p:grpSpPr bwMode="auto">
          <a:xfrm>
            <a:off x="463550" y="2947988"/>
            <a:ext cx="971550" cy="1851025"/>
            <a:chOff x="464265" y="2731224"/>
            <a:chExt cx="970344" cy="1850030"/>
          </a:xfrm>
        </p:grpSpPr>
        <p:sp>
          <p:nvSpPr>
            <p:cNvPr id="6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5" name="Picture 744" descr="ÐÐ°ÑÑÐ¸Ð½ÐºÐ¸ Ð¿Ð¾ Ð·Ð°Ð¿ÑÐ¾ÑÑ Ð³ÐµÑÐ± ÐºÐ°Ð·Ð°ÑÑÑÐ°Ð½Ð° png">
            <a:extLst>
              <a:ext uri="{FF2B5EF4-FFF2-40B4-BE49-F238E27FC236}"/>
            </a:extLst>
          </p:cNvPr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75" y="1827213"/>
            <a:ext cx="1079500" cy="108108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/>
          </a:extLst>
        </p:spPr>
      </p:pic>
      <p:grpSp>
        <p:nvGrpSpPr>
          <p:cNvPr id="4102" name="Группа 29"/>
          <p:cNvGrpSpPr>
            <a:grpSpLocks/>
          </p:cNvGrpSpPr>
          <p:nvPr/>
        </p:nvGrpSpPr>
        <p:grpSpPr bwMode="auto">
          <a:xfrm>
            <a:off x="463550" y="315913"/>
            <a:ext cx="971550" cy="1392237"/>
            <a:chOff x="464265" y="499361"/>
            <a:chExt cx="970344" cy="1391523"/>
          </a:xfrm>
        </p:grpSpPr>
        <p:sp>
          <p:nvSpPr>
            <p:cNvPr id="38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Прямоугольник 1">
            <a:extLst>
              <a:ext uri="{FF2B5EF4-FFF2-40B4-BE49-F238E27FC236}"/>
            </a:extLst>
          </p:cNvPr>
          <p:cNvSpPr/>
          <p:nvPr/>
        </p:nvSpPr>
        <p:spPr>
          <a:xfrm>
            <a:off x="1116013" y="301625"/>
            <a:ext cx="8027987" cy="300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685800" eaLnBrk="0" hangingPunct="0"/>
            <a:r>
              <a:rPr lang="ru-RU" altLang="ru-RU" sz="13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Лектор </a:t>
            </a:r>
            <a:r>
              <a:rPr lang="ru-RU" altLang="ru-RU" sz="1300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Муканов</a:t>
            </a:r>
            <a:r>
              <a:rPr lang="ru-RU" altLang="ru-RU" sz="13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ru-RU" sz="1300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Нурлан</a:t>
            </a:r>
            <a:r>
              <a:rPr lang="ru-RU" altLang="ru-RU" sz="13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ru-RU" sz="1300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Шоканович</a:t>
            </a:r>
            <a:endParaRPr lang="ru-RU" sz="13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1800" dirty="0" smtClean="0"/>
              <a:t>4. В </a:t>
            </a:r>
            <a:r>
              <a:rPr lang="ru-RU" sz="1800" b="1" dirty="0" smtClean="0">
                <a:solidFill>
                  <a:srgbClr val="FF0000"/>
                </a:solidFill>
              </a:rPr>
              <a:t>конкурсной документации</a:t>
            </a:r>
            <a:r>
              <a:rPr lang="ru-RU" sz="1800" dirty="0" smtClean="0"/>
              <a:t>, аукционной документации запрещается устанавливать условия государственных закупок, которые влекут за собой ограничение количества </a:t>
            </a:r>
            <a:r>
              <a:rPr lang="ru-RU" sz="1800" b="1" dirty="0" smtClean="0">
                <a:solidFill>
                  <a:srgbClr val="FF0000"/>
                </a:solidFill>
              </a:rPr>
              <a:t>потенциальных</a:t>
            </a:r>
            <a:r>
              <a:rPr lang="ru-RU" sz="1800" dirty="0" smtClean="0"/>
              <a:t> поставщиков, в случаях, не предусмотренных настоящим Законом, в том числе касающиеся:</a:t>
            </a:r>
          </a:p>
          <a:p>
            <a:endParaRPr lang="ru-RU" sz="1800" dirty="0" smtClean="0"/>
          </a:p>
          <a:p>
            <a:pPr algn="just"/>
            <a:r>
              <a:rPr lang="ru-RU" sz="1800" dirty="0" smtClean="0"/>
              <a:t>    1) установления любых </a:t>
            </a:r>
            <a:r>
              <a:rPr lang="ru-RU" sz="1800" b="1" dirty="0" smtClean="0">
                <a:solidFill>
                  <a:srgbClr val="FF0000"/>
                </a:solidFill>
              </a:rPr>
              <a:t>не измеряемых количественно</a:t>
            </a:r>
            <a:r>
              <a:rPr lang="ru-RU" sz="1800" dirty="0" smtClean="0"/>
              <a:t> и (или) </a:t>
            </a:r>
            <a:r>
              <a:rPr lang="ru-RU" sz="1800" b="1" dirty="0" err="1" smtClean="0">
                <a:solidFill>
                  <a:srgbClr val="C00000"/>
                </a:solidFill>
              </a:rPr>
              <a:t>неадминистрируемых</a:t>
            </a:r>
            <a:r>
              <a:rPr lang="ru-RU" sz="1800" b="1" dirty="0" smtClean="0">
                <a:solidFill>
                  <a:srgbClr val="C00000"/>
                </a:solidFill>
              </a:rPr>
              <a:t> требований </a:t>
            </a:r>
            <a:r>
              <a:rPr lang="ru-RU" sz="1800" dirty="0" smtClean="0"/>
              <a:t>к </a:t>
            </a:r>
            <a:r>
              <a:rPr lang="ru-RU" sz="1800" b="1" u="sng" dirty="0" smtClean="0">
                <a:solidFill>
                  <a:srgbClr val="00B0F0"/>
                </a:solidFill>
              </a:rPr>
              <a:t>потенциальным</a:t>
            </a:r>
            <a:r>
              <a:rPr lang="ru-RU" sz="1800" dirty="0" smtClean="0"/>
              <a:t> поставщикам.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	Под </a:t>
            </a:r>
            <a:r>
              <a:rPr lang="ru-RU" sz="1800" b="1" dirty="0" err="1" smtClean="0">
                <a:solidFill>
                  <a:srgbClr val="FF0000"/>
                </a:solidFill>
              </a:rPr>
              <a:t>неизмеряемыми</a:t>
            </a:r>
            <a:r>
              <a:rPr lang="ru-RU" sz="1800" dirty="0" smtClean="0"/>
              <a:t> требованиями понимаются требования, которые нельзя </a:t>
            </a:r>
            <a:r>
              <a:rPr lang="ru-RU" sz="1800" b="1" dirty="0" smtClean="0"/>
              <a:t>точно оценить или измерить </a:t>
            </a:r>
            <a:r>
              <a:rPr lang="ru-RU" sz="1800" dirty="0" smtClean="0"/>
              <a:t>с помощью численных или статистических методов.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	Под </a:t>
            </a:r>
            <a:r>
              <a:rPr lang="ru-RU" sz="1800" b="1" dirty="0" err="1" smtClean="0">
                <a:solidFill>
                  <a:srgbClr val="FF0000"/>
                </a:solidFill>
              </a:rPr>
              <a:t>неадминистрируемыми</a:t>
            </a:r>
            <a:r>
              <a:rPr lang="ru-RU" sz="1800" dirty="0" smtClean="0"/>
              <a:t> требованиями понимаются требования, которые невозможно </a:t>
            </a:r>
            <a:r>
              <a:rPr lang="ru-RU" sz="1800" b="1" dirty="0" smtClean="0"/>
              <a:t>проверить и (или) контролировать</a:t>
            </a:r>
            <a:r>
              <a:rPr lang="ru-RU" sz="1800" dirty="0" smtClean="0"/>
              <a:t>;</a:t>
            </a:r>
            <a:endParaRPr lang="ru-RU" sz="1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i="1" dirty="0" smtClean="0">
                <a:solidFill>
                  <a:srgbClr val="2182BD"/>
                </a:solidFill>
              </a:rPr>
              <a:t>	</a:t>
            </a:r>
          </a:p>
          <a:p>
            <a:pPr algn="just"/>
            <a:r>
              <a:rPr lang="ru-RU" sz="1400" b="1" i="1" dirty="0" smtClean="0">
                <a:solidFill>
                  <a:srgbClr val="2182BD"/>
                </a:solidFill>
              </a:rPr>
              <a:t>	</a:t>
            </a:r>
            <a:r>
              <a:rPr lang="ru-RU" sz="1800" b="1" i="1" dirty="0" smtClean="0">
                <a:solidFill>
                  <a:srgbClr val="2182BD"/>
                </a:solidFill>
              </a:rPr>
              <a:t>*** Примечание: Заказчик обязан </a:t>
            </a:r>
            <a:r>
              <a:rPr lang="ru-RU" sz="1800" b="1" i="1" dirty="0" smtClean="0">
                <a:solidFill>
                  <a:srgbClr val="FF0000"/>
                </a:solidFill>
              </a:rPr>
              <a:t>конкретизировать (точные)</a:t>
            </a:r>
            <a:r>
              <a:rPr lang="ru-RU" sz="1800" b="1" i="1" dirty="0" smtClean="0">
                <a:solidFill>
                  <a:srgbClr val="2182BD"/>
                </a:solidFill>
              </a:rPr>
              <a:t> в технической спецификации закупаемый </a:t>
            </a:r>
            <a:r>
              <a:rPr lang="ru-RU" sz="1800" b="1" i="1" dirty="0" smtClean="0">
                <a:solidFill>
                  <a:srgbClr val="FF0000"/>
                </a:solidFill>
              </a:rPr>
              <a:t>объем</a:t>
            </a:r>
            <a:r>
              <a:rPr lang="ru-RU" sz="1800" b="1" i="1" dirty="0" smtClean="0">
                <a:solidFill>
                  <a:srgbClr val="2182BD"/>
                </a:solidFill>
              </a:rPr>
              <a:t> товаров, работ и услуг, так чтобы потенциальный поставщик имел возможность </a:t>
            </a:r>
            <a:r>
              <a:rPr lang="ru-RU" sz="1800" b="1" i="1" dirty="0" smtClean="0">
                <a:solidFill>
                  <a:srgbClr val="FF0000"/>
                </a:solidFill>
              </a:rPr>
              <a:t>измерить или посчитать, данные объемы до подачи ценового предложения или конкурсное ценного предложения.</a:t>
            </a:r>
            <a:r>
              <a:rPr lang="ru-RU" sz="1800" dirty="0" smtClean="0"/>
              <a:t>  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b="1" i="1" dirty="0" smtClean="0">
                <a:solidFill>
                  <a:srgbClr val="2182BD"/>
                </a:solidFill>
              </a:rPr>
              <a:t>	*** Пример </a:t>
            </a:r>
            <a:r>
              <a:rPr lang="ru-RU" sz="1800" b="1" i="1" dirty="0" smtClean="0">
                <a:solidFill>
                  <a:srgbClr val="FF0000"/>
                </a:solidFill>
              </a:rPr>
              <a:t>положительный</a:t>
            </a:r>
            <a:r>
              <a:rPr lang="ru-RU" sz="1800" b="1" i="1" dirty="0" smtClean="0">
                <a:solidFill>
                  <a:srgbClr val="2182BD"/>
                </a:solidFill>
              </a:rPr>
              <a:t>:    В технической спецификации (приложении 7) Правил, Заказчика указано следующее: Поставщику требуется произвести заправку картриджей </a:t>
            </a:r>
            <a:r>
              <a:rPr lang="ru-RU" sz="1800" b="1" i="1" u="sng" dirty="0" smtClean="0">
                <a:solidFill>
                  <a:srgbClr val="FF0000"/>
                </a:solidFill>
              </a:rPr>
              <a:t>в количестве 500 штук.</a:t>
            </a:r>
          </a:p>
          <a:p>
            <a:pPr algn="just"/>
            <a:endParaRPr lang="ru-RU" sz="18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800" b="1" i="1" dirty="0" smtClean="0">
                <a:solidFill>
                  <a:srgbClr val="2182BD"/>
                </a:solidFill>
              </a:rPr>
              <a:t>	*** Пример </a:t>
            </a:r>
            <a:r>
              <a:rPr lang="ru-RU" sz="1800" b="1" i="1" dirty="0" smtClean="0">
                <a:solidFill>
                  <a:srgbClr val="FF0000"/>
                </a:solidFill>
              </a:rPr>
              <a:t>отрицательный</a:t>
            </a:r>
            <a:r>
              <a:rPr lang="ru-RU" sz="1800" b="1" i="1" dirty="0" smtClean="0">
                <a:solidFill>
                  <a:srgbClr val="2182BD"/>
                </a:solidFill>
              </a:rPr>
              <a:t>:    В технической спецификации (приложении 7) Правил,  Заказчика указано следующее: Поставщику требуется произвести заправку картриджей </a:t>
            </a:r>
            <a:r>
              <a:rPr lang="ru-RU" sz="1800" b="1" i="1" dirty="0" smtClean="0">
                <a:solidFill>
                  <a:srgbClr val="FF0000"/>
                </a:solidFill>
              </a:rPr>
              <a:t>в количестве указанный Заказчиком </a:t>
            </a:r>
            <a:r>
              <a:rPr lang="ru-RU" sz="1800" b="1" i="1" u="sng" dirty="0" smtClean="0">
                <a:solidFill>
                  <a:srgbClr val="FF0000"/>
                </a:solidFill>
              </a:rPr>
              <a:t>после вступления в силу договора. </a:t>
            </a:r>
            <a:endParaRPr lang="ru-RU" sz="1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endParaRPr lang="ru-RU" sz="1600" b="1" dirty="0" smtClean="0">
              <a:solidFill>
                <a:srgbClr val="FF0000"/>
              </a:solidFill>
            </a:endParaRPr>
          </a:p>
          <a:p>
            <a:pPr algn="just"/>
            <a:endParaRPr lang="ru-RU" sz="16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1600" b="1" dirty="0" smtClean="0">
                <a:solidFill>
                  <a:srgbClr val="FF0000"/>
                </a:solidFill>
              </a:rPr>
              <a:t>	</a:t>
            </a:r>
          </a:p>
          <a:p>
            <a:pPr algn="just"/>
            <a:endParaRPr lang="ru-RU" sz="1600" b="1" i="1" dirty="0" smtClean="0">
              <a:solidFill>
                <a:srgbClr val="00B0F0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00B0F0"/>
                </a:solidFill>
              </a:rPr>
              <a:t>	</a:t>
            </a:r>
            <a:endParaRPr lang="en-US" sz="1600" b="1" i="1" dirty="0" smtClean="0">
              <a:solidFill>
                <a:srgbClr val="00B0F0"/>
              </a:solidFill>
            </a:endParaRPr>
          </a:p>
          <a:p>
            <a:pPr algn="just"/>
            <a:endParaRPr lang="ru-RU" sz="1600" b="1" i="1" dirty="0" smtClean="0">
              <a:solidFill>
                <a:srgbClr val="00B0F0"/>
              </a:solidFill>
            </a:endParaRPr>
          </a:p>
          <a:p>
            <a:pPr algn="just"/>
            <a:endParaRPr lang="ru-RU" sz="1600" b="1" i="1" dirty="0" smtClean="0">
              <a:solidFill>
                <a:srgbClr val="00B0F0"/>
              </a:solidFill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Указания материальных и трудовых ресурсов </a:t>
            </a:r>
            <a:r>
              <a:rPr lang="ru-RU" sz="1600" b="1" dirty="0" smtClean="0">
                <a:solidFill>
                  <a:srgbClr val="FF0000"/>
                </a:solidFill>
              </a:rPr>
              <a:t>имеющие признаки административного правонарушения.</a:t>
            </a:r>
            <a:endParaRPr lang="ru-RU" sz="1600" b="1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квал требования услуги 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0075"/>
            <a:ext cx="9144000" cy="454342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" y="0"/>
          <a:ext cx="9143999" cy="353291"/>
        </p:xfrm>
        <a:graphic>
          <a:graphicData uri="http://schemas.openxmlformats.org/drawingml/2006/table">
            <a:tbl>
              <a:tblPr/>
              <a:tblGrid>
                <a:gridCol w="687915"/>
                <a:gridCol w="2635249"/>
                <a:gridCol w="2635249"/>
                <a:gridCol w="3185586"/>
              </a:tblGrid>
              <a:tr h="353291"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400" b="1" dirty="0" err="1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b="1" dirty="0" err="1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Наименование мероприятия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Сроки до 1 января 2025 года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Сроки </a:t>
                      </a: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с 01 января 2025 </a:t>
                      </a:r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года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" y="357554"/>
          <a:ext cx="9143998" cy="1783080"/>
        </p:xfrm>
        <a:graphic>
          <a:graphicData uri="http://schemas.openxmlformats.org/drawingml/2006/table">
            <a:tbl>
              <a:tblPr/>
              <a:tblGrid>
                <a:gridCol w="687914"/>
                <a:gridCol w="2635249"/>
                <a:gridCol w="2635249"/>
                <a:gridCol w="3185586"/>
              </a:tblGrid>
              <a:tr h="1776046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1.</a:t>
                      </a:r>
                      <a:endParaRPr lang="ru-RU" sz="16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u="sng" kern="12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Замечания к проекту конкурсной документации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, а также запросы о разъяснении положений конкурсной документации в рамках предварительного обсуждения проекта КД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b="1" u="sng" kern="12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Не позднее пяти рабочих 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дней со дня размещения объявления об осуществлении государственных закупок.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u="sng" kern="12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Не позднее двух рабочих дней 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со дня размещения объявления об осуществлении государственных закупок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sng" dirty="0" smtClean="0">
                          <a:solidFill>
                            <a:srgbClr val="2182BD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Пункт 170 Правил</a:t>
                      </a:r>
                    </a:p>
                    <a:p>
                      <a:endParaRPr lang="ru-RU" sz="1600" kern="1200" dirty="0" smtClean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endParaRPr lang="ru-RU" sz="16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2239108"/>
            <a:ext cx="9144000" cy="150810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49263" algn="just" defTabSz="914400"/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Согласно п. 170 </a:t>
            </a:r>
            <a:r>
              <a:rPr lang="ru-RU" sz="16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Правил «Замечания к проекту конкурсной документации, а также запросы о разъяснении положений конкурсной документации могут быть направлены потенциальными поставщиками посредством </a:t>
            </a:r>
            <a:r>
              <a:rPr lang="ru-RU" sz="1600" b="1" i="1" dirty="0" err="1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веб-портала</a:t>
            </a:r>
            <a:r>
              <a:rPr lang="ru-RU" sz="16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заказчику, организатору, единому организатору </a:t>
            </a:r>
            <a:r>
              <a:rPr lang="ru-RU" sz="1600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не позднее двух рабочих дней </a:t>
            </a:r>
            <a:r>
              <a:rPr lang="ru-RU" sz="16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со дня размещения объявления об осуществлении государственных закупок»</a:t>
            </a:r>
          </a:p>
          <a:p>
            <a:pPr lvl="0" indent="449263" algn="just" defTabSz="914400"/>
            <a:endParaRPr lang="ru-RU" sz="1200" b="1" i="1" dirty="0" smtClean="0">
              <a:solidFill>
                <a:srgbClr val="00B0F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" y="1"/>
          <a:ext cx="9143999" cy="357554"/>
        </p:xfrm>
        <a:graphic>
          <a:graphicData uri="http://schemas.openxmlformats.org/drawingml/2006/table">
            <a:tbl>
              <a:tblPr/>
              <a:tblGrid>
                <a:gridCol w="687915"/>
                <a:gridCol w="2635249"/>
                <a:gridCol w="2635249"/>
                <a:gridCol w="3185586"/>
              </a:tblGrid>
              <a:tr h="357554"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400" b="1" dirty="0" err="1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b="1" dirty="0" err="1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Наименование мероприятия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Сроки до 1 января 2025 года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Сроки </a:t>
                      </a: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с 01 января 2025 </a:t>
                      </a:r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года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" y="351692"/>
          <a:ext cx="9143998" cy="1565031"/>
        </p:xfrm>
        <a:graphic>
          <a:graphicData uri="http://schemas.openxmlformats.org/drawingml/2006/table">
            <a:tbl>
              <a:tblPr/>
              <a:tblGrid>
                <a:gridCol w="687914"/>
                <a:gridCol w="2635249"/>
                <a:gridCol w="2635249"/>
                <a:gridCol w="3185586"/>
              </a:tblGrid>
              <a:tr h="156503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alibri"/>
                          <a:ea typeface="Times New Roman"/>
                          <a:cs typeface="Times New Roman"/>
                        </a:rPr>
                        <a:t>2.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b="1" u="sng" kern="12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Срок на ответы Заказчиком </a:t>
                      </a: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в рамках предварительного обсуждения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 течение пяти рабочих дней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со дня истечения срока предварительного обсуждения конкурсной документации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 течение двух рабочих дней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со дня истечения срока предварительного обсуждения </a:t>
                      </a:r>
                      <a:r>
                        <a:rPr lang="ru-RU" sz="1400" dirty="0" smtClean="0">
                          <a:latin typeface="Calibri"/>
                          <a:ea typeface="Times New Roman"/>
                          <a:cs typeface="Times New Roman"/>
                        </a:rPr>
                        <a:t>конкурсной документации</a:t>
                      </a:r>
                    </a:p>
                    <a:p>
                      <a:pPr algn="just"/>
                      <a:endParaRPr lang="ru-RU" sz="14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sng" dirty="0" smtClean="0">
                          <a:solidFill>
                            <a:srgbClr val="2182BD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Пункт 172 Правил</a:t>
                      </a:r>
                    </a:p>
                    <a:p>
                      <a:pPr algn="just"/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0" y="1912621"/>
            <a:ext cx="9143999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Согласно п. 172 Правил, при наличии замечаний, а также запросов о разъяснении положений конкурсной документации заказчик, организатор, единый организатор </a:t>
            </a:r>
            <a:r>
              <a:rPr lang="ru-RU" sz="1200" b="1" i="1" u="sng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 течение двух рабочих дней </a:t>
            </a:r>
            <a:r>
              <a:rPr lang="ru-RU" sz="12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со дня истечения срока предварительного обсуждения конкурсной документации принимают следующие решения:</a:t>
            </a:r>
          </a:p>
          <a:p>
            <a:r>
              <a:rPr lang="ru-RU" sz="12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      1) вносят изменения и (или) дополнения в проект конкурсной документации;</a:t>
            </a:r>
          </a:p>
          <a:p>
            <a:r>
              <a:rPr lang="ru-RU" sz="12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      2) отклоняют замечания к проекту конкурсной документации с указанием обоснований и причин их отклонения;</a:t>
            </a:r>
          </a:p>
          <a:p>
            <a:r>
              <a:rPr lang="ru-RU" sz="12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      3) дают разъяснения положений конкурсной документации</a:t>
            </a:r>
          </a:p>
          <a:p>
            <a:endParaRPr lang="ru-RU" sz="1200" b="1" i="1" dirty="0" smtClean="0">
              <a:solidFill>
                <a:srgbClr val="00B0F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just"/>
            <a:r>
              <a:rPr lang="ru-RU" sz="12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В соответствии с п. 2 статьи 207 </a:t>
            </a:r>
            <a:r>
              <a:rPr lang="ru-RU" sz="1200" b="1" i="1" dirty="0" err="1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КоАП</a:t>
            </a:r>
            <a:r>
              <a:rPr lang="ru-RU" sz="12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РК </a:t>
            </a:r>
            <a:r>
              <a:rPr lang="ru-RU" sz="1200" b="1" i="1" dirty="0" err="1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Нерассмотрение</a:t>
            </a:r>
            <a:r>
              <a:rPr lang="ru-RU" sz="12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либо несвоевременное рассмотрение замечаний к проекту конкурсной документации, а равно </a:t>
            </a:r>
            <a:r>
              <a:rPr lang="ru-RU" sz="1200" b="1" i="1" dirty="0" err="1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неразмещение</a:t>
            </a:r>
            <a:r>
              <a:rPr lang="ru-RU" sz="12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либо несвоевременное размещение на </a:t>
            </a:r>
            <a:r>
              <a:rPr lang="ru-RU" sz="1200" b="1" i="1" dirty="0" err="1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веб-портале</a:t>
            </a:r>
            <a:r>
              <a:rPr lang="ru-RU" sz="12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государственных закупок протокола предварительного обсуждения влекут штраф на должностных лиц в размере </a:t>
            </a:r>
            <a:r>
              <a:rPr lang="ru-RU" sz="1200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тридцати месячных расчетных показателей.</a:t>
            </a:r>
          </a:p>
          <a:p>
            <a:pPr algn="just"/>
            <a:endParaRPr lang="ru-RU" sz="1200" b="1" i="1" dirty="0" smtClean="0">
              <a:solidFill>
                <a:srgbClr val="FF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just"/>
            <a:r>
              <a:rPr lang="ru-RU" sz="1200" dirty="0" smtClean="0"/>
              <a:t>	</a:t>
            </a:r>
            <a:r>
              <a:rPr lang="ru-RU" sz="12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Под должностными лицами следует понимать: первых руководителей организатора государственных закупок, единого организатора государственных закупок, заказчика или лиц, исполняющих их обязанности, </a:t>
            </a:r>
            <a:r>
              <a:rPr lang="ru-RU" sz="1200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ответственных за осуществление процедур </a:t>
            </a:r>
            <a:r>
              <a:rPr lang="ru-RU" sz="12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организации и проведения государственных закупок.</a:t>
            </a:r>
            <a:r>
              <a:rPr lang="ru-RU" sz="16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" y="0"/>
          <a:ext cx="9143999" cy="2249384"/>
        </p:xfrm>
        <a:graphic>
          <a:graphicData uri="http://schemas.openxmlformats.org/drawingml/2006/table">
            <a:tbl>
              <a:tblPr/>
              <a:tblGrid>
                <a:gridCol w="687915"/>
                <a:gridCol w="2635249"/>
                <a:gridCol w="2635249"/>
                <a:gridCol w="3185586"/>
              </a:tblGrid>
              <a:tr h="182438"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400" b="1" dirty="0" err="1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b="1" dirty="0" err="1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Наименование мероприятия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Сроки до 1 января 2025 года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Сроки </a:t>
                      </a: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с 01 января 2025 </a:t>
                      </a:r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года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5993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alibri"/>
                          <a:ea typeface="Times New Roman"/>
                          <a:cs typeface="Times New Roman"/>
                        </a:rPr>
                        <a:t>3.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Срок окончательной даты представления потенциальными поставщиками заявок на участие в </a:t>
                      </a:r>
                      <a:r>
                        <a:rPr lang="ru-RU" sz="1400" b="1" u="sng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конкурсе</a:t>
                      </a: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Не менее пятнадцати календарных дней</a:t>
                      </a:r>
                      <a:r>
                        <a:rPr lang="ru-RU" sz="14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со дня размещения протокола предварительного обсуждения проекта конкурсной документации и текста утвержденной конкурсной документации</a:t>
                      </a: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b="1" u="sng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Не менее пяти рабочих дней </a:t>
                      </a: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со дня размещения протокола предварительного обсуждения проекта конкурсной документации и текста утвержденной конкурсной документации</a:t>
                      </a:r>
                      <a:r>
                        <a:rPr lang="ru-RU" sz="1400" dirty="0" smtClean="0">
                          <a:latin typeface="Calibri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algn="just"/>
                      <a:r>
                        <a:rPr lang="ru-RU" sz="1400" b="1" u="sng" dirty="0" smtClean="0">
                          <a:solidFill>
                            <a:srgbClr val="2182BD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Пункт 164 Правил</a:t>
                      </a:r>
                    </a:p>
                    <a:p>
                      <a:pPr algn="just"/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0" y="2244969"/>
            <a:ext cx="914399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lang="ru-RU" sz="16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Согласно п. 164 Правил, срок окончательной даты представления потенциальными поставщиками заявок на участие в конкурсе, составляет </a:t>
            </a:r>
            <a:r>
              <a:rPr lang="ru-RU" sz="1600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не менее пяти рабочих дней </a:t>
            </a:r>
            <a:r>
              <a:rPr lang="ru-RU" sz="16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со дня размещения протокола предварительного обсуждения проекта конкурсной документации и текста утвержденной конкурсной документации.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" y="0"/>
          <a:ext cx="9143999" cy="381000"/>
        </p:xfrm>
        <a:graphic>
          <a:graphicData uri="http://schemas.openxmlformats.org/drawingml/2006/table">
            <a:tbl>
              <a:tblPr/>
              <a:tblGrid>
                <a:gridCol w="687915"/>
                <a:gridCol w="2635249"/>
                <a:gridCol w="2635249"/>
                <a:gridCol w="3185586"/>
              </a:tblGrid>
              <a:tr h="381000"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400" b="1" dirty="0" err="1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b="1" dirty="0" err="1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Наименование мероприятия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+mn-lt"/>
                          <a:ea typeface="Times New Roman"/>
                          <a:cs typeface="Times New Roman"/>
                        </a:rPr>
                        <a:t>Сроки до 1 января 2025 года</a:t>
                      </a:r>
                      <a:endParaRPr lang="ru-RU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Сроки </a:t>
                      </a: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с 01 января 2025 </a:t>
                      </a:r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года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" y="365760"/>
          <a:ext cx="9143998" cy="1082040"/>
        </p:xfrm>
        <a:graphic>
          <a:graphicData uri="http://schemas.openxmlformats.org/drawingml/2006/table">
            <a:tbl>
              <a:tblPr/>
              <a:tblGrid>
                <a:gridCol w="687914"/>
                <a:gridCol w="2635249"/>
                <a:gridCol w="2635249"/>
                <a:gridCol w="3185586"/>
              </a:tblGrid>
              <a:tr h="10820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4.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В случае осуществления 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повторных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 государственных закупок </a:t>
                      </a:r>
                      <a:r>
                        <a:rPr lang="ru-RU" sz="1600" b="1" u="sng" dirty="0">
                          <a:latin typeface="Calibri"/>
                          <a:ea typeface="Times New Roman"/>
                          <a:cs typeface="Times New Roman"/>
                        </a:rPr>
                        <a:t>без внесения изменений в КД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Не менее пяти рабочих дней 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685800" rtl="0" eaLnBrk="1" latinLnBrk="0" hangingPunct="1"/>
                      <a:r>
                        <a:rPr lang="ru-RU" sz="1600" b="1" kern="12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Не менее трех рабочих дней </a:t>
                      </a:r>
                      <a:endParaRPr lang="ru-RU" sz="1600" b="1" kern="1200" dirty="0" smtClean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sng" dirty="0" smtClean="0">
                          <a:solidFill>
                            <a:srgbClr val="2182BD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Пункт 167 Правил</a:t>
                      </a:r>
                    </a:p>
                    <a:p>
                      <a:pPr marL="0" algn="just" defTabSz="685800" rtl="0" eaLnBrk="1" latinLnBrk="0" hangingPunct="1"/>
                      <a:endParaRPr lang="ru-RU" sz="1600" b="1" kern="12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0" y="1432560"/>
            <a:ext cx="9144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lang="ru-RU" sz="16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Согласно п. 167 Правил, в случае осуществления </a:t>
            </a:r>
            <a:r>
              <a:rPr lang="ru-RU" sz="1600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повторных</a:t>
            </a:r>
            <a:r>
              <a:rPr lang="ru-RU" sz="16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государственных закупок способом конкурса организатор не менее чем </a:t>
            </a:r>
            <a:r>
              <a:rPr lang="ru-RU" sz="1600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за трех рабочих дней </a:t>
            </a:r>
            <a:r>
              <a:rPr lang="ru-RU" sz="16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до окончательной даты представления заявок на участие в конкурсе размещает на </a:t>
            </a:r>
            <a:r>
              <a:rPr lang="ru-RU" sz="1600" b="1" i="1" dirty="0" err="1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веб-портале</a:t>
            </a:r>
            <a:r>
              <a:rPr lang="ru-RU" sz="16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текст объявления об осуществлении повторных государственных закупок способом конкурса при условии </a:t>
            </a:r>
            <a:r>
              <a:rPr lang="ru-RU" sz="1600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неизменности конкурсной документации несостоявшегося конкурса</a:t>
            </a:r>
            <a:r>
              <a:rPr lang="ru-RU" sz="16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, за исключением увеличения срока исполнения договора в связи с проведением повторных государственных закупок.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" y="0"/>
          <a:ext cx="9143999" cy="381000"/>
        </p:xfrm>
        <a:graphic>
          <a:graphicData uri="http://schemas.openxmlformats.org/drawingml/2006/table">
            <a:tbl>
              <a:tblPr/>
              <a:tblGrid>
                <a:gridCol w="687915"/>
                <a:gridCol w="2635249"/>
                <a:gridCol w="2635249"/>
                <a:gridCol w="3185586"/>
              </a:tblGrid>
              <a:tr h="381000"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400" b="1" dirty="0" err="1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b="1" dirty="0" err="1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Наименование мероприятия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+mn-lt"/>
                          <a:ea typeface="Times New Roman"/>
                          <a:cs typeface="Times New Roman"/>
                        </a:rPr>
                        <a:t>Сроки до 1 января 2025 года</a:t>
                      </a:r>
                      <a:endParaRPr lang="ru-RU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Сроки </a:t>
                      </a: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с 01 января 2025 </a:t>
                      </a:r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года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" y="381000"/>
          <a:ext cx="9143998" cy="1914464"/>
        </p:xfrm>
        <a:graphic>
          <a:graphicData uri="http://schemas.openxmlformats.org/drawingml/2006/table">
            <a:tbl>
              <a:tblPr/>
              <a:tblGrid>
                <a:gridCol w="687914"/>
                <a:gridCol w="2635249"/>
                <a:gridCol w="2635249"/>
                <a:gridCol w="3185586"/>
              </a:tblGrid>
              <a:tr h="1914464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5.</a:t>
                      </a:r>
                      <a:endParaRPr lang="ru-RU" sz="16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 случае осуществления повторных государственных закупок </a:t>
                      </a:r>
                      <a:r>
                        <a:rPr lang="ru-RU" sz="1600" b="1" u="sng" kern="12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 внесением изменений в КД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b="1" kern="12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Не менее 15 календарных дней 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b="1" kern="1200" dirty="0" smtClean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Не </a:t>
                      </a:r>
                      <a:r>
                        <a:rPr lang="ru-RU" sz="1600" b="1" kern="12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менее пяти рабочих </a:t>
                      </a:r>
                      <a:r>
                        <a:rPr lang="ru-RU" sz="1600" b="1" kern="1200" dirty="0" smtClean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дней</a:t>
                      </a:r>
                    </a:p>
                    <a:p>
                      <a:pPr marL="0" marR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sng" dirty="0" smtClean="0">
                          <a:solidFill>
                            <a:srgbClr val="2182BD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Пункт 168 Правил</a:t>
                      </a:r>
                    </a:p>
                    <a:p>
                      <a:pPr algn="just"/>
                      <a:endParaRPr lang="ru-RU" sz="1600" b="1" kern="12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0" y="227838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Согласно п. 168 Правил, </a:t>
            </a:r>
            <a:r>
              <a:rPr lang="ru-RU" sz="1400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 случае внесения изменений</a:t>
            </a:r>
            <a:r>
              <a:rPr lang="ru-RU" sz="14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и (или) дополнений в конкурсную документацию государственные закупки проводятся в соответствии с пунктом 163 настоящих Правил.  </a:t>
            </a:r>
          </a:p>
          <a:p>
            <a:pPr algn="just"/>
            <a:r>
              <a:rPr lang="ru-RU" sz="14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" y="0"/>
          <a:ext cx="9143999" cy="381000"/>
        </p:xfrm>
        <a:graphic>
          <a:graphicData uri="http://schemas.openxmlformats.org/drawingml/2006/table">
            <a:tbl>
              <a:tblPr/>
              <a:tblGrid>
                <a:gridCol w="687915"/>
                <a:gridCol w="2635249"/>
                <a:gridCol w="2635249"/>
                <a:gridCol w="3185586"/>
              </a:tblGrid>
              <a:tr h="381000"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400" b="1" dirty="0" err="1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b="1" dirty="0" err="1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Наименование мероприятия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+mn-lt"/>
                          <a:ea typeface="Times New Roman"/>
                          <a:cs typeface="Times New Roman"/>
                        </a:rPr>
                        <a:t>Сроки до 1 января 2025 года</a:t>
                      </a:r>
                      <a:endParaRPr lang="ru-RU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Сроки </a:t>
                      </a: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с 01 января 2025 </a:t>
                      </a:r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года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" y="350520"/>
          <a:ext cx="9143998" cy="1041220"/>
        </p:xfrm>
        <a:graphic>
          <a:graphicData uri="http://schemas.openxmlformats.org/drawingml/2006/table">
            <a:tbl>
              <a:tblPr/>
              <a:tblGrid>
                <a:gridCol w="687914"/>
                <a:gridCol w="2635249"/>
                <a:gridCol w="2635249"/>
                <a:gridCol w="3185586"/>
              </a:tblGrid>
              <a:tr h="104122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6.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>
                          <a:latin typeface="Calibri"/>
                          <a:ea typeface="Times New Roman"/>
                          <a:cs typeface="Times New Roman"/>
                        </a:rPr>
                        <a:t>Срок рассмотрения заявок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>
                          <a:latin typeface="Calibri"/>
                          <a:ea typeface="Times New Roman"/>
                          <a:cs typeface="Times New Roman"/>
                        </a:rPr>
                        <a:t>10 рабочих дней 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 рабочих дня 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0" y="1409701"/>
            <a:ext cx="9144000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lang="ru-RU" sz="14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Согласно п. 208 Правил, по результатам рассмотрения заявок на участие в конкурсе конкурсная комиссия: в течение </a:t>
            </a:r>
            <a:r>
              <a:rPr lang="ru-RU" sz="1400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трех рабочих дней </a:t>
            </a:r>
            <a:r>
              <a:rPr lang="ru-RU" sz="14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со дня вскрытия заявок на участие в конкурсе, оформляет протокол об итогах государственных закупок способом конкурса, согласно </a:t>
            </a:r>
            <a:r>
              <a:rPr lang="ru-RU" sz="14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приложению 7</a:t>
            </a:r>
            <a:r>
              <a:rPr lang="ru-RU" sz="14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 к настоящим Правилам.</a:t>
            </a:r>
          </a:p>
          <a:p>
            <a:pPr algn="just"/>
            <a:endParaRPr lang="ru-RU" sz="1400" b="1" i="1" dirty="0" smtClean="0">
              <a:solidFill>
                <a:srgbClr val="00B0F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just"/>
            <a:r>
              <a:rPr lang="ru-RU" sz="14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 Согласно п. 14 статьи 207 </a:t>
            </a:r>
            <a:r>
              <a:rPr lang="ru-RU" sz="1400" b="1" i="1" dirty="0" err="1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КоАП</a:t>
            </a:r>
            <a:r>
              <a:rPr lang="ru-RU" sz="14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РК, </a:t>
            </a:r>
            <a:r>
              <a:rPr lang="ru-RU" sz="1400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несвоевременное рассмотрение заявок </a:t>
            </a:r>
            <a:r>
              <a:rPr lang="ru-RU" sz="14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потенциальных поставщиков на участие в конкурсе а равно </a:t>
            </a:r>
            <a:r>
              <a:rPr lang="ru-RU" sz="1400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несвоевременное размещение протокола</a:t>
            </a:r>
            <a:r>
              <a:rPr lang="ru-RU" sz="14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предварительного допуска и (или) </a:t>
            </a:r>
            <a:r>
              <a:rPr lang="ru-RU" sz="1400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протокола итогов </a:t>
            </a:r>
            <a:r>
              <a:rPr lang="ru-RU" sz="14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– влекут штраф на должностных лиц в размере </a:t>
            </a:r>
            <a:r>
              <a:rPr lang="ru-RU" sz="1400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тридцати</a:t>
            </a:r>
            <a:r>
              <a:rPr lang="ru-RU" sz="14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месячных расчетных показателей.</a:t>
            </a:r>
          </a:p>
          <a:p>
            <a:pPr algn="just"/>
            <a:endParaRPr lang="ru-RU" sz="1400" b="1" i="1" dirty="0" smtClean="0">
              <a:solidFill>
                <a:srgbClr val="00B0F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just"/>
            <a:r>
              <a:rPr lang="ru-RU" sz="14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 Примечание: Под должностными лицами е следует понимать: председателя конкурсной комиссии, а также членов и </a:t>
            </a:r>
            <a:r>
              <a:rPr lang="ru-RU" sz="1400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секретаря</a:t>
            </a:r>
            <a:r>
              <a:rPr lang="ru-RU" sz="14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конкурсной комиссии (аукционной комиссии);</a:t>
            </a:r>
          </a:p>
          <a:p>
            <a:pPr algn="just"/>
            <a:endParaRPr lang="ru-RU" sz="1400" b="1" i="1" dirty="0" smtClean="0">
              <a:solidFill>
                <a:srgbClr val="00B0F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just"/>
            <a:endParaRPr lang="ru-RU" sz="1600" b="1" i="1" dirty="0" smtClean="0">
              <a:solidFill>
                <a:srgbClr val="00B0F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just"/>
            <a:endParaRPr lang="ru-RU" sz="1600" b="1" i="1" dirty="0" smtClean="0">
              <a:solidFill>
                <a:srgbClr val="00B0F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just"/>
            <a:endParaRPr lang="ru-RU" sz="1600" b="1" i="1" dirty="0" smtClean="0">
              <a:solidFill>
                <a:srgbClr val="00B0F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just"/>
            <a:r>
              <a:rPr lang="ru-RU" sz="1600" b="1" i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9BCBE2-88F3-4695-925E-B6CF771D3399}" type="slidenum">
              <a:rPr lang="ru-RU"/>
              <a:pPr>
                <a:defRPr/>
              </a:pPr>
              <a:t>1</a:t>
            </a:fld>
            <a:endParaRPr lang="ru-RU"/>
          </a:p>
        </p:txBody>
      </p:sp>
      <p:sp>
        <p:nvSpPr>
          <p:cNvPr id="6147" name="Прямоугольник 4"/>
          <p:cNvSpPr>
            <a:spLocks noChangeArrowheads="1"/>
          </p:cNvSpPr>
          <p:nvPr/>
        </p:nvSpPr>
        <p:spPr bwMode="auto">
          <a:xfrm>
            <a:off x="0" y="0"/>
            <a:ext cx="91440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800" b="1">
                <a:latin typeface="Calibri" pitchFamily="34" charset="0"/>
              </a:rPr>
              <a:t>Статья 3. Основные понятия, используемые в настоящем Законе </a:t>
            </a:r>
          </a:p>
          <a:p>
            <a:pPr algn="ctr"/>
            <a:endParaRPr lang="ru-RU" sz="1800" b="1">
              <a:latin typeface="Calibri" pitchFamily="34" charset="0"/>
            </a:endParaRPr>
          </a:p>
          <a:p>
            <a:pPr algn="just"/>
            <a:r>
              <a:rPr lang="ru-RU" sz="1800">
                <a:latin typeface="Calibri" pitchFamily="34" charset="0"/>
              </a:rPr>
              <a:t>	</a:t>
            </a:r>
            <a:r>
              <a:rPr lang="ru-RU" sz="1800" b="1">
                <a:solidFill>
                  <a:srgbClr val="FF0000"/>
                </a:solidFill>
                <a:latin typeface="Calibri" pitchFamily="34" charset="0"/>
              </a:rPr>
              <a:t>Потенциальный</a:t>
            </a:r>
            <a:r>
              <a:rPr lang="ru-RU" sz="1800" b="1">
                <a:latin typeface="Calibri" pitchFamily="34" charset="0"/>
              </a:rPr>
              <a:t> поставщик </a:t>
            </a:r>
            <a:r>
              <a:rPr lang="ru-RU" sz="1800">
                <a:latin typeface="Calibri" pitchFamily="34" charset="0"/>
              </a:rPr>
              <a:t>– физическое лицо, осуществляющее предпринимательскую деятельность, юридическое лицо (за исключением государственных учреждений, если иное не установлено законами Республики Казахстан), временное объединение юридических лиц (консорциум), </a:t>
            </a:r>
            <a:r>
              <a:rPr lang="ru-RU" sz="1800" b="1" u="sng">
                <a:solidFill>
                  <a:srgbClr val="FF0000"/>
                </a:solidFill>
                <a:latin typeface="Calibri" pitchFamily="34" charset="0"/>
              </a:rPr>
              <a:t>претендующие на заключение договора о государственных закупках</a:t>
            </a:r>
            <a:r>
              <a:rPr lang="ru-RU" sz="1800">
                <a:latin typeface="Calibri" pitchFamily="34" charset="0"/>
              </a:rPr>
              <a:t>, а также физическое лицо, не являющееся субъектом предпринимательской деятельности, в случаях, предусмотренных настоящим Законом;</a:t>
            </a:r>
          </a:p>
          <a:p>
            <a:pPr algn="just"/>
            <a:endParaRPr lang="ru-RU" sz="1800">
              <a:latin typeface="Calibri" pitchFamily="34" charset="0"/>
            </a:endParaRPr>
          </a:p>
          <a:p>
            <a:pPr algn="just"/>
            <a:r>
              <a:rPr lang="ru-RU" sz="1800">
                <a:latin typeface="Calibri" pitchFamily="34" charset="0"/>
              </a:rPr>
              <a:t>	</a:t>
            </a:r>
            <a:r>
              <a:rPr lang="ru-RU" sz="1800" b="1">
                <a:solidFill>
                  <a:srgbClr val="FF0000"/>
                </a:solidFill>
                <a:latin typeface="Calibri" pitchFamily="34" charset="0"/>
              </a:rPr>
              <a:t>Поставщик</a:t>
            </a:r>
            <a:r>
              <a:rPr lang="ru-RU" sz="1800">
                <a:latin typeface="Calibri" pitchFamily="34" charset="0"/>
              </a:rPr>
              <a:t> – физическое лицо, осуществляющее предпринимательскую деятельность, юридическое лицо (за исключением государственных учреждений, если иное не установлено законами Республики Казахстан), временное объединение юридических лиц (консорциум), </a:t>
            </a:r>
            <a:r>
              <a:rPr lang="ru-RU" sz="1800" b="1" u="sng">
                <a:solidFill>
                  <a:srgbClr val="FF0000"/>
                </a:solidFill>
                <a:latin typeface="Calibri" pitchFamily="34" charset="0"/>
              </a:rPr>
              <a:t>выступающие в качестве стороны в заключенном с заказчиком договоре</a:t>
            </a:r>
            <a:r>
              <a:rPr lang="ru-RU" sz="1800">
                <a:latin typeface="Calibri" pitchFamily="34" charset="0"/>
              </a:rPr>
              <a:t>, а также физическое лицо, не являющееся субъектом предпринимательской деятельности, в случаях, предусмотренных настоящим Законом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При приобретение определенных </a:t>
            </a:r>
            <a:r>
              <a:rPr lang="ru-RU" sz="2400" dirty="0" smtClean="0">
                <a:solidFill>
                  <a:srgbClr val="FF0000"/>
                </a:solidFill>
              </a:rPr>
              <a:t>услуг </a:t>
            </a:r>
            <a:r>
              <a:rPr lang="ru-RU" sz="2400" dirty="0" smtClean="0"/>
              <a:t>Заказчик устанавливает требования лицензий, разрешений либо уведомлений.</a:t>
            </a:r>
          </a:p>
          <a:p>
            <a:pPr algn="ctr"/>
            <a:endParaRPr lang="ru-RU" sz="2400" dirty="0" smtClean="0"/>
          </a:p>
          <a:p>
            <a:pPr algn="just"/>
            <a:r>
              <a:rPr lang="ru-RU" sz="2400" dirty="0" smtClean="0"/>
              <a:t>	</a:t>
            </a:r>
            <a:r>
              <a:rPr lang="ru-RU" sz="2400" b="1" i="1" dirty="0" smtClean="0">
                <a:solidFill>
                  <a:srgbClr val="00B0F0"/>
                </a:solidFill>
              </a:rPr>
              <a:t>*** Пример «Лицензия на осуществление охранной деятельности юридическими лицами» подвид «Все виды охранных услуг, </a:t>
            </a:r>
            <a:r>
              <a:rPr lang="ru-RU" sz="2400" b="1" i="1" dirty="0" smtClean="0">
                <a:solidFill>
                  <a:srgbClr val="FF0000"/>
                </a:solidFill>
              </a:rPr>
              <a:t>в том числе </a:t>
            </a:r>
            <a:r>
              <a:rPr lang="ru-RU" sz="2400" b="1" i="1" dirty="0" smtClean="0">
                <a:solidFill>
                  <a:srgbClr val="00B0F0"/>
                </a:solidFill>
              </a:rPr>
              <a:t>охрана объектов, </a:t>
            </a:r>
            <a:r>
              <a:rPr lang="ru-RU" sz="2400" b="1" i="1" u="sng" dirty="0" smtClean="0">
                <a:solidFill>
                  <a:srgbClr val="00B0F0"/>
                </a:solidFill>
              </a:rPr>
              <a:t>уязвимых в террористическом отношении</a:t>
            </a:r>
            <a:r>
              <a:rPr lang="ru-RU" sz="2400" b="1" i="1" dirty="0" smtClean="0">
                <a:solidFill>
                  <a:srgbClr val="00B0F0"/>
                </a:solidFill>
              </a:rPr>
              <a:t>» </a:t>
            </a:r>
            <a:r>
              <a:rPr lang="ru-RU" sz="2400" b="1" i="1" dirty="0" smtClean="0">
                <a:solidFill>
                  <a:srgbClr val="FF0000"/>
                </a:solidFill>
              </a:rPr>
              <a:t>или</a:t>
            </a:r>
            <a:r>
              <a:rPr lang="ru-RU" sz="2400" b="1" i="1" dirty="0" smtClean="0">
                <a:solidFill>
                  <a:srgbClr val="00B0F0"/>
                </a:solidFill>
              </a:rPr>
              <a:t> «Все виды охранных услуг, </a:t>
            </a:r>
            <a:r>
              <a:rPr lang="ru-RU" sz="2400" b="1" i="1" dirty="0" smtClean="0">
                <a:solidFill>
                  <a:srgbClr val="FF0000"/>
                </a:solidFill>
              </a:rPr>
              <a:t>за исключением </a:t>
            </a:r>
            <a:r>
              <a:rPr lang="ru-RU" sz="2400" b="1" i="1" dirty="0" smtClean="0">
                <a:solidFill>
                  <a:srgbClr val="00B0F0"/>
                </a:solidFill>
              </a:rPr>
              <a:t>охраны объектов, </a:t>
            </a:r>
            <a:r>
              <a:rPr lang="ru-RU" sz="2400" b="1" i="1" u="sng" dirty="0" smtClean="0">
                <a:solidFill>
                  <a:srgbClr val="00B0F0"/>
                </a:solidFill>
              </a:rPr>
              <a:t>уязвимых в террористическом отношении</a:t>
            </a:r>
            <a:r>
              <a:rPr lang="ru-RU" sz="2400" b="1" i="1" dirty="0" smtClean="0">
                <a:solidFill>
                  <a:srgbClr val="00B0F0"/>
                </a:solidFill>
              </a:rPr>
              <a:t>»</a:t>
            </a:r>
          </a:p>
          <a:p>
            <a:pPr algn="just"/>
            <a:endParaRPr lang="ru-RU" sz="2400" dirty="0" smtClean="0"/>
          </a:p>
          <a:p>
            <a:pPr algn="just"/>
            <a:endParaRPr lang="ru-RU" sz="24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/>
              <a:t>Параграф 6. Порядок определения соответствия потенциального поставщика квалификационным требованиям в части обладания материальным и трудовым ресурсам</a:t>
            </a:r>
          </a:p>
          <a:p>
            <a:pPr algn="ctr"/>
            <a:endParaRPr lang="ru-RU" sz="1800" b="1" dirty="0" smtClean="0"/>
          </a:p>
          <a:p>
            <a:pPr algn="just"/>
            <a:r>
              <a:rPr lang="ru-RU" sz="1800" dirty="0" smtClean="0"/>
              <a:t>    </a:t>
            </a:r>
          </a:p>
          <a:p>
            <a:pPr algn="just"/>
            <a:r>
              <a:rPr lang="ru-RU" sz="1800" dirty="0" smtClean="0"/>
              <a:t>      72. В случае, если предметом государственной закупки являются </a:t>
            </a:r>
            <a:r>
              <a:rPr lang="ru-RU" sz="1800" b="1" dirty="0" smtClean="0"/>
              <a:t>работы или услуги на выполнение (оказание) которых </a:t>
            </a:r>
            <a:r>
              <a:rPr lang="ru-RU" sz="1800" b="1" dirty="0" smtClean="0">
                <a:solidFill>
                  <a:srgbClr val="FF0000"/>
                </a:solidFill>
              </a:rPr>
              <a:t>требуется наличие соответствующего разрешения первой или второй категории</a:t>
            </a:r>
            <a:r>
              <a:rPr lang="ru-RU" sz="1800" dirty="0" smtClean="0">
                <a:solidFill>
                  <a:srgbClr val="FF0000"/>
                </a:solidFill>
              </a:rPr>
              <a:t> </a:t>
            </a:r>
            <a:r>
              <a:rPr lang="ru-RU" sz="1800" dirty="0" smtClean="0"/>
              <a:t>в соответствии с законодательством Республики Казахстан о разрешениях и уведомлениях, </a:t>
            </a:r>
            <a:r>
              <a:rPr lang="ru-RU" sz="1800" b="1" dirty="0" smtClean="0"/>
              <a:t>квалификационное требование в части обладания </a:t>
            </a:r>
            <a:r>
              <a:rPr lang="ru-RU" sz="1800" b="1" dirty="0" smtClean="0">
                <a:solidFill>
                  <a:srgbClr val="FF0000"/>
                </a:solidFill>
              </a:rPr>
              <a:t>материальными и трудовыми ресурсами не предъявляется.</a:t>
            </a:r>
          </a:p>
          <a:p>
            <a:pPr algn="just"/>
            <a:endParaRPr lang="ru-RU" sz="18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1800" b="1" dirty="0" smtClean="0">
                <a:solidFill>
                  <a:srgbClr val="FF0000"/>
                </a:solidFill>
              </a:rPr>
              <a:t>	</a:t>
            </a:r>
            <a:r>
              <a:rPr lang="ru-RU" sz="1800" b="1" i="1" dirty="0" smtClean="0">
                <a:solidFill>
                  <a:srgbClr val="00B0F0"/>
                </a:solidFill>
              </a:rPr>
              <a:t>*** Примечание: В случае если Заказчик требуется лицензию на осуществление охранной деятельности тогда к потенциальным поставщикам </a:t>
            </a:r>
            <a:r>
              <a:rPr lang="ru-RU" sz="1800" b="1" i="1" dirty="0" smtClean="0">
                <a:solidFill>
                  <a:srgbClr val="FF0000"/>
                </a:solidFill>
              </a:rPr>
              <a:t>не предъявляются требования </a:t>
            </a:r>
            <a:r>
              <a:rPr lang="ru-RU" sz="1800" b="1" i="1" dirty="0" smtClean="0">
                <a:solidFill>
                  <a:srgbClr val="00B0F0"/>
                </a:solidFill>
              </a:rPr>
              <a:t>к сотрудникам с предоставлением документов, а так же к примеру требований раций, наручников, резиновых палок и т.д. </a:t>
            </a:r>
            <a:endParaRPr lang="ru-RU" sz="1800" b="1" i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  <p:pic>
        <p:nvPicPr>
          <p:cNvPr id="3" name="Рисунок 2" descr="квал требования услуг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 descr="квал требования услуги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00275"/>
            <a:ext cx="9144000" cy="294322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Параграф 6. Порядок определения соответствия потенциального поставщика квалификационным требованиям в части обладания материальным и трудовым ресурсам</a:t>
            </a:r>
          </a:p>
          <a:p>
            <a:endParaRPr lang="ru-RU" sz="2400" dirty="0" smtClean="0"/>
          </a:p>
          <a:p>
            <a:pPr algn="just"/>
            <a:r>
              <a:rPr lang="ru-RU" sz="2400" dirty="0" smtClean="0"/>
              <a:t>      71. </a:t>
            </a:r>
            <a:r>
              <a:rPr lang="ru-RU" sz="2400" b="1" u="sng" dirty="0" smtClean="0"/>
              <a:t>Материальные и трудовые ресурсы</a:t>
            </a:r>
            <a:r>
              <a:rPr lang="ru-RU" sz="2400" dirty="0" smtClean="0"/>
              <a:t>, необходимые для исполнения договорных обязательств в рамках государственных закупок способом конкурса и аукциона </a:t>
            </a:r>
            <a:r>
              <a:rPr lang="ru-RU" sz="2400" b="1" dirty="0" smtClean="0"/>
              <a:t>указываются в </a:t>
            </a:r>
            <a:r>
              <a:rPr lang="ru-RU" sz="2400" b="1" dirty="0" smtClean="0">
                <a:solidFill>
                  <a:srgbClr val="FF0000"/>
                </a:solidFill>
              </a:rPr>
              <a:t>квалификационных требованиях </a:t>
            </a:r>
            <a:r>
              <a:rPr lang="ru-RU" sz="2400" b="1" dirty="0" smtClean="0"/>
              <a:t>в соответствии с настоящими Правилами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endParaRPr lang="ru-RU" sz="1600" b="1" dirty="0" smtClean="0">
              <a:solidFill>
                <a:srgbClr val="FF0000"/>
              </a:solidFill>
            </a:endParaRPr>
          </a:p>
          <a:p>
            <a:pPr algn="just"/>
            <a:endParaRPr lang="ru-RU" sz="16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1600" b="1" dirty="0" smtClean="0">
                <a:solidFill>
                  <a:srgbClr val="FF0000"/>
                </a:solidFill>
              </a:rPr>
              <a:t>	</a:t>
            </a:r>
          </a:p>
          <a:p>
            <a:pPr algn="just"/>
            <a:endParaRPr lang="ru-RU" sz="1600" b="1" i="1" dirty="0" smtClean="0">
              <a:solidFill>
                <a:srgbClr val="00B0F0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00B0F0"/>
                </a:solidFill>
              </a:rPr>
              <a:t>	</a:t>
            </a:r>
            <a:endParaRPr lang="en-US" sz="1600" b="1" i="1" dirty="0" smtClean="0">
              <a:solidFill>
                <a:srgbClr val="00B0F0"/>
              </a:solidFill>
            </a:endParaRPr>
          </a:p>
          <a:p>
            <a:pPr algn="just"/>
            <a:endParaRPr lang="ru-RU" sz="1600" b="1" i="1" dirty="0" smtClean="0">
              <a:solidFill>
                <a:srgbClr val="00B0F0"/>
              </a:solidFill>
            </a:endParaRPr>
          </a:p>
          <a:p>
            <a:pPr algn="just"/>
            <a:endParaRPr lang="ru-RU" sz="1600" b="1" i="1" dirty="0" smtClean="0">
              <a:solidFill>
                <a:srgbClr val="00B0F0"/>
              </a:solidFill>
            </a:endParaRPr>
          </a:p>
          <a:p>
            <a:endParaRPr lang="ru-RU" dirty="0"/>
          </a:p>
        </p:txBody>
      </p:sp>
      <p:pic>
        <p:nvPicPr>
          <p:cNvPr id="6" name="Рисунок 5" descr="квал требования услуги 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2426"/>
            <a:ext cx="9144000" cy="4791074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endParaRPr lang="ru-RU" sz="1600" b="1" dirty="0" smtClean="0">
              <a:solidFill>
                <a:srgbClr val="FF0000"/>
              </a:solidFill>
            </a:endParaRPr>
          </a:p>
          <a:p>
            <a:pPr algn="just"/>
            <a:endParaRPr lang="ru-RU" sz="16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1600" b="1" dirty="0" smtClean="0">
                <a:solidFill>
                  <a:srgbClr val="FF0000"/>
                </a:solidFill>
              </a:rPr>
              <a:t>	</a:t>
            </a:r>
          </a:p>
          <a:p>
            <a:pPr algn="just"/>
            <a:endParaRPr lang="ru-RU" sz="1600" b="1" i="1" dirty="0" smtClean="0">
              <a:solidFill>
                <a:srgbClr val="00B0F0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00B0F0"/>
                </a:solidFill>
              </a:rPr>
              <a:t>	</a:t>
            </a:r>
            <a:endParaRPr lang="en-US" sz="1600" b="1" i="1" dirty="0" smtClean="0">
              <a:solidFill>
                <a:srgbClr val="00B0F0"/>
              </a:solidFill>
            </a:endParaRPr>
          </a:p>
          <a:p>
            <a:pPr algn="just"/>
            <a:endParaRPr lang="ru-RU" sz="1600" b="1" i="1" dirty="0" smtClean="0">
              <a:solidFill>
                <a:srgbClr val="00B0F0"/>
              </a:solidFill>
            </a:endParaRPr>
          </a:p>
          <a:p>
            <a:pPr algn="just"/>
            <a:endParaRPr lang="ru-RU" sz="1600" b="1" i="1" dirty="0" smtClean="0">
              <a:solidFill>
                <a:srgbClr val="00B0F0"/>
              </a:solidFill>
            </a:endParaRPr>
          </a:p>
          <a:p>
            <a:endParaRPr lang="ru-RU" dirty="0"/>
          </a:p>
        </p:txBody>
      </p:sp>
      <p:pic>
        <p:nvPicPr>
          <p:cNvPr id="5" name="Рисунок 4" descr="квал требования услуги 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2387"/>
            <a:ext cx="9144000" cy="50387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2A6293-D4A5-4BD0-8A81-E64C3F863E06}" type="slidenum">
              <a:rPr lang="ru-RU"/>
              <a:pPr>
                <a:defRPr/>
              </a:pPr>
              <a:t>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92940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77925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dirty="0">
                <a:latin typeface="Arial" pitchFamily="34" charset="0"/>
                <a:cs typeface="Arial" pitchFamily="34" charset="0"/>
              </a:rPr>
              <a:t>Статья 10. Способы осуществления государственных закупок</a:t>
            </a:r>
          </a:p>
          <a:p>
            <a:pPr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1" dirty="0">
              <a:latin typeface="Arial" pitchFamily="34" charset="0"/>
              <a:cs typeface="Arial" pitchFamily="34" charset="0"/>
            </a:endParaRPr>
          </a:p>
          <a:p>
            <a:pPr marL="342900" indent="-342900" defTabSz="779252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Государственные закупки осуществляются одним из следующих способов:</a:t>
            </a:r>
          </a:p>
          <a:p>
            <a:pPr marL="342900" indent="-342900" defTabSz="779252">
              <a:spcBef>
                <a:spcPts val="0"/>
              </a:spcBef>
              <a:spcAft>
                <a:spcPts val="0"/>
              </a:spcAft>
              <a:defRPr/>
            </a:pPr>
            <a:endParaRPr lang="ru-RU" sz="1800" dirty="0">
              <a:latin typeface="Arial" pitchFamily="34" charset="0"/>
              <a:cs typeface="Arial" pitchFamily="34" charset="0"/>
            </a:endParaRPr>
          </a:p>
          <a:p>
            <a:pPr defTabSz="779252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      1) </a:t>
            </a:r>
            <a:r>
              <a:rPr lang="ru-RU" sz="1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конкурса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;</a:t>
            </a:r>
          </a:p>
          <a:p>
            <a:pPr defTabSz="779252">
              <a:spcBef>
                <a:spcPts val="0"/>
              </a:spcBef>
              <a:spcAft>
                <a:spcPts val="0"/>
              </a:spcAft>
              <a:defRPr/>
            </a:pPr>
            <a:endParaRPr lang="ru-RU" sz="1800" dirty="0">
              <a:latin typeface="Arial" pitchFamily="34" charset="0"/>
              <a:cs typeface="Arial" pitchFamily="34" charset="0"/>
            </a:endParaRPr>
          </a:p>
          <a:p>
            <a:pPr defTabSz="779252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      2) аукциона;</a:t>
            </a:r>
          </a:p>
          <a:p>
            <a:pPr defTabSz="779252">
              <a:spcBef>
                <a:spcPts val="0"/>
              </a:spcBef>
              <a:spcAft>
                <a:spcPts val="0"/>
              </a:spcAft>
              <a:defRPr/>
            </a:pPr>
            <a:endParaRPr lang="ru-RU" sz="1800" dirty="0">
              <a:latin typeface="Arial" pitchFamily="34" charset="0"/>
              <a:cs typeface="Arial" pitchFamily="34" charset="0"/>
            </a:endParaRPr>
          </a:p>
          <a:p>
            <a:pPr defTabSz="779252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      3) запроса ценовых предложений;</a:t>
            </a:r>
          </a:p>
          <a:p>
            <a:pPr defTabSz="779252">
              <a:spcBef>
                <a:spcPts val="0"/>
              </a:spcBef>
              <a:spcAft>
                <a:spcPts val="0"/>
              </a:spcAft>
              <a:defRPr/>
            </a:pPr>
            <a:endParaRPr lang="ru-RU" sz="1800" dirty="0">
              <a:latin typeface="Arial" pitchFamily="34" charset="0"/>
              <a:cs typeface="Arial" pitchFamily="34" charset="0"/>
            </a:endParaRPr>
          </a:p>
          <a:p>
            <a:pPr defTabSz="779252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      4) из одного источника;</a:t>
            </a:r>
          </a:p>
          <a:p>
            <a:pPr defTabSz="779252">
              <a:spcBef>
                <a:spcPts val="0"/>
              </a:spcBef>
              <a:spcAft>
                <a:spcPts val="0"/>
              </a:spcAft>
              <a:defRPr/>
            </a:pPr>
            <a:endParaRPr lang="ru-RU" sz="1800" dirty="0">
              <a:latin typeface="Arial" pitchFamily="34" charset="0"/>
              <a:cs typeface="Arial" pitchFamily="34" charset="0"/>
            </a:endParaRPr>
          </a:p>
          <a:p>
            <a:pPr defTabSz="779252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      5) через электронный магазин.</a:t>
            </a:r>
          </a:p>
          <a:p>
            <a:pPr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534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  <p:pic>
        <p:nvPicPr>
          <p:cNvPr id="5" name="Рисунок 4" descr="квал требования услуги 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endParaRPr lang="ru-RU" sz="1600" b="1" dirty="0" smtClean="0">
              <a:solidFill>
                <a:srgbClr val="FF0000"/>
              </a:solidFill>
            </a:endParaRPr>
          </a:p>
          <a:p>
            <a:pPr algn="just"/>
            <a:endParaRPr lang="ru-RU" sz="16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1600" b="1" dirty="0" smtClean="0">
                <a:solidFill>
                  <a:srgbClr val="FF0000"/>
                </a:solidFill>
              </a:rPr>
              <a:t>	</a:t>
            </a:r>
          </a:p>
          <a:p>
            <a:pPr algn="just"/>
            <a:endParaRPr lang="ru-RU" sz="1600" b="1" i="1" dirty="0" smtClean="0">
              <a:solidFill>
                <a:srgbClr val="00B0F0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00B0F0"/>
                </a:solidFill>
              </a:rPr>
              <a:t>	</a:t>
            </a:r>
            <a:endParaRPr lang="en-US" sz="1600" b="1" i="1" dirty="0" smtClean="0">
              <a:solidFill>
                <a:srgbClr val="00B0F0"/>
              </a:solidFill>
            </a:endParaRPr>
          </a:p>
          <a:p>
            <a:pPr algn="just"/>
            <a:endParaRPr lang="ru-RU" sz="1600" b="1" i="1" dirty="0" smtClean="0">
              <a:solidFill>
                <a:srgbClr val="00B0F0"/>
              </a:solidFill>
            </a:endParaRPr>
          </a:p>
          <a:p>
            <a:pPr algn="just"/>
            <a:endParaRPr lang="ru-RU" sz="1600" b="1" i="1" dirty="0" smtClean="0">
              <a:solidFill>
                <a:srgbClr val="00B0F0"/>
              </a:solidFill>
            </a:endParaRP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endParaRPr lang="ru-RU" sz="1600" b="1" dirty="0" smtClean="0">
              <a:solidFill>
                <a:srgbClr val="FF0000"/>
              </a:solidFill>
            </a:endParaRPr>
          </a:p>
          <a:p>
            <a:pPr algn="just"/>
            <a:endParaRPr lang="ru-RU" sz="16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1600" b="1" dirty="0" smtClean="0">
                <a:solidFill>
                  <a:srgbClr val="FF0000"/>
                </a:solidFill>
              </a:rPr>
              <a:t>	</a:t>
            </a:r>
          </a:p>
          <a:p>
            <a:pPr algn="just"/>
            <a:endParaRPr lang="ru-RU" sz="1600" b="1" i="1" dirty="0" smtClean="0">
              <a:solidFill>
                <a:srgbClr val="00B0F0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00B0F0"/>
                </a:solidFill>
              </a:rPr>
              <a:t>	</a:t>
            </a:r>
            <a:endParaRPr lang="en-US" sz="1600" b="1" i="1" dirty="0" smtClean="0">
              <a:solidFill>
                <a:srgbClr val="00B0F0"/>
              </a:solidFill>
            </a:endParaRPr>
          </a:p>
          <a:p>
            <a:pPr algn="just"/>
            <a:endParaRPr lang="ru-RU" sz="1600" b="1" i="1" dirty="0" smtClean="0">
              <a:solidFill>
                <a:srgbClr val="00B0F0"/>
              </a:solidFill>
            </a:endParaRPr>
          </a:p>
          <a:p>
            <a:pPr algn="just"/>
            <a:endParaRPr lang="ru-RU" sz="1600" b="1" i="1" dirty="0" smtClean="0">
              <a:solidFill>
                <a:srgbClr val="00B0F0"/>
              </a:solidFill>
            </a:endParaRP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endParaRPr lang="ru-RU" sz="1600" b="1" dirty="0" smtClean="0">
              <a:solidFill>
                <a:srgbClr val="FF0000"/>
              </a:solidFill>
            </a:endParaRPr>
          </a:p>
          <a:p>
            <a:pPr algn="just"/>
            <a:endParaRPr lang="ru-RU" sz="16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1600" b="1" dirty="0" smtClean="0">
                <a:solidFill>
                  <a:srgbClr val="FF0000"/>
                </a:solidFill>
              </a:rPr>
              <a:t>	</a:t>
            </a:r>
          </a:p>
          <a:p>
            <a:pPr algn="just"/>
            <a:endParaRPr lang="ru-RU" sz="1600" b="1" i="1" dirty="0" smtClean="0">
              <a:solidFill>
                <a:srgbClr val="00B0F0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00B0F0"/>
                </a:solidFill>
              </a:rPr>
              <a:t>	</a:t>
            </a:r>
            <a:endParaRPr lang="en-US" sz="1600" b="1" i="1" dirty="0" smtClean="0">
              <a:solidFill>
                <a:srgbClr val="00B0F0"/>
              </a:solidFill>
            </a:endParaRPr>
          </a:p>
          <a:p>
            <a:pPr algn="just"/>
            <a:endParaRPr lang="ru-RU" sz="1600" b="1" i="1" dirty="0" smtClean="0">
              <a:solidFill>
                <a:srgbClr val="00B0F0"/>
              </a:solidFill>
            </a:endParaRPr>
          </a:p>
          <a:p>
            <a:pPr algn="just"/>
            <a:endParaRPr lang="ru-RU" sz="1600" b="1" i="1" dirty="0" smtClean="0">
              <a:solidFill>
                <a:srgbClr val="00B0F0"/>
              </a:solidFill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1"/>
            <a:ext cx="91440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 smtClean="0"/>
              <a:t>	</a:t>
            </a:r>
            <a:r>
              <a:rPr lang="ru-RU" sz="2400" dirty="0" smtClean="0"/>
              <a:t>При разработки технической спецификации по работам требования к </a:t>
            </a:r>
            <a:r>
              <a:rPr lang="ru-RU" sz="2400" dirty="0" smtClean="0"/>
              <a:t>потенциальным поставщикам </a:t>
            </a:r>
            <a:r>
              <a:rPr lang="ru-RU" sz="2400" dirty="0" err="1" smtClean="0"/>
              <a:t>авторизационных</a:t>
            </a:r>
            <a:r>
              <a:rPr lang="ru-RU" sz="2400" dirty="0" smtClean="0"/>
              <a:t> писем в случае если техническая спецификация </a:t>
            </a:r>
            <a:r>
              <a:rPr lang="ru-RU" sz="2400" b="1" dirty="0" smtClean="0"/>
              <a:t>содержит поставку товара.</a:t>
            </a:r>
          </a:p>
          <a:p>
            <a:pPr algn="just"/>
            <a:r>
              <a:rPr lang="ru-RU" sz="2400" dirty="0" smtClean="0"/>
              <a:t>	</a:t>
            </a:r>
          </a:p>
          <a:p>
            <a:pPr algn="just"/>
            <a:r>
              <a:rPr lang="ru-RU" sz="2400" dirty="0" smtClean="0"/>
              <a:t>	Требования по квалификационным требованиям к </a:t>
            </a:r>
            <a:r>
              <a:rPr lang="ru-RU" sz="2400" b="1" dirty="0" smtClean="0">
                <a:solidFill>
                  <a:srgbClr val="FF0000"/>
                </a:solidFill>
              </a:rPr>
              <a:t>потенциальным</a:t>
            </a:r>
            <a:r>
              <a:rPr lang="ru-RU" sz="2400" dirty="0" smtClean="0"/>
              <a:t> поставщикам в технической спецификации </a:t>
            </a:r>
            <a:r>
              <a:rPr lang="ru-RU" sz="2400" b="1" dirty="0" smtClean="0">
                <a:solidFill>
                  <a:srgbClr val="FF0000"/>
                </a:solidFill>
              </a:rPr>
              <a:t>не указываются.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	Все требования в технической спецификации указываются исключительно к </a:t>
            </a:r>
            <a:r>
              <a:rPr lang="ru-RU" sz="2400" b="1" u="sng" dirty="0" smtClean="0">
                <a:solidFill>
                  <a:srgbClr val="FF0000"/>
                </a:solidFill>
              </a:rPr>
              <a:t>Поставщику</a:t>
            </a:r>
            <a:r>
              <a:rPr lang="ru-RU" sz="2400" dirty="0" smtClean="0"/>
              <a:t>.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/>
              <a:t>Статья 11. Квалификационные требования, предъявляемые к </a:t>
            </a:r>
            <a:r>
              <a:rPr lang="ru-RU" sz="1800" b="1" u="sng" dirty="0" smtClean="0">
                <a:solidFill>
                  <a:srgbClr val="FF0000"/>
                </a:solidFill>
              </a:rPr>
              <a:t>потенциальному</a:t>
            </a:r>
            <a:r>
              <a:rPr lang="ru-RU" sz="1800" b="1" dirty="0" smtClean="0"/>
              <a:t> поставщику</a:t>
            </a:r>
          </a:p>
          <a:p>
            <a:pPr algn="ctr"/>
            <a:endParaRPr lang="ru-RU" sz="1800" b="1" dirty="0" smtClean="0"/>
          </a:p>
          <a:p>
            <a:pPr algn="just"/>
            <a:r>
              <a:rPr lang="ru-RU" sz="1800" dirty="0" smtClean="0"/>
              <a:t>	В государственных закупках </a:t>
            </a:r>
            <a:r>
              <a:rPr lang="ru-RU" sz="1800" b="1" dirty="0" smtClean="0">
                <a:solidFill>
                  <a:srgbClr val="FF0000"/>
                </a:solidFill>
              </a:rPr>
              <a:t>работ, услуг </a:t>
            </a:r>
            <a:r>
              <a:rPr lang="ru-RU" sz="1800" dirty="0" smtClean="0"/>
              <a:t>заказчик вправе требовать от </a:t>
            </a:r>
            <a:r>
              <a:rPr lang="ru-RU" sz="1800" b="1" dirty="0" smtClean="0">
                <a:solidFill>
                  <a:srgbClr val="FF0000"/>
                </a:solidFill>
              </a:rPr>
              <a:t>потенциального</a:t>
            </a:r>
            <a:r>
              <a:rPr lang="ru-RU" sz="1800" b="1" dirty="0" smtClean="0"/>
              <a:t> поставщика </a:t>
            </a:r>
            <a:r>
              <a:rPr lang="ru-RU" sz="1800" dirty="0" smtClean="0"/>
              <a:t>наличия </a:t>
            </a:r>
            <a:r>
              <a:rPr lang="ru-RU" sz="1800" b="1" u="sng" dirty="0" smtClean="0"/>
              <a:t>материальных и трудовых ресурсов</a:t>
            </a:r>
            <a:r>
              <a:rPr lang="ru-RU" sz="1800" dirty="0" smtClean="0"/>
              <a:t>, достаточных для исполнения обязательств по договору, </a:t>
            </a:r>
            <a:r>
              <a:rPr lang="ru-RU" sz="1800" b="1" dirty="0" smtClean="0">
                <a:solidFill>
                  <a:srgbClr val="00B050"/>
                </a:solidFill>
              </a:rPr>
              <a:t>зарегистрированных в соответствующей административно-территориальной единице </a:t>
            </a:r>
            <a:r>
              <a:rPr lang="ru-RU" sz="1800" dirty="0" smtClean="0"/>
              <a:t>в границах области, города республиканского значения и столицы по месту выполнения работ, оказания услуг.</a:t>
            </a:r>
          </a:p>
          <a:p>
            <a:pPr algn="just"/>
            <a:endParaRPr lang="ru-RU" sz="1800" b="1" dirty="0" smtClean="0"/>
          </a:p>
          <a:p>
            <a:pPr algn="just"/>
            <a:r>
              <a:rPr lang="ru-RU" sz="1800" b="1" dirty="0" smtClean="0"/>
              <a:t>	</a:t>
            </a:r>
            <a:r>
              <a:rPr lang="ru-RU" sz="1800" b="1" i="1" dirty="0" smtClean="0">
                <a:solidFill>
                  <a:srgbClr val="00B0F0"/>
                </a:solidFill>
              </a:rPr>
              <a:t>*** Примечание: В случае необходимости Заказчик в приложении № 8 подробно указывает какие материальные и трудовые ресурсы требуются и в каком административно-территориальной единице должна быть их регистрация. </a:t>
            </a:r>
          </a:p>
          <a:p>
            <a:pPr algn="ctr"/>
            <a:endParaRPr lang="ru-RU" b="1" dirty="0" smtClean="0"/>
          </a:p>
          <a:p>
            <a:pPr algn="ctr"/>
            <a:endParaRPr lang="ru-RU" b="1" dirty="0" smtClean="0"/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  <p:pic>
        <p:nvPicPr>
          <p:cNvPr id="3" name="Рисунок 2" descr="СВЕДЕНИЯ О КВАЛИФИКАЦИИ 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5014912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  <p:pic>
        <p:nvPicPr>
          <p:cNvPr id="3" name="Рисунок 2" descr="СВЕДЕНИЯ О КВАЛИФИКАЦИИ 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0" y="0"/>
            <a:ext cx="9144000" cy="298543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Рассмотрение конкурсных</a:t>
            </a:r>
            <a:r>
              <a:rPr kumimoji="0" lang="ru-RU" sz="4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заявок потенциальных поставщиков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/>
          </a:p>
          <a:p>
            <a:pPr algn="ctr"/>
            <a:endParaRPr lang="ru-RU" sz="2800" b="1" dirty="0" smtClean="0"/>
          </a:p>
          <a:p>
            <a:pPr algn="ctr"/>
            <a:endParaRPr lang="ru-RU" sz="2800" b="1" dirty="0" smtClean="0"/>
          </a:p>
          <a:p>
            <a:pPr algn="ctr"/>
            <a:r>
              <a:rPr lang="ru-RU" sz="2800" b="1" dirty="0" smtClean="0"/>
              <a:t>КВАЛИФИКАЦИОННЫЕ ТРЕБОВАНИЯ ПРЕДЪЯВЛЯЕМЫЕ ПОТЕНЦИАЛЬНЫМ ПОСТАВЩИКАМ</a:t>
            </a:r>
          </a:p>
          <a:p>
            <a:pPr algn="ctr"/>
            <a:r>
              <a:rPr lang="ru-RU" sz="2800" b="1" dirty="0" smtClean="0"/>
              <a:t>(ПРИМЕР)</a:t>
            </a:r>
            <a:endParaRPr lang="ru-RU" sz="2800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134145" name="Rectangle 1"/>
          <p:cNvSpPr>
            <a:spLocks noChangeArrowheads="1"/>
          </p:cNvSpPr>
          <p:nvPr/>
        </p:nvSpPr>
        <p:spPr bwMode="auto">
          <a:xfrm>
            <a:off x="0" y="0"/>
            <a:ext cx="91440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7778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13. В соответствии с пунктом 1 статьи 10 Закона государственные закупки осуществляются одним из следующих способов: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539750" algn="just" defTabSz="777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1) конкурса;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539750" algn="just" defTabSz="777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2) аукциона;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539750" algn="just" defTabSz="777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3) запроса ценовых предложений;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539750" algn="just" defTabSz="777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4) из одного источника;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539750" algn="just" defTabSz="777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5) через электронный магазин.</a:t>
            </a:r>
          </a:p>
          <a:p>
            <a:pPr marL="0" marR="0" lvl="0" indent="539750" algn="just" defTabSz="777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539750" algn="just" defTabSz="777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При этом, государственные закупки способом 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</a:rPr>
              <a:t>конкурса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, предусмотренные подпунктом 1) настоящего пункта также осуществляются с особенностями, предусмотренными настоящими Правилами, в том числе:</a:t>
            </a:r>
          </a:p>
          <a:p>
            <a:pPr marL="0" marR="0" lvl="0" indent="539750" algn="just" defTabSz="777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539750" algn="just" defTabSz="777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1) конкурса с предварительным квалификационным отбором;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539750" algn="just" defTabSz="777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2) конкурса с использованием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рейтингово-балльной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 системы;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539750" algn="just" defTabSz="7778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3) конкурса по строительству «под ключ»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 (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</a:rPr>
              <a:t>с 1 июля 2025 года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81274"/>
            <a:ext cx="914400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07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06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32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43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501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44</a:t>
            </a:fld>
            <a:endParaRPr lang="ru-RU"/>
          </a:p>
        </p:txBody>
      </p:sp>
      <p:pic>
        <p:nvPicPr>
          <p:cNvPr id="5" name="Рисунок 4" descr="12345678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 smtClean="0"/>
              <a:t>	</a:t>
            </a:r>
            <a:r>
              <a:rPr lang="ru-RU" sz="1600" dirty="0" smtClean="0"/>
              <a:t>Согласно п. 212 Правил . Потенциальный поставщик не допускается к участию в конкурсе (не признается участником конкурса), если: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	 1) он и (или) его субподрядчик либо соисполнитель определены не соответствующими </a:t>
            </a:r>
            <a:r>
              <a:rPr lang="ru-RU" sz="1600" b="1" dirty="0" smtClean="0">
                <a:solidFill>
                  <a:srgbClr val="FF0000"/>
                </a:solidFill>
              </a:rPr>
              <a:t>квалификационным</a:t>
            </a:r>
            <a:r>
              <a:rPr lang="ru-RU" sz="1600" dirty="0" smtClean="0"/>
              <a:t> требованиям по следующим основаниям: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      	</a:t>
            </a:r>
            <a:r>
              <a:rPr lang="ru-RU" sz="1600" b="1" dirty="0" smtClean="0"/>
              <a:t>отсутствие разрешений (уведомлений), </a:t>
            </a:r>
            <a:r>
              <a:rPr lang="ru-RU" sz="1600" dirty="0" smtClean="0"/>
              <a:t>полученных (направленных) в соответствии с законодательством Республики Казахстан о разрешениях и уведомлениях, сведения о которых подтверждаются в информационных системах государственных органов. </a:t>
            </a:r>
          </a:p>
          <a:p>
            <a:pPr algn="just"/>
            <a:r>
              <a:rPr lang="ru-RU" sz="1600" dirty="0" smtClean="0"/>
              <a:t>	В случае </a:t>
            </a:r>
            <a:r>
              <a:rPr lang="ru-RU" sz="1600" b="1" dirty="0" smtClean="0"/>
              <a:t>отсутствия сведений в информационных системах </a:t>
            </a:r>
            <a:r>
              <a:rPr lang="ru-RU" sz="1600" dirty="0" smtClean="0"/>
              <a:t>государственных органов </a:t>
            </a:r>
            <a:r>
              <a:rPr lang="ru-RU" sz="1600" b="1" dirty="0" smtClean="0">
                <a:solidFill>
                  <a:srgbClr val="FF0000"/>
                </a:solidFill>
              </a:rPr>
              <a:t>потенциальный</a:t>
            </a:r>
            <a:r>
              <a:rPr lang="ru-RU" sz="1600" dirty="0" smtClean="0"/>
              <a:t> поставщик </a:t>
            </a:r>
            <a:r>
              <a:rPr lang="ru-RU" sz="1600" b="1" u="sng" dirty="0" smtClean="0">
                <a:solidFill>
                  <a:srgbClr val="00B0F0"/>
                </a:solidFill>
              </a:rPr>
              <a:t>представляет нотариально засвидетельствованную копию</a:t>
            </a:r>
            <a:r>
              <a:rPr lang="ru-RU" sz="1600" dirty="0" smtClean="0"/>
              <a:t> соответствующего разрешения (уведомления), полученного (направленного) в соответствии с законодательством Республики Казахстан о разрешениях и уведомлениях;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	</a:t>
            </a:r>
            <a:r>
              <a:rPr lang="ru-RU" sz="1600" b="1" i="1" dirty="0" smtClean="0">
                <a:solidFill>
                  <a:srgbClr val="00B0F0"/>
                </a:solidFill>
              </a:rPr>
              <a:t>*** Примечание: </a:t>
            </a:r>
            <a:r>
              <a:rPr lang="en-US" sz="1600" b="1" i="1" dirty="0" smtClean="0">
                <a:solidFill>
                  <a:srgbClr val="00B0F0"/>
                </a:solidFill>
                <a:hlinkClick r:id="rId2"/>
              </a:rPr>
              <a:t>https://www.goszakup.gov.kz/</a:t>
            </a:r>
            <a:r>
              <a:rPr lang="ru-RU" sz="1600" b="1" i="1" dirty="0" smtClean="0">
                <a:solidFill>
                  <a:srgbClr val="00B0F0"/>
                </a:solidFill>
              </a:rPr>
              <a:t> и </a:t>
            </a:r>
            <a:r>
              <a:rPr lang="en-US" sz="1600" b="1" i="1" dirty="0" smtClean="0">
                <a:solidFill>
                  <a:srgbClr val="00B0F0"/>
                </a:solidFill>
                <a:hlinkClick r:id="rId3"/>
              </a:rPr>
              <a:t>https://elicense.kz/</a:t>
            </a:r>
            <a:r>
              <a:rPr lang="ru-RU" sz="1600" b="1" i="1" dirty="0" smtClean="0">
                <a:solidFill>
                  <a:srgbClr val="00B0F0"/>
                </a:solidFill>
              </a:rPr>
              <a:t> произведена интеграция. Потенциальные поставщик при формировании заявки направляют запрос и наличии лицензии, в случае отсутствия в системе потенциальный поставщик прикрепляет нотариально заверенную копию. </a:t>
            </a:r>
          </a:p>
          <a:p>
            <a:pPr algn="just"/>
            <a:endParaRPr lang="ru-RU" sz="1800" dirty="0" smtClean="0"/>
          </a:p>
          <a:p>
            <a:pPr algn="just"/>
            <a:endParaRPr lang="ru-RU" sz="1800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46</a:t>
            </a:fld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47</a:t>
            </a:fld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/>
              <a:t>наличие налоговой задолженности в размере, превышающем шестикратный месячный расчетный показатель, установленный на соответствующий финансовый год законом о республиканском бюджете, а также несоответствие финансовой устойчивости, </a:t>
            </a:r>
            <a:r>
              <a:rPr lang="ru-RU" sz="2000" b="1" dirty="0" smtClean="0"/>
              <a:t>определяемые </a:t>
            </a:r>
            <a:r>
              <a:rPr lang="ru-RU" sz="2000" b="1" dirty="0" err="1" smtClean="0"/>
              <a:t>веб-порталом</a:t>
            </a:r>
            <a:r>
              <a:rPr lang="ru-RU" sz="2000" b="1" dirty="0" smtClean="0"/>
              <a:t> </a:t>
            </a:r>
            <a:r>
              <a:rPr lang="ru-RU" sz="2000" b="1" u="sng" dirty="0" smtClean="0">
                <a:solidFill>
                  <a:srgbClr val="FF0000"/>
                </a:solidFill>
              </a:rPr>
              <a:t>автоматически</a:t>
            </a:r>
            <a:r>
              <a:rPr lang="ru-RU" sz="2000" dirty="0" smtClean="0"/>
              <a:t> на основании сведений органов государственных доходов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наличие просроченной задолженности по выплате заработной платы перед работниками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</a:t>
            </a:r>
            <a:r>
              <a:rPr lang="ru-RU" sz="1600" b="1" i="1" dirty="0" smtClean="0">
                <a:solidFill>
                  <a:srgbClr val="00B0F0"/>
                </a:solidFill>
              </a:rPr>
              <a:t>Примечание: Согласно п. 79 Правил просроченная задолженность по </a:t>
            </a:r>
            <a:r>
              <a:rPr lang="ru-RU" sz="1600" b="1" i="1" u="sng" dirty="0" smtClean="0">
                <a:solidFill>
                  <a:srgbClr val="00B0F0"/>
                </a:solidFill>
              </a:rPr>
              <a:t>выплате заработной платы </a:t>
            </a:r>
            <a:r>
              <a:rPr lang="ru-RU" sz="1600" b="1" i="1" dirty="0" smtClean="0">
                <a:solidFill>
                  <a:srgbClr val="00B0F0"/>
                </a:solidFill>
              </a:rPr>
              <a:t>перед работниками потенциального поставщика </a:t>
            </a:r>
            <a:r>
              <a:rPr lang="ru-RU" sz="1600" b="1" i="1" dirty="0" smtClean="0">
                <a:solidFill>
                  <a:srgbClr val="FF0000"/>
                </a:solidFill>
              </a:rPr>
              <a:t>определяется </a:t>
            </a:r>
            <a:r>
              <a:rPr lang="ru-RU" sz="1600" b="1" i="1" dirty="0" err="1" smtClean="0">
                <a:solidFill>
                  <a:srgbClr val="FF0000"/>
                </a:solidFill>
              </a:rPr>
              <a:t>веб-порталом</a:t>
            </a:r>
            <a:r>
              <a:rPr lang="ru-RU" sz="1600" b="1" i="1" dirty="0" smtClean="0">
                <a:solidFill>
                  <a:srgbClr val="FF0000"/>
                </a:solidFill>
              </a:rPr>
              <a:t> автоматически</a:t>
            </a:r>
            <a:r>
              <a:rPr lang="ru-RU" sz="1600" b="1" i="1" dirty="0" smtClean="0">
                <a:solidFill>
                  <a:srgbClr val="00B0F0"/>
                </a:solidFill>
              </a:rPr>
              <a:t> на основании сведений уполномоченного государственного органа по труду.</a:t>
            </a:r>
            <a:endParaRPr lang="ru-RU" sz="1600" b="1" i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1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600" dirty="0" smtClean="0">
              <a:latin typeface="Calibri" pitchFamily="34" charset="0"/>
              <a:ea typeface="Times New Roman" pitchFamily="18" charset="0"/>
            </a:endParaRPr>
          </a:p>
          <a:p>
            <a:pPr algn="ctr"/>
            <a:endParaRPr lang="ru-RU" sz="3600" dirty="0" smtClean="0">
              <a:latin typeface="Calibri" pitchFamily="34" charset="0"/>
              <a:ea typeface="Times New Roman" pitchFamily="18" charset="0"/>
            </a:endParaRPr>
          </a:p>
          <a:p>
            <a:pPr algn="ctr"/>
            <a:endParaRPr lang="ru-RU" sz="3600" dirty="0" smtClean="0">
              <a:latin typeface="Calibri" pitchFamily="34" charset="0"/>
              <a:ea typeface="Times New Roman" pitchFamily="18" charset="0"/>
            </a:endParaRPr>
          </a:p>
          <a:p>
            <a:pPr algn="ctr"/>
            <a:r>
              <a:rPr lang="ru-RU" sz="3600" dirty="0" smtClean="0">
                <a:latin typeface="Calibri" pitchFamily="34" charset="0"/>
                <a:ea typeface="Times New Roman" pitchFamily="18" charset="0"/>
              </a:rPr>
              <a:t>Алгоритм проведения государственных закупок по приобретению </a:t>
            </a:r>
            <a:r>
              <a:rPr lang="ru-RU" sz="3600" b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</a:rPr>
              <a:t>услуг </a:t>
            </a:r>
          </a:p>
          <a:p>
            <a:pPr algn="ctr"/>
            <a:r>
              <a:rPr lang="ru-RU" sz="3600" dirty="0" smtClean="0">
                <a:latin typeface="Calibri" pitchFamily="34" charset="0"/>
                <a:ea typeface="Times New Roman" pitchFamily="18" charset="0"/>
              </a:rPr>
              <a:t>на 2025 год</a:t>
            </a:r>
            <a:endParaRPr lang="ru-RU" sz="3600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800" dirty="0" smtClean="0"/>
              <a:t>непредставление, а равно представление </a:t>
            </a:r>
            <a:r>
              <a:rPr lang="ru-RU" sz="2800" b="1" dirty="0" smtClean="0">
                <a:solidFill>
                  <a:srgbClr val="FF0000"/>
                </a:solidFill>
              </a:rPr>
              <a:t>неполных сведений </a:t>
            </a:r>
            <a:r>
              <a:rPr lang="ru-RU" sz="2800" dirty="0" smtClean="0"/>
              <a:t>о квалификации согласно </a:t>
            </a:r>
            <a:r>
              <a:rPr lang="ru-RU" sz="2800" dirty="0" smtClean="0">
                <a:hlinkClick r:id="rId2"/>
              </a:rPr>
              <a:t>приложениям 9</a:t>
            </a:r>
            <a:r>
              <a:rPr lang="ru-RU" sz="2800" dirty="0" smtClean="0"/>
              <a:t>, </a:t>
            </a:r>
            <a:r>
              <a:rPr lang="ru-RU" sz="2800" dirty="0" smtClean="0">
                <a:hlinkClick r:id="rId2"/>
              </a:rPr>
              <a:t>10</a:t>
            </a:r>
            <a:r>
              <a:rPr lang="ru-RU" sz="2800" dirty="0" smtClean="0"/>
              <a:t>, </a:t>
            </a:r>
            <a:r>
              <a:rPr lang="ru-RU" sz="2800" dirty="0" smtClean="0">
                <a:hlinkClick r:id="rId2"/>
              </a:rPr>
              <a:t>11</a:t>
            </a:r>
            <a:r>
              <a:rPr lang="ru-RU" sz="2800" dirty="0" smtClean="0"/>
              <a:t> и </a:t>
            </a:r>
            <a:r>
              <a:rPr lang="ru-RU" sz="2800" dirty="0" smtClean="0">
                <a:hlinkClick r:id="rId2"/>
              </a:rPr>
              <a:t>12</a:t>
            </a:r>
            <a:r>
              <a:rPr lang="ru-RU" sz="2800" dirty="0" smtClean="0"/>
              <a:t> к конкурсной документации.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</a:t>
            </a:r>
            <a:r>
              <a:rPr lang="ru-RU" sz="2000" b="1" i="1" dirty="0" smtClean="0">
                <a:solidFill>
                  <a:srgbClr val="0070C0"/>
                </a:solidFill>
              </a:rPr>
              <a:t>Примечание: в случае если потенциальный поставщик предоставил электронные копии подтверждающих документов, при этом </a:t>
            </a:r>
            <a:r>
              <a:rPr lang="ru-RU" sz="2000" b="1" i="1" dirty="0" smtClean="0">
                <a:solidFill>
                  <a:srgbClr val="FF0000"/>
                </a:solidFill>
              </a:rPr>
              <a:t>не заполнил должным образом </a:t>
            </a:r>
            <a:r>
              <a:rPr lang="ru-RU" sz="2000" b="1" i="1" dirty="0" smtClean="0">
                <a:solidFill>
                  <a:srgbClr val="0070C0"/>
                </a:solidFill>
              </a:rPr>
              <a:t>«Сведения о квалификации», данные потенциальный поставщик </a:t>
            </a:r>
            <a:r>
              <a:rPr lang="ru-RU" sz="2000" b="1" i="1" dirty="0" smtClean="0">
                <a:solidFill>
                  <a:srgbClr val="FF0000"/>
                </a:solidFill>
              </a:rPr>
              <a:t>отклоняется</a:t>
            </a:r>
            <a:r>
              <a:rPr lang="ru-RU" sz="2000" b="1" i="1" dirty="0" smtClean="0">
                <a:solidFill>
                  <a:srgbClr val="0070C0"/>
                </a:solidFill>
              </a:rPr>
              <a:t> согласно данного пункта.</a:t>
            </a:r>
          </a:p>
          <a:p>
            <a:pPr algn="just"/>
            <a:endParaRPr lang="ru-RU" sz="2000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50</a:t>
            </a:fld>
            <a:endParaRPr lang="ru-RU"/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0"/>
            <a:ext cx="9144000" cy="484748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ТИПОВОЕ ОТКЛОНЕНИЕ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Согласно п.п. 4 п. 1 статьи 11 Закона «О государственных закупках» (далее - Закон) К потенциальным поставщикам и (или) привлекаемым субподрядчикам (соисполнителям) предъявляются следующие квалификационные требования: обладать материальными, трудовыми и финансовыми ресурсами, достаточными для исполнения обязательств по договору, а также не иметь просроченной задолженности по выплате заработной платы перед работниками.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Вместе с тем, в соответствии с  п. 212 Правил осуществления государственных закупок, утвержденные Приказом Министра финансов Республики Казахстан от 9 октября 2024 года № 687 (далее - Правила) Потенциальный поставщик не допускается к участию в конкурсе (не признается участником конкурса), если:  он и (или) его субподрядчик либо соисполнитель определены не соответствующими квалификационным требованиям по следующим основаниям: непредставление, а равно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представление неполных сведений о квалификации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согласно 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приложениям 9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 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10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 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11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и 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12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к конкурсной документации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Так,  приложение 7 Правил (квалификационные требования, предъявляемые к потенциальному поставщику при осуществлении государственных закупок работ,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связанных со строительно-монтажными работами (заполняется заказчиком) конкурсная документация Заказчика содержит требование по материальным ресурсам потенциального поставщика непосредственно  вытекают из необходимости выполнения обязательств по договору а именно _________________________________________________________________________________________________________________________________________________________________________________________(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Заказчику требуется указать, какие материальные ресурсы указаны в  приложение 7 в КД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51</a:t>
            </a:fld>
            <a:endParaRPr lang="ru-RU"/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0"/>
            <a:ext cx="9144000" cy="447814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Потенциальный поставщик в рамках конкурсной заявки должен предоставить приложение 11 к Правилам (сведения о квалификации и критериях, влияющих на конкурсное ценовое предложение при закупках работ, не связанных со строительно-монтажными работами (заполняется потенциальным поставщиком (субподрядчиком),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 заполнением соответствующих пунктов, а именно п. 4 «Материальные ресурсы» и «Трудовые ресурсы»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Изучением конкурсной заявки потенциального поставщика установлено следующее: Потенциальный поставщик предоставляет приложение 11 к Правилам, </a:t>
            </a:r>
            <a:r>
              <a:rPr lang="ru-RU" sz="18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при этом </a:t>
            </a:r>
            <a:r>
              <a:rPr lang="ru-RU" sz="18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предоставляет неполные сведений </a:t>
            </a:r>
            <a:r>
              <a:rPr lang="ru-RU" sz="18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 квалификации согласно </a:t>
            </a:r>
            <a:r>
              <a:rPr lang="ru-RU" sz="18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приложениям </a:t>
            </a:r>
            <a:r>
              <a:rPr lang="ru-RU" sz="18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___  к конкурсной документации требуемых 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приложении 7 Правил.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Потенциальный поставщик в столбце «наименование, дата и номер подтверждающего документа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» указывает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полные сведения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</a:t>
            </a:r>
            <a:r>
              <a:rPr kumimoji="0" lang="ru-RU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а именно: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______________________________________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800" dirty="0" smtClean="0"/>
              <a:t>отсутствие достаточного </a:t>
            </a:r>
            <a:r>
              <a:rPr lang="ru-RU" sz="2800" b="1" u="sng" dirty="0" smtClean="0">
                <a:solidFill>
                  <a:srgbClr val="FF0000"/>
                </a:solidFill>
              </a:rPr>
              <a:t>опыта работы </a:t>
            </a:r>
            <a:r>
              <a:rPr lang="ru-RU" sz="2800" dirty="0" smtClean="0"/>
              <a:t>на рынке закупаемых работ и </a:t>
            </a:r>
            <a:r>
              <a:rPr lang="ru-RU" sz="2800" b="1" dirty="0" smtClean="0">
                <a:solidFill>
                  <a:srgbClr val="FF0000"/>
                </a:solidFill>
              </a:rPr>
              <a:t>услуг</a:t>
            </a:r>
            <a:r>
              <a:rPr lang="ru-RU" sz="2800" dirty="0" smtClean="0"/>
              <a:t> наличие которого установлено в конкурсной документации.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</a:t>
            </a:r>
            <a:r>
              <a:rPr lang="ru-RU" sz="2000" i="1" dirty="0" smtClean="0">
                <a:solidFill>
                  <a:srgbClr val="00B0F0"/>
                </a:solidFill>
              </a:rPr>
              <a:t>*** Примечание: требование по опыту работы по услугам потенциального  поставщика законодательством не предусмотрены, при этом согласно п. 244 Правил опыт работы могут устанавливаться </a:t>
            </a:r>
            <a:r>
              <a:rPr lang="ru-RU" sz="2000" b="1" i="1" dirty="0" smtClean="0">
                <a:solidFill>
                  <a:srgbClr val="FF0000"/>
                </a:solidFill>
              </a:rPr>
              <a:t>исключительно по среднему ремонту автомобильных дорог.</a:t>
            </a:r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</a:t>
            </a:r>
            <a:endParaRPr lang="ru-RU" sz="2000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400" dirty="0" smtClean="0"/>
              <a:t>несоответствие </a:t>
            </a:r>
            <a:r>
              <a:rPr lang="ru-RU" sz="2400" b="1" dirty="0" smtClean="0">
                <a:solidFill>
                  <a:srgbClr val="FF0000"/>
                </a:solidFill>
              </a:rPr>
              <a:t>потенциального</a:t>
            </a:r>
            <a:r>
              <a:rPr lang="ru-RU" sz="2400" dirty="0" smtClean="0"/>
              <a:t> поставщика квалификационным требованиям в части обладания </a:t>
            </a:r>
            <a:r>
              <a:rPr lang="ru-RU" sz="2400" b="1" dirty="0" smtClean="0"/>
              <a:t>материальными и трудовыми ресурсами</a:t>
            </a:r>
            <a:r>
              <a:rPr lang="ru-RU" sz="2400" dirty="0" smtClean="0"/>
              <a:t>, достаточными для исполнения обязательств по договору.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	</a:t>
            </a:r>
            <a:r>
              <a:rPr lang="ru-RU" sz="1800" b="1" i="1" dirty="0" smtClean="0">
                <a:solidFill>
                  <a:srgbClr val="00B0F0"/>
                </a:solidFill>
              </a:rPr>
              <a:t>*** Примечание: по данному пункту подлежат отклонения потенциальные поставщики не предоставившие подтверждающие документы по материальными и трудовыми ресурсами.</a:t>
            </a:r>
          </a:p>
          <a:p>
            <a:pPr algn="just"/>
            <a:endParaRPr lang="ru-RU" sz="1800" b="1" i="1" dirty="0" smtClean="0">
              <a:solidFill>
                <a:srgbClr val="00B0F0"/>
              </a:solidFill>
            </a:endParaRPr>
          </a:p>
          <a:p>
            <a:pPr algn="just"/>
            <a:r>
              <a:rPr lang="ru-RU" sz="1800" b="1" i="1" dirty="0" smtClean="0">
                <a:solidFill>
                  <a:srgbClr val="00B0F0"/>
                </a:solidFill>
              </a:rPr>
              <a:t>	 *** Примечание: согласно п. 20 Типовой конкурсной документации электронные копии документов, содержащиеся в заявке на участие в конкурсе, должны быть </a:t>
            </a:r>
            <a:r>
              <a:rPr lang="ru-RU" sz="1800" b="1" i="1" u="sng" dirty="0" smtClean="0">
                <a:solidFill>
                  <a:srgbClr val="C00000"/>
                </a:solidFill>
              </a:rPr>
              <a:t>четкими и разборчивыми</a:t>
            </a:r>
            <a:r>
              <a:rPr lang="ru-RU" sz="1800" b="1" i="1" dirty="0" smtClean="0">
                <a:solidFill>
                  <a:srgbClr val="00B0F0"/>
                </a:solidFill>
              </a:rPr>
              <a:t>, </a:t>
            </a:r>
            <a:r>
              <a:rPr lang="ru-RU" sz="1800" b="1" i="1" u="sng" dirty="0" smtClean="0">
                <a:solidFill>
                  <a:schemeClr val="accent2">
                    <a:lumMod val="75000"/>
                  </a:schemeClr>
                </a:solidFill>
              </a:rPr>
              <a:t>независимо от цвета изображения.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1800" dirty="0" smtClean="0"/>
              <a:t>Установлен факт представления </a:t>
            </a:r>
            <a:r>
              <a:rPr lang="ru-RU" sz="1800" b="1" dirty="0" smtClean="0">
                <a:solidFill>
                  <a:srgbClr val="FF0000"/>
                </a:solidFill>
              </a:rPr>
              <a:t>недостоверной информации </a:t>
            </a:r>
            <a:r>
              <a:rPr lang="ru-RU" sz="1800" dirty="0" smtClean="0"/>
              <a:t>по </a:t>
            </a:r>
            <a:r>
              <a:rPr lang="ru-RU" sz="1800" b="1" u="sng" dirty="0" smtClean="0">
                <a:solidFill>
                  <a:srgbClr val="FF0000"/>
                </a:solidFill>
              </a:rPr>
              <a:t>квалификационным требованиям</a:t>
            </a:r>
            <a:r>
              <a:rPr lang="ru-RU" sz="1800" dirty="0" smtClean="0"/>
              <a:t>. </a:t>
            </a:r>
          </a:p>
          <a:p>
            <a:pPr algn="just"/>
            <a:r>
              <a:rPr lang="ru-RU" sz="1800" dirty="0" smtClean="0"/>
              <a:t>	При этом такой факт в соответствии с </a:t>
            </a:r>
            <a:r>
              <a:rPr lang="ru-RU" sz="1800" dirty="0" smtClean="0">
                <a:hlinkClick r:id="rId2"/>
              </a:rPr>
              <a:t>пунктом 2</a:t>
            </a:r>
            <a:r>
              <a:rPr lang="ru-RU" sz="1800" dirty="0" smtClean="0"/>
              <a:t> статьи 14 Закона может быть установлен уполномоченным органом либо органами государственного аудита и финансового контроля, в том числе на основе сведений и документов, представленных заказчиком, организатором, единым организатором, на любой стадии осуществления государственных закупок.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	</a:t>
            </a:r>
            <a:r>
              <a:rPr lang="ru-RU" sz="1400" b="1" i="1" dirty="0" smtClean="0">
                <a:solidFill>
                  <a:srgbClr val="0070C0"/>
                </a:solidFill>
              </a:rPr>
              <a:t>*** Примечание: согласно приложения 2 к конкурсной документации потенциальные поставщики предоставляют «Соглашение об участии в конкурсе» и принимают на себя </a:t>
            </a:r>
            <a:r>
              <a:rPr lang="ru-RU" sz="1400" b="1" i="1" dirty="0" smtClean="0">
                <a:solidFill>
                  <a:srgbClr val="FF0000"/>
                </a:solidFill>
              </a:rPr>
              <a:t>полную ответственность </a:t>
            </a:r>
            <a:r>
              <a:rPr lang="ru-RU" sz="1400" b="1" i="1" dirty="0" smtClean="0">
                <a:solidFill>
                  <a:srgbClr val="0070C0"/>
                </a:solidFill>
              </a:rPr>
              <a:t>за представление в заявке на участие в конкурсе и прилагаемых к ней документах </a:t>
            </a:r>
            <a:r>
              <a:rPr lang="ru-RU" sz="1400" b="1" i="1" dirty="0" smtClean="0">
                <a:solidFill>
                  <a:srgbClr val="FF0000"/>
                </a:solidFill>
              </a:rPr>
              <a:t>таких недостоверных сведений.</a:t>
            </a:r>
          </a:p>
          <a:p>
            <a:pPr algn="just"/>
            <a:endParaRPr lang="ru-RU" sz="1400" b="1" i="1" dirty="0" smtClean="0">
              <a:solidFill>
                <a:srgbClr val="FF0000"/>
              </a:solidFill>
            </a:endParaRPr>
          </a:p>
          <a:p>
            <a:pPr algn="just"/>
            <a:r>
              <a:rPr lang="ru-RU" sz="1400" b="1" i="1" dirty="0" smtClean="0">
                <a:solidFill>
                  <a:srgbClr val="FF0000"/>
                </a:solidFill>
              </a:rPr>
              <a:t>	</a:t>
            </a:r>
            <a:r>
              <a:rPr lang="ru-RU" sz="1400" b="1" i="1" dirty="0" smtClean="0">
                <a:solidFill>
                  <a:srgbClr val="0070C0"/>
                </a:solidFill>
              </a:rPr>
              <a:t> *** Примечание:  члены конкурсной комиссии не могут отклонить конкурсную заявку  только на основании подозрений, что предоставлена недостоверная информация, кроме того ссылаться на открытые источники информации.</a:t>
            </a:r>
          </a:p>
          <a:p>
            <a:pPr algn="just"/>
            <a:endParaRPr lang="ru-RU" sz="1400" b="1" i="1" dirty="0" smtClean="0">
              <a:solidFill>
                <a:srgbClr val="0070C0"/>
              </a:solidFill>
            </a:endParaRPr>
          </a:p>
          <a:p>
            <a:pPr algn="just"/>
            <a:r>
              <a:rPr lang="ru-RU" sz="1400" b="1" i="1" dirty="0" smtClean="0">
                <a:solidFill>
                  <a:srgbClr val="0070C0"/>
                </a:solidFill>
              </a:rPr>
              <a:t>	 *** Примечание:  согласно п. 204 Правил, члены конкурсной комиссии в письменной форме запрашивают необходимую информацию у соответствующих физических или юридических лиц, государственных органов, в случае подтверждения данных фактов Заказчик принимает меры реагирования согласно п. 4 статьи 8 Закона.</a:t>
            </a:r>
            <a:endParaRPr lang="ru-RU" sz="18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800" dirty="0" smtClean="0"/>
              <a:t>подлежит процедуре банкротства либо ликвидации;</a:t>
            </a:r>
          </a:p>
          <a:p>
            <a:endParaRPr lang="ru-RU" sz="2000" dirty="0" smtClean="0"/>
          </a:p>
          <a:p>
            <a:endParaRPr lang="ru-RU" sz="2000" dirty="0" smtClean="0"/>
          </a:p>
          <a:p>
            <a:pPr algn="just"/>
            <a:r>
              <a:rPr lang="ru-RU" sz="2000" dirty="0" smtClean="0"/>
              <a:t>	</a:t>
            </a:r>
            <a:r>
              <a:rPr lang="ru-RU" sz="2000" b="1" i="1" dirty="0" smtClean="0">
                <a:solidFill>
                  <a:srgbClr val="00B0F0"/>
                </a:solidFill>
              </a:rPr>
              <a:t>*** Примечание: в целях уточнения данной информации рекомендую пройти по следующей ссылке: </a:t>
            </a:r>
            <a:r>
              <a:rPr lang="en-US" sz="2000" b="1" i="1" dirty="0" smtClean="0">
                <a:solidFill>
                  <a:srgbClr val="00B0F0"/>
                </a:solidFill>
                <a:hlinkClick r:id="rId2"/>
              </a:rPr>
              <a:t>https://portal.kgd.gov.kz/ru/pages/info-services/find-debtor</a:t>
            </a:r>
            <a:endParaRPr lang="ru-RU" sz="2000" b="1" i="1" dirty="0" smtClean="0">
              <a:solidFill>
                <a:srgbClr val="00B0F0"/>
              </a:solidFill>
            </a:endParaRPr>
          </a:p>
          <a:p>
            <a:endParaRPr lang="ru-RU" sz="2000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56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	</a:t>
            </a:r>
            <a:r>
              <a:rPr lang="ru-RU" sz="2000" dirty="0" smtClean="0"/>
              <a:t>2) если его заявка на участие в конкурсе определена не соответствующей </a:t>
            </a:r>
            <a:r>
              <a:rPr lang="ru-RU" sz="2000" b="1" dirty="0" smtClean="0">
                <a:solidFill>
                  <a:srgbClr val="FF0000"/>
                </a:solidFill>
              </a:rPr>
              <a:t>требованиям конкурсной документации </a:t>
            </a:r>
            <a:r>
              <a:rPr lang="ru-RU" sz="2000" dirty="0" smtClean="0"/>
              <a:t>по следующим основаниям: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непредставление технической спецификации;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</a:t>
            </a:r>
            <a:r>
              <a:rPr lang="ru-RU" sz="1600" b="1" i="1" dirty="0" smtClean="0">
                <a:solidFill>
                  <a:srgbClr val="0070C0"/>
                </a:solidFill>
              </a:rPr>
              <a:t>*** Примечание: По услугам техническую спецификацию потенциальный поставщик не предоставляет, потенциальный поставщик соглашается с технической спецификацией Заказчика.</a:t>
            </a:r>
          </a:p>
          <a:p>
            <a:pPr algn="just"/>
            <a:endParaRPr lang="ru-RU" sz="1600" b="1" i="1" dirty="0" smtClean="0">
              <a:solidFill>
                <a:srgbClr val="0070C0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0070C0"/>
                </a:solidFill>
              </a:rPr>
              <a:t>	 *** Примечание:  в случае не подписания потенциальным поставщиком технической спецификации конкурсная заявка направлена не будет. </a:t>
            </a:r>
          </a:p>
          <a:p>
            <a:pPr algn="just"/>
            <a:endParaRPr lang="ru-RU" sz="1600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400" dirty="0" smtClean="0"/>
              <a:t>представление потенциальным поставщиком технической спецификации, не соответствующей требованиям конкурсной документации, а равно непредставление документов, требуемых технической спецификацией;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b="1" i="1" dirty="0" smtClean="0">
                <a:solidFill>
                  <a:srgbClr val="0070C0"/>
                </a:solidFill>
              </a:rPr>
              <a:t>	</a:t>
            </a:r>
            <a:r>
              <a:rPr lang="ru-RU" sz="1600" b="1" i="1" dirty="0" smtClean="0">
                <a:solidFill>
                  <a:srgbClr val="0070C0"/>
                </a:solidFill>
              </a:rPr>
              <a:t>*** Примечание: По услугам техническую спецификацию потенциальный поставщик не предоставляет, потенциальный поставщик соглашается с технической спецификацией Заказчика.</a:t>
            </a:r>
          </a:p>
          <a:p>
            <a:pPr algn="just"/>
            <a:endParaRPr lang="ru-RU" sz="1600" b="1" i="1" dirty="0" smtClean="0">
              <a:solidFill>
                <a:srgbClr val="0070C0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0070C0"/>
                </a:solidFill>
              </a:rPr>
              <a:t>	 *** Примечание:  в случае не подписания потенциальным поставщиком технической спецификации конкурсная заявка направлена не будет. </a:t>
            </a:r>
          </a:p>
          <a:p>
            <a:pPr algn="just"/>
            <a:endParaRPr lang="ru-RU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1"/>
            <a:ext cx="9144000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/>
              <a:t>Статья 12. </a:t>
            </a:r>
            <a:r>
              <a:rPr lang="ru-RU" sz="1800" b="1" dirty="0" smtClean="0">
                <a:solidFill>
                  <a:srgbClr val="FF0000"/>
                </a:solidFill>
              </a:rPr>
              <a:t>Конкурсная документация</a:t>
            </a:r>
            <a:r>
              <a:rPr lang="ru-RU" sz="1800" b="1" dirty="0" smtClean="0"/>
              <a:t>, аукционная документация, а также информация, размещаемая при осуществлении государственных закупок способом запроса ценовых предложений.</a:t>
            </a:r>
          </a:p>
          <a:p>
            <a:pPr algn="ctr"/>
            <a:endParaRPr lang="ru-RU" sz="1800" b="1" dirty="0" smtClean="0"/>
          </a:p>
          <a:p>
            <a:pPr algn="just"/>
            <a:r>
              <a:rPr lang="ru-RU" sz="1800" dirty="0" smtClean="0"/>
              <a:t>	2. </a:t>
            </a:r>
            <a:r>
              <a:rPr lang="ru-RU" sz="1800" b="1" dirty="0" smtClean="0">
                <a:solidFill>
                  <a:srgbClr val="FF0000"/>
                </a:solidFill>
              </a:rPr>
              <a:t>Конкурсная документация</a:t>
            </a:r>
            <a:r>
              <a:rPr lang="ru-RU" sz="1800" dirty="0" smtClean="0"/>
              <a:t>, аукционная документация, а также информация, размещаемая при осуществлении государственных закупок способом запроса ценовых предложений, разрабатываются организатором </a:t>
            </a:r>
            <a:r>
              <a:rPr lang="ru-RU" sz="1800" b="1" u="sng" dirty="0" smtClean="0">
                <a:solidFill>
                  <a:srgbClr val="FF0000"/>
                </a:solidFill>
              </a:rPr>
              <a:t>на казахском и русском языках</a:t>
            </a:r>
            <a:r>
              <a:rPr lang="ru-RU" sz="1800" b="1" dirty="0" smtClean="0"/>
              <a:t> </a:t>
            </a:r>
            <a:r>
              <a:rPr lang="ru-RU" sz="1800" dirty="0" smtClean="0"/>
              <a:t>в соответствии с настоящим Законом и правилами осуществления государственных закупок с учетом требований законодательства Республики Казахстан о государственных секретах, служебной информации ограниченного распространения, определяемой Правительством Республики Казахстан, и иной охраняемой законом тайны.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	</a:t>
            </a:r>
            <a:r>
              <a:rPr lang="ru-RU" sz="1400" b="1" i="1" dirty="0" smtClean="0">
                <a:solidFill>
                  <a:srgbClr val="2182BD"/>
                </a:solidFill>
              </a:rPr>
              <a:t>*** Примечание: Согласно Закона «О языках в Республики Казахстан» В государственных организациях и органах местного самоуправления </a:t>
            </a:r>
            <a:r>
              <a:rPr lang="ru-RU" sz="1400" b="1" i="1" dirty="0" smtClean="0">
                <a:solidFill>
                  <a:srgbClr val="FF0000"/>
                </a:solidFill>
              </a:rPr>
              <a:t>наравне</a:t>
            </a:r>
            <a:r>
              <a:rPr lang="ru-RU" sz="1400" b="1" i="1" dirty="0" smtClean="0">
                <a:solidFill>
                  <a:srgbClr val="2182BD"/>
                </a:solidFill>
              </a:rPr>
              <a:t> с казахским официально </a:t>
            </a:r>
            <a:r>
              <a:rPr lang="ru-RU" sz="1400" b="1" i="1" dirty="0" smtClean="0">
                <a:solidFill>
                  <a:srgbClr val="FF0000"/>
                </a:solidFill>
              </a:rPr>
              <a:t>употребляется русский язык.</a:t>
            </a:r>
          </a:p>
          <a:p>
            <a:pPr algn="just"/>
            <a:endParaRPr lang="ru-RU" sz="1400" b="1" i="1" dirty="0" smtClean="0">
              <a:solidFill>
                <a:srgbClr val="FF0000"/>
              </a:solidFill>
            </a:endParaRPr>
          </a:p>
          <a:p>
            <a:pPr algn="just"/>
            <a:endParaRPr lang="ru-RU" sz="14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/>
              <a:t>непредставление сведений о субподрядчиках по выполнению работ (соисполнителях при оказании услуг), являющихся предметом закупок на конкурсе, а также виды работ и услуг, передаваемым потенциальным поставщиком субподрядчикам (соисполнителям), согласно </a:t>
            </a:r>
            <a:r>
              <a:rPr lang="ru-RU" sz="2000" dirty="0" smtClean="0">
                <a:hlinkClick r:id="rId2"/>
              </a:rPr>
              <a:t>приложению 20</a:t>
            </a:r>
            <a:r>
              <a:rPr lang="ru-RU" sz="2000" dirty="0" smtClean="0"/>
              <a:t> к конкурсной документации (</a:t>
            </a:r>
            <a:r>
              <a:rPr lang="ru-RU" sz="2000" b="1" dirty="0" smtClean="0">
                <a:solidFill>
                  <a:srgbClr val="FF0000"/>
                </a:solidFill>
              </a:rPr>
              <a:t>в случае привлечения потенциальным поставщиком субподрядчиков (соисполнителей</a:t>
            </a:r>
            <a:r>
              <a:rPr lang="ru-RU" sz="2000" dirty="0" smtClean="0"/>
              <a:t>);</a:t>
            </a:r>
          </a:p>
          <a:p>
            <a:pPr algn="just"/>
            <a:endParaRPr lang="ru-RU" sz="1800" dirty="0" smtClean="0"/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	</a:t>
            </a:r>
            <a:r>
              <a:rPr lang="ru-RU" sz="1800" b="1" i="1" dirty="0" smtClean="0">
                <a:solidFill>
                  <a:srgbClr val="00B0F0"/>
                </a:solidFill>
              </a:rPr>
              <a:t>*** Примечание: согласно п. 8 статьи 17 Закона, предельные объемы работ и услуг, передаваемые поставщиком субподрядчикам (соисполнителям) для выполнения работ либо оказания услуг, не должны превышать в совокупности </a:t>
            </a:r>
            <a:r>
              <a:rPr lang="ru-RU" sz="1800" b="1" i="1" u="sng" dirty="0" smtClean="0">
                <a:solidFill>
                  <a:srgbClr val="FF0000"/>
                </a:solidFill>
              </a:rPr>
              <a:t>тридцать процентов </a:t>
            </a:r>
            <a:r>
              <a:rPr lang="ru-RU" sz="1800" b="1" i="1" dirty="0" smtClean="0">
                <a:solidFill>
                  <a:srgbClr val="00B0F0"/>
                </a:solidFill>
              </a:rPr>
              <a:t>от общего объема выполняемых работ или оказываемых услуг.</a:t>
            </a:r>
            <a:endParaRPr lang="ru-RU" sz="1800" b="1" i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800" dirty="0" smtClean="0"/>
              <a:t>Передача потенциальным поставщиком субподрядчикам (соисполнителям) на субподряд (</a:t>
            </a:r>
            <a:r>
              <a:rPr lang="ru-RU" sz="2800" dirty="0" err="1" smtClean="0"/>
              <a:t>соисполнение</a:t>
            </a:r>
            <a:r>
              <a:rPr lang="ru-RU" sz="2800" dirty="0" smtClean="0"/>
              <a:t>) </a:t>
            </a:r>
            <a:r>
              <a:rPr lang="ru-RU" sz="2800" b="1" dirty="0" smtClean="0"/>
              <a:t>в совокупности </a:t>
            </a:r>
            <a:r>
              <a:rPr lang="ru-RU" sz="2800" b="1" dirty="0" smtClean="0">
                <a:solidFill>
                  <a:srgbClr val="FF0000"/>
                </a:solidFill>
              </a:rPr>
              <a:t>более тридцати процентов</a:t>
            </a:r>
            <a:r>
              <a:rPr lang="ru-RU" sz="2800" dirty="0" smtClean="0"/>
              <a:t> от общего объема выполняемых работ или оказываемых услуг, в случае представления сведений о субподрядчиках;</a:t>
            </a:r>
            <a:endParaRPr lang="ru-RU" sz="2800" dirty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61</a:t>
            </a:fld>
            <a:endParaRPr lang="ru-RU"/>
          </a:p>
        </p:txBody>
      </p:sp>
      <p:pic>
        <p:nvPicPr>
          <p:cNvPr id="5" name="Рисунок 4" descr="субподряд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/>
              <a:t>Непредставление </a:t>
            </a:r>
            <a:r>
              <a:rPr lang="ru-RU" sz="2000" b="1" dirty="0" smtClean="0"/>
              <a:t>обеспечения заявки </a:t>
            </a:r>
            <a:r>
              <a:rPr lang="ru-RU" sz="2000" dirty="0" smtClean="0"/>
              <a:t>на участие в конкурсе в соответствии с требованиями конкурсной документации и настоящих Правил</a:t>
            </a:r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</a:t>
            </a:r>
            <a:r>
              <a:rPr lang="ru-RU" sz="1600" b="1" i="1" dirty="0" smtClean="0">
                <a:solidFill>
                  <a:srgbClr val="0070C0"/>
                </a:solidFill>
              </a:rPr>
              <a:t>*** Примечание: согласно п. 105 Правил, потенциальный поставщик выбирает один из следующих видов обеспечения заявки на участие в конкурсе, аукционе, запросе ценовых предложений:</a:t>
            </a:r>
          </a:p>
          <a:p>
            <a:pPr algn="just"/>
            <a:endParaRPr lang="ru-RU" sz="1600" b="1" i="1" dirty="0" smtClean="0">
              <a:solidFill>
                <a:srgbClr val="0070C0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0070C0"/>
                </a:solidFill>
              </a:rPr>
              <a:t>	- деньги, находящиеся в электронном кошельке потенциального поставщика</a:t>
            </a:r>
          </a:p>
          <a:p>
            <a:pPr algn="just"/>
            <a:endParaRPr lang="ru-RU" sz="1600" b="1" i="1" dirty="0" smtClean="0">
              <a:solidFill>
                <a:srgbClr val="0070C0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0070C0"/>
                </a:solidFill>
              </a:rPr>
              <a:t>	- банковскую гарантию, предоставляемую в форме электронного документа.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1600" dirty="0" smtClean="0"/>
              <a:t>установлен факт представления недостоверных сведений по документам, </a:t>
            </a:r>
            <a:r>
              <a:rPr lang="ru-RU" sz="1600" b="1" dirty="0" smtClean="0">
                <a:solidFill>
                  <a:srgbClr val="FF0000"/>
                </a:solidFill>
              </a:rPr>
              <a:t>представленным в конкурсной заявке</a:t>
            </a:r>
            <a:r>
              <a:rPr lang="ru-RU" sz="1600" dirty="0" smtClean="0"/>
              <a:t>. </a:t>
            </a:r>
          </a:p>
          <a:p>
            <a:pPr algn="just"/>
            <a:r>
              <a:rPr lang="ru-RU" sz="1600" dirty="0" smtClean="0"/>
              <a:t>	При этом такой факт в соответствии с </a:t>
            </a:r>
            <a:r>
              <a:rPr lang="ru-RU" sz="1600" dirty="0" smtClean="0">
                <a:hlinkClick r:id="rId2"/>
              </a:rPr>
              <a:t>пунктом 2</a:t>
            </a:r>
            <a:r>
              <a:rPr lang="ru-RU" sz="1600" dirty="0" smtClean="0"/>
              <a:t> статьи 14 Закона может быть установлен уполномоченным органом либо органами государственного аудита и финансового контроля, в том числе на основе сведений и документов, представленных заказчиком, организатором, единым организатором, на любой стадии осуществления государственных закупок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1400" b="1" i="1" dirty="0" smtClean="0">
                <a:solidFill>
                  <a:srgbClr val="0070C0"/>
                </a:solidFill>
              </a:rPr>
              <a:t>	*** Примечание: согласно приложения 2 к конкурсной документации потенциальные поставщики предоставляют «Соглашение об участии в конкурсе» и принимают на себя </a:t>
            </a:r>
            <a:r>
              <a:rPr lang="ru-RU" sz="1400" b="1" i="1" dirty="0" smtClean="0">
                <a:solidFill>
                  <a:srgbClr val="FF0000"/>
                </a:solidFill>
              </a:rPr>
              <a:t>полную ответственность </a:t>
            </a:r>
            <a:r>
              <a:rPr lang="ru-RU" sz="1400" b="1" i="1" dirty="0" smtClean="0">
                <a:solidFill>
                  <a:srgbClr val="0070C0"/>
                </a:solidFill>
              </a:rPr>
              <a:t>за представление в заявке на участие в конкурсе и прилагаемых к ней документах </a:t>
            </a:r>
            <a:r>
              <a:rPr lang="ru-RU" sz="1400" b="1" i="1" dirty="0" smtClean="0">
                <a:solidFill>
                  <a:srgbClr val="FF0000"/>
                </a:solidFill>
              </a:rPr>
              <a:t>таких недостоверных сведений.</a:t>
            </a:r>
          </a:p>
          <a:p>
            <a:pPr algn="just"/>
            <a:endParaRPr lang="ru-RU" sz="1400" b="1" i="1" dirty="0" smtClean="0">
              <a:solidFill>
                <a:srgbClr val="FF0000"/>
              </a:solidFill>
            </a:endParaRPr>
          </a:p>
          <a:p>
            <a:pPr algn="just"/>
            <a:r>
              <a:rPr lang="ru-RU" sz="1400" b="1" i="1" dirty="0" smtClean="0">
                <a:solidFill>
                  <a:srgbClr val="FF0000"/>
                </a:solidFill>
              </a:rPr>
              <a:t>	</a:t>
            </a:r>
            <a:r>
              <a:rPr lang="ru-RU" sz="1400" b="1" i="1" dirty="0" smtClean="0">
                <a:solidFill>
                  <a:srgbClr val="0070C0"/>
                </a:solidFill>
              </a:rPr>
              <a:t> *** Примечание:  члены конкурсной комиссии не могут отклонить конкурсную заявку  только на основании подозрений, что предоставлена недостоверная информация, кроме того ссылаться на открытые источники информации.</a:t>
            </a:r>
          </a:p>
          <a:p>
            <a:pPr algn="just"/>
            <a:endParaRPr lang="ru-RU" sz="1400" b="1" i="1" dirty="0" smtClean="0">
              <a:solidFill>
                <a:srgbClr val="0070C0"/>
              </a:solidFill>
            </a:endParaRPr>
          </a:p>
          <a:p>
            <a:pPr algn="just"/>
            <a:r>
              <a:rPr lang="ru-RU" sz="1400" b="1" i="1" dirty="0" smtClean="0">
                <a:solidFill>
                  <a:srgbClr val="0070C0"/>
                </a:solidFill>
              </a:rPr>
              <a:t>	 *** Примечание:  согласно п. 204 Правил, члены конкурсной комиссии в письменной форме запрашивают необходимую информацию у соответствующих физических или юридических лиц, государственных органов, в случае подтверждения данных фактов Заказчик принимает меры реагирования согласно п. 4 статьи 8 Закона.</a:t>
            </a:r>
            <a:endParaRPr lang="ru-RU" sz="1400" b="1" i="1" dirty="0" smtClean="0">
              <a:solidFill>
                <a:srgbClr val="FF0000"/>
              </a:solidFill>
            </a:endParaRPr>
          </a:p>
          <a:p>
            <a:pPr algn="just"/>
            <a:endParaRPr lang="ru-RU" sz="2000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/>
              <a:t>3) имеет ограничения, связанные с участием в государственных закупках, предусмотренные в </a:t>
            </a:r>
            <a:r>
              <a:rPr lang="ru-RU" sz="2000" dirty="0" smtClean="0">
                <a:hlinkClick r:id="rId2"/>
              </a:rPr>
              <a:t>статье 7</a:t>
            </a:r>
            <a:r>
              <a:rPr lang="ru-RU" sz="2000" dirty="0" smtClean="0"/>
              <a:t> Закона. По ограничениям, связанным с участием в государственных закупках, предусмотренных подпунктами </a:t>
            </a:r>
            <a:r>
              <a:rPr lang="ru-RU" sz="2000" b="1" dirty="0" smtClean="0">
                <a:solidFill>
                  <a:srgbClr val="FF0000"/>
                </a:solidFill>
              </a:rPr>
              <a:t>1), 3), 4), 5), 6), 7), 8) 9) и 13) </a:t>
            </a:r>
            <a:r>
              <a:rPr lang="ru-RU" sz="2000" dirty="0" smtClean="0"/>
              <a:t>пункта 1 </a:t>
            </a:r>
            <a:r>
              <a:rPr lang="ru-RU" sz="2000" dirty="0" smtClean="0">
                <a:hlinkClick r:id="rId2"/>
              </a:rPr>
              <a:t>статьи 7</a:t>
            </a:r>
            <a:r>
              <a:rPr lang="ru-RU" sz="2000" dirty="0" smtClean="0"/>
              <a:t> Закона, заявка на участие в конкурсе потенциального поставщика подлежит </a:t>
            </a:r>
            <a:r>
              <a:rPr lang="ru-RU" sz="2000" b="1" dirty="0" smtClean="0">
                <a:solidFill>
                  <a:srgbClr val="FF0000"/>
                </a:solidFill>
              </a:rPr>
              <a:t>автоматическому</a:t>
            </a:r>
            <a:r>
              <a:rPr lang="ru-RU" sz="2000" dirty="0" smtClean="0"/>
              <a:t> отклонению </a:t>
            </a:r>
            <a:r>
              <a:rPr lang="ru-RU" sz="2000" dirty="0" err="1" smtClean="0"/>
              <a:t>веб-порталом</a:t>
            </a:r>
            <a:r>
              <a:rPr lang="ru-RU" sz="2000" dirty="0" smtClean="0"/>
              <a:t>. </a:t>
            </a:r>
          </a:p>
          <a:p>
            <a:pPr algn="just"/>
            <a:r>
              <a:rPr lang="ru-RU" sz="2000" dirty="0" smtClean="0"/>
              <a:t>	По ограничениям, связанным с участием в государственных закупках, предусмотренных подпунктами </a:t>
            </a:r>
            <a:r>
              <a:rPr lang="ru-RU" sz="2000" b="1" dirty="0" smtClean="0">
                <a:solidFill>
                  <a:srgbClr val="FF0000"/>
                </a:solidFill>
              </a:rPr>
              <a:t>10), 11) и 12) </a:t>
            </a:r>
            <a:r>
              <a:rPr lang="ru-RU" sz="2000" dirty="0" smtClean="0"/>
              <a:t>пункта 1 </a:t>
            </a:r>
            <a:r>
              <a:rPr lang="ru-RU" sz="2000" dirty="0" smtClean="0">
                <a:hlinkClick r:id="rId2"/>
              </a:rPr>
              <a:t>статьи 7</a:t>
            </a:r>
            <a:r>
              <a:rPr lang="ru-RU" sz="2000" dirty="0" smtClean="0"/>
              <a:t> Закона, </a:t>
            </a:r>
            <a:r>
              <a:rPr lang="ru-RU" sz="2000" b="1" dirty="0" smtClean="0">
                <a:solidFill>
                  <a:srgbClr val="0070C0"/>
                </a:solidFill>
              </a:rPr>
              <a:t>конкурсная комиссия рассматривает информацию на </a:t>
            </a:r>
            <a:r>
              <a:rPr lang="ru-RU" sz="2000" b="1" dirty="0" err="1" smtClean="0">
                <a:solidFill>
                  <a:srgbClr val="0070C0"/>
                </a:solidFill>
              </a:rPr>
              <a:t>интернет-ресурсах</a:t>
            </a:r>
            <a:r>
              <a:rPr lang="ru-RU" sz="2000" dirty="0" smtClean="0"/>
              <a:t> соответствующих уполномоченных органов.</a:t>
            </a:r>
            <a:endParaRPr lang="ru-RU" sz="2000" dirty="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</a:t>
            </a:r>
            <a:r>
              <a:rPr lang="ru-RU" sz="1800" dirty="0" smtClean="0"/>
              <a:t>	10) деятельность потенциального поставщика и (или) привлекаемого им субподрядчика (соисполнителя) приостановлена в соответствии с законодательством Республики Казахстан либо законодательством государства потенциального поставщика – нерезидента Республики Казахстан;</a:t>
            </a:r>
          </a:p>
          <a:p>
            <a:pPr algn="just"/>
            <a:endParaRPr lang="ru-RU" sz="1800" dirty="0" smtClean="0"/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	</a:t>
            </a:r>
            <a:r>
              <a:rPr lang="ru-RU" sz="1800" b="1" i="1" dirty="0" smtClean="0">
                <a:solidFill>
                  <a:srgbClr val="0070C0"/>
                </a:solidFill>
              </a:rPr>
              <a:t>*** Примечание: конкурсная комиссия рассматривает данную информацию на следующих интернет ресурсах</a:t>
            </a:r>
          </a:p>
          <a:p>
            <a:pPr algn="just"/>
            <a:endParaRPr lang="ru-RU" sz="1800" b="1" i="1" dirty="0" smtClean="0">
              <a:solidFill>
                <a:srgbClr val="0070C0"/>
              </a:solidFill>
            </a:endParaRPr>
          </a:p>
          <a:p>
            <a:pPr algn="just"/>
            <a:r>
              <a:rPr lang="ru-RU" sz="1800" b="1" i="1" dirty="0" smtClean="0">
                <a:solidFill>
                  <a:srgbClr val="0070C0"/>
                </a:solidFill>
              </a:rPr>
              <a:t>	- </a:t>
            </a:r>
            <a:r>
              <a:rPr lang="en-US" sz="1800" b="1" i="1" dirty="0" smtClean="0">
                <a:solidFill>
                  <a:srgbClr val="0070C0"/>
                </a:solidFill>
                <a:hlinkClick r:id="rId2"/>
              </a:rPr>
              <a:t>https://www.kgd.gov.kz/ru/services/taxpayer_search/entrepreneur</a:t>
            </a:r>
            <a:endParaRPr lang="ru-RU" sz="1800" b="1" i="1" dirty="0" smtClean="0">
              <a:solidFill>
                <a:srgbClr val="0070C0"/>
              </a:solidFill>
            </a:endParaRPr>
          </a:p>
          <a:p>
            <a:pPr algn="just"/>
            <a:endParaRPr lang="ru-RU" sz="1800" b="1" i="1" dirty="0" smtClean="0">
              <a:solidFill>
                <a:srgbClr val="0070C0"/>
              </a:solidFill>
            </a:endParaRPr>
          </a:p>
          <a:p>
            <a:pPr algn="just"/>
            <a:endParaRPr lang="ru-RU" sz="1800" b="1" i="1" dirty="0" smtClean="0">
              <a:solidFill>
                <a:srgbClr val="0070C0"/>
              </a:solidFill>
            </a:endParaRPr>
          </a:p>
          <a:p>
            <a:pPr algn="just"/>
            <a:r>
              <a:rPr lang="ru-RU" sz="1800" b="1" i="1" dirty="0" smtClean="0">
                <a:solidFill>
                  <a:srgbClr val="0070C0"/>
                </a:solidFill>
              </a:rPr>
              <a:t>	- </a:t>
            </a:r>
            <a:r>
              <a:rPr lang="en-US" sz="1800" b="1" i="1" dirty="0" smtClean="0">
                <a:solidFill>
                  <a:srgbClr val="0070C0"/>
                </a:solidFill>
                <a:hlinkClick r:id="rId3"/>
              </a:rPr>
              <a:t>https://egov.kz/cms/ru/services/facts_on_legal_persons/e_081</a:t>
            </a:r>
            <a:endParaRPr lang="en-US" sz="1800" b="1" i="1" dirty="0" smtClean="0">
              <a:solidFill>
                <a:srgbClr val="0070C0"/>
              </a:solidFill>
            </a:endParaRPr>
          </a:p>
          <a:p>
            <a:pPr algn="just"/>
            <a:endParaRPr lang="en-US" sz="1800" b="1" i="1" dirty="0" smtClean="0">
              <a:solidFill>
                <a:srgbClr val="0070C0"/>
              </a:solidFill>
            </a:endParaRPr>
          </a:p>
          <a:p>
            <a:pPr algn="just"/>
            <a:endParaRPr lang="ru-RU" sz="1800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66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67</a:t>
            </a:fld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/>
              <a:t>11) потенциальный поставщик и (или) привлекаемый им субподрядчик (соисполнитель), и (или) их руководитель, учредители (акционеры) включены в перечень организаций и лиц, связанных с финансированием распространения оружия массового уничтожения, и (или) перечень организаций и лиц, </a:t>
            </a:r>
            <a:r>
              <a:rPr lang="ru-RU" sz="2000" b="1" dirty="0" smtClean="0">
                <a:solidFill>
                  <a:srgbClr val="FF0000"/>
                </a:solidFill>
              </a:rPr>
              <a:t>связанных с финансированием терроризма и экстремизма</a:t>
            </a:r>
            <a:r>
              <a:rPr lang="ru-RU" sz="2000" dirty="0" smtClean="0"/>
              <a:t>, в порядке, установленном законодательством Республики Казахстан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b="1" i="1" dirty="0" smtClean="0">
                <a:solidFill>
                  <a:srgbClr val="0070C0"/>
                </a:solidFill>
              </a:rPr>
              <a:t>*** Примечание: конкурсная комиссия рассматривает данную информацию на следующих интернет ресурсах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- </a:t>
            </a:r>
            <a:r>
              <a:rPr lang="en-US" sz="2000" dirty="0" smtClean="0">
                <a:hlinkClick r:id="rId2"/>
              </a:rPr>
              <a:t>https://websfm.kz/</a:t>
            </a:r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endParaRPr lang="ru-RU" sz="2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3. </a:t>
            </a:r>
            <a:r>
              <a:rPr lang="ru-RU" b="1" dirty="0" smtClean="0">
                <a:solidFill>
                  <a:srgbClr val="FF0000"/>
                </a:solidFill>
              </a:rPr>
              <a:t>Конкурсная документация</a:t>
            </a:r>
            <a:r>
              <a:rPr lang="ru-RU" dirty="0" smtClean="0"/>
              <a:t>, аукционная документация, а также информация, размещаемая при осуществлении государственных закупок способом запроса ценовых предложений, должны содержать требования технической спецификации (краткое описание) с указанием </a:t>
            </a:r>
            <a:r>
              <a:rPr lang="ru-RU" b="1" dirty="0" smtClean="0">
                <a:solidFill>
                  <a:srgbClr val="FF0000"/>
                </a:solidFill>
              </a:rPr>
              <a:t>национальных стандартов</a:t>
            </a:r>
            <a:r>
              <a:rPr lang="ru-RU" dirty="0" smtClean="0"/>
              <a:t>, а в случае их отсутствия </a:t>
            </a:r>
            <a:r>
              <a:rPr lang="ru-RU" b="1" dirty="0" smtClean="0">
                <a:solidFill>
                  <a:srgbClr val="FF0000"/>
                </a:solidFill>
              </a:rPr>
              <a:t>межгосударственных стандартов </a:t>
            </a:r>
            <a:r>
              <a:rPr lang="ru-RU" dirty="0" smtClean="0"/>
              <a:t>на закупаемые товары, работы, </a:t>
            </a:r>
            <a:r>
              <a:rPr lang="ru-RU" b="1" dirty="0" smtClean="0">
                <a:solidFill>
                  <a:srgbClr val="FF0000"/>
                </a:solidFill>
              </a:rPr>
              <a:t>услуги</a:t>
            </a:r>
            <a:r>
              <a:rPr lang="ru-RU" dirty="0" smtClean="0"/>
              <a:t>. </a:t>
            </a:r>
          </a:p>
          <a:p>
            <a:pPr algn="just"/>
            <a:r>
              <a:rPr lang="ru-RU" dirty="0" smtClean="0"/>
              <a:t>	</a:t>
            </a:r>
            <a:r>
              <a:rPr lang="ru-RU" b="1" dirty="0" smtClean="0">
                <a:solidFill>
                  <a:srgbClr val="FF0000"/>
                </a:solidFill>
              </a:rPr>
              <a:t>При отсутствии </a:t>
            </a:r>
            <a:r>
              <a:rPr lang="ru-RU" dirty="0" smtClean="0"/>
              <a:t>национальных и межгосударственных стандартов указываются требуемые функциональные, технические, качественные и эксплуатационные характеристики закупаемых товаров, работ, услуг с учетом нормирования государственных закупок.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	</a:t>
            </a:r>
            <a:r>
              <a:rPr lang="ru-RU" sz="1400" b="1" i="1" dirty="0" smtClean="0">
                <a:solidFill>
                  <a:srgbClr val="2182BD"/>
                </a:solidFill>
              </a:rPr>
              <a:t>*** Примечание: Пример, </a:t>
            </a:r>
            <a:r>
              <a:rPr lang="ru-RU" sz="1400" b="1" i="1" dirty="0" smtClean="0">
                <a:solidFill>
                  <a:srgbClr val="FF0000"/>
                </a:solidFill>
              </a:rPr>
              <a:t>услуги</a:t>
            </a:r>
            <a:r>
              <a:rPr lang="ru-RU" sz="1400" b="1" i="1" dirty="0" smtClean="0">
                <a:solidFill>
                  <a:srgbClr val="2182BD"/>
                </a:solidFill>
              </a:rPr>
              <a:t> должны соответствовать </a:t>
            </a:r>
            <a:r>
              <a:rPr lang="ru-RU" sz="1400" dirty="0" smtClean="0"/>
              <a:t>СТ РК 3859-2023 Охранная деятельность Применение соответствующих мер реагирования на сигнальную информацию технических средств охраны Общие требования </a:t>
            </a:r>
            <a:r>
              <a:rPr lang="ru-RU" sz="1400" b="1" dirty="0" smtClean="0"/>
              <a:t>Приказ:</a:t>
            </a:r>
            <a:r>
              <a:rPr lang="ru-RU" sz="1400" dirty="0" smtClean="0"/>
              <a:t> Приказ Председателя Комитета технического регулирования и метрологии Министерства торговли и интеграции Республики Казахстан от 14 ноября 2023 года № 440-НҚ</a:t>
            </a:r>
            <a:endParaRPr lang="ru-RU" sz="1400" b="1" i="1" dirty="0" smtClean="0">
              <a:solidFill>
                <a:srgbClr val="2182BD"/>
              </a:solidFill>
            </a:endParaRPr>
          </a:p>
          <a:p>
            <a:pPr algn="just"/>
            <a:endParaRPr lang="ru-RU" sz="14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400" b="1" i="1" dirty="0" smtClean="0">
                <a:solidFill>
                  <a:srgbClr val="2182BD"/>
                </a:solidFill>
              </a:rPr>
              <a:t>	*** Примечание В случае отсутствия национальных и межгосударственных стандартов рекомендую в технической спецификации указывать следующее: </a:t>
            </a:r>
          </a:p>
          <a:p>
            <a:pPr algn="just"/>
            <a:r>
              <a:rPr lang="ru-RU" sz="1400" b="1" i="1" dirty="0" smtClean="0">
                <a:solidFill>
                  <a:srgbClr val="2182BD"/>
                </a:solidFill>
              </a:rPr>
              <a:t>	Интернет ресурс «Интернет магазин стандартов Казахстанского института стандартизации и метрологии» не содержит национальные и межгосударственные стандарты на закупаемые товары, при техническая спецификация содержит функциональные, технические, качественные и эксплуатационные характеристики закупаемых товара.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69</a:t>
            </a:fld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70</a:t>
            </a:fld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/>
          </a:p>
          <a:p>
            <a:pPr algn="ctr"/>
            <a:endParaRPr lang="ru-RU" sz="2800" b="1" dirty="0" smtClean="0"/>
          </a:p>
          <a:p>
            <a:pPr algn="ctr"/>
            <a:endParaRPr lang="ru-RU" sz="2800" b="1" dirty="0" smtClean="0"/>
          </a:p>
          <a:p>
            <a:pPr algn="ctr"/>
            <a:endParaRPr lang="ru-RU" sz="2800" b="1" dirty="0" smtClean="0"/>
          </a:p>
          <a:p>
            <a:pPr algn="ctr"/>
            <a:endParaRPr lang="ru-RU" sz="2800" b="1" dirty="0" smtClean="0"/>
          </a:p>
          <a:p>
            <a:pPr algn="ctr"/>
            <a:r>
              <a:rPr lang="ru-RU" sz="2800" b="1" dirty="0" smtClean="0"/>
              <a:t>РАСЧЕТ ОПЫТА РАБОТЫ </a:t>
            </a:r>
          </a:p>
          <a:p>
            <a:pPr algn="ctr"/>
            <a:r>
              <a:rPr lang="ru-RU" sz="2800" b="1" dirty="0" smtClean="0"/>
              <a:t>ПО </a:t>
            </a:r>
            <a:r>
              <a:rPr lang="ru-RU" sz="2800" b="1" dirty="0" smtClean="0">
                <a:solidFill>
                  <a:srgbClr val="FF0000"/>
                </a:solidFill>
              </a:rPr>
              <a:t>УСЛУГАМ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Параграф 17. Порядок расчета опыта работы в качестве критерия, влияющего на конкурсное ценовое предложение по государственным закупкам </a:t>
            </a:r>
            <a:r>
              <a:rPr lang="ru-RU" sz="2000" b="1" dirty="0" smtClean="0">
                <a:solidFill>
                  <a:srgbClr val="FF0000"/>
                </a:solidFill>
              </a:rPr>
              <a:t>услуг</a:t>
            </a:r>
          </a:p>
          <a:p>
            <a:endParaRPr lang="ru-RU" sz="2000" dirty="0" smtClean="0"/>
          </a:p>
          <a:p>
            <a:pPr algn="just"/>
            <a:r>
              <a:rPr lang="ru-RU" sz="2000" dirty="0" smtClean="0"/>
              <a:t>      251. Конкурсная комиссия присваивает условную скидку в размере одного процента (1%) за каждый год наличия у потенциального поставщика опыта работы закупаемых услуг </a:t>
            </a:r>
            <a:r>
              <a:rPr lang="ru-RU" sz="2000" b="1" dirty="0" smtClean="0">
                <a:solidFill>
                  <a:srgbClr val="FF0000"/>
                </a:solidFill>
              </a:rPr>
              <a:t>по техническому надзору за строительно-монтажными работами</a:t>
            </a:r>
            <a:r>
              <a:rPr lang="ru-RU" sz="2000" dirty="0" smtClean="0"/>
              <a:t>, но не более пяти процентов.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</a:t>
            </a:r>
            <a:r>
              <a:rPr lang="ru-RU" sz="2000" b="1" i="1" dirty="0" smtClean="0">
                <a:solidFill>
                  <a:srgbClr val="0070C0"/>
                </a:solidFill>
              </a:rPr>
              <a:t>*** Примечание: условная скидка по услугам присваивается </a:t>
            </a:r>
            <a:r>
              <a:rPr lang="ru-RU" sz="2000" b="1" i="1" dirty="0" smtClean="0">
                <a:solidFill>
                  <a:srgbClr val="FF0000"/>
                </a:solidFill>
              </a:rPr>
              <a:t>исключительно</a:t>
            </a:r>
            <a:r>
              <a:rPr lang="ru-RU" sz="2000" b="1" i="1" dirty="0" smtClean="0">
                <a:solidFill>
                  <a:srgbClr val="0070C0"/>
                </a:solidFill>
              </a:rPr>
              <a:t> по техническому надзору по </a:t>
            </a:r>
            <a:r>
              <a:rPr lang="ru-RU" sz="2000" b="1" i="1" u="sng" dirty="0" smtClean="0">
                <a:solidFill>
                  <a:srgbClr val="FF0000"/>
                </a:solidFill>
              </a:rPr>
              <a:t>иным услугам условная скидка не присваивается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9560</TotalTime>
  <Words>930</Words>
  <Application>Microsoft Office PowerPoint</Application>
  <PresentationFormat>Экран (16:9)</PresentationFormat>
  <Paragraphs>402</Paragraphs>
  <Slides>73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73</vt:i4>
      </vt:variant>
    </vt:vector>
  </HeadingPairs>
  <TitlesOfParts>
    <vt:vector size="74" baseType="lpstr">
      <vt:lpstr>Тема Office</vt:lpstr>
      <vt:lpstr>Слайд 0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Сейлхан Исмагулов Калиакбарович</dc:creator>
  <cp:lastModifiedBy>User</cp:lastModifiedBy>
  <cp:revision>526</cp:revision>
  <cp:lastPrinted>2023-06-22T08:50:07Z</cp:lastPrinted>
  <dcterms:created xsi:type="dcterms:W3CDTF">2022-11-05T05:19:54Z</dcterms:created>
  <dcterms:modified xsi:type="dcterms:W3CDTF">2025-11-17T02:24:33Z</dcterms:modified>
</cp:coreProperties>
</file>