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76">
  <p:sldMasterIdLst>
    <p:sldMasterId id="2147483673" r:id="rId1"/>
  </p:sldMasterIdLst>
  <p:notesMasterIdLst>
    <p:notesMasterId r:id="rId44"/>
  </p:notesMasterIdLst>
  <p:sldIdLst>
    <p:sldId id="1171" r:id="rId2"/>
    <p:sldId id="1174" r:id="rId3"/>
    <p:sldId id="1209" r:id="rId4"/>
    <p:sldId id="1210" r:id="rId5"/>
    <p:sldId id="1211" r:id="rId6"/>
    <p:sldId id="1212" r:id="rId7"/>
    <p:sldId id="1213" r:id="rId8"/>
    <p:sldId id="1214" r:id="rId9"/>
    <p:sldId id="1175" r:id="rId10"/>
    <p:sldId id="1176" r:id="rId11"/>
    <p:sldId id="1177" r:id="rId12"/>
    <p:sldId id="1178" r:id="rId13"/>
    <p:sldId id="1179" r:id="rId14"/>
    <p:sldId id="1180" r:id="rId15"/>
    <p:sldId id="1181" r:id="rId16"/>
    <p:sldId id="1182" r:id="rId17"/>
    <p:sldId id="1183" r:id="rId18"/>
    <p:sldId id="1184" r:id="rId19"/>
    <p:sldId id="1185" r:id="rId20"/>
    <p:sldId id="1186" r:id="rId21"/>
    <p:sldId id="1187" r:id="rId22"/>
    <p:sldId id="1188" r:id="rId23"/>
    <p:sldId id="1189" r:id="rId24"/>
    <p:sldId id="1190" r:id="rId25"/>
    <p:sldId id="1191" r:id="rId26"/>
    <p:sldId id="1192" r:id="rId27"/>
    <p:sldId id="1193" r:id="rId28"/>
    <p:sldId id="1194" r:id="rId29"/>
    <p:sldId id="1195" r:id="rId30"/>
    <p:sldId id="1196" r:id="rId31"/>
    <p:sldId id="1197" r:id="rId32"/>
    <p:sldId id="1198" r:id="rId33"/>
    <p:sldId id="1199" r:id="rId34"/>
    <p:sldId id="1200" r:id="rId35"/>
    <p:sldId id="1201" r:id="rId36"/>
    <p:sldId id="1206" r:id="rId37"/>
    <p:sldId id="1202" r:id="rId38"/>
    <p:sldId id="1203" r:id="rId39"/>
    <p:sldId id="1204" r:id="rId40"/>
    <p:sldId id="1207" r:id="rId41"/>
    <p:sldId id="1208" r:id="rId42"/>
    <p:sldId id="1205" r:id="rId43"/>
  </p:sldIdLst>
  <p:sldSz cx="9144000" cy="5143500" type="screen16x9"/>
  <p:notesSz cx="6769100" cy="9906000"/>
  <p:defaultTextStyle>
    <a:defPPr>
      <a:defRPr lang="ru-RU"/>
    </a:defPPr>
    <a:lvl1pPr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88938" indent="682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77875" indent="136525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400" indent="203200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7338" indent="271463" algn="l" defTabSz="777875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82BD"/>
    <a:srgbClr val="1658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889" autoAdjust="0"/>
    <p:restoredTop sz="96395" autoAdjust="0"/>
  </p:normalViewPr>
  <p:slideViewPr>
    <p:cSldViewPr snapToGrid="0">
      <p:cViewPr varScale="1">
        <p:scale>
          <a:sx n="112" d="100"/>
          <a:sy n="112" d="100"/>
        </p:scale>
        <p:origin x="-965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3813" y="0"/>
            <a:ext cx="2933700" cy="496888"/>
          </a:xfrm>
          <a:prstGeom prst="rect">
            <a:avLst/>
          </a:prstGeom>
        </p:spPr>
        <p:txBody>
          <a:bodyPr vert="horz" lIns="90710" tIns="45356" rIns="90710" bIns="45356" rtlCol="0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1163D4-B23B-4357-AA89-3F9C1F81B5F4}" type="datetimeFigureOut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0" tIns="45356" rIns="90710" bIns="453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67263"/>
            <a:ext cx="5416550" cy="3900487"/>
          </a:xfrm>
          <a:prstGeom prst="rect">
            <a:avLst/>
          </a:prstGeom>
        </p:spPr>
        <p:txBody>
          <a:bodyPr vert="horz" lIns="90710" tIns="45356" rIns="90710" bIns="4535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3813" y="9409113"/>
            <a:ext cx="2933700" cy="496887"/>
          </a:xfrm>
          <a:prstGeom prst="rect">
            <a:avLst/>
          </a:prstGeom>
        </p:spPr>
        <p:txBody>
          <a:bodyPr vert="horz" lIns="90710" tIns="45356" rIns="90710" bIns="45356" rtlCol="0" anchor="b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616BAD-79AD-42B0-BCDE-B728AA6E5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89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68400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57338" algn="l" defTabSz="777875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02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3225" y="1247775"/>
            <a:ext cx="5983288" cy="33670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841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23"/>
          </a:p>
        </p:txBody>
      </p:sp>
      <p:sp>
        <p:nvSpPr>
          <p:cNvPr id="1187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1225" eaLnBrk="0" fontAlgn="base" hangingPunct="0">
              <a:spcBef>
                <a:spcPct val="0"/>
              </a:spcBef>
              <a:spcAft>
                <a:spcPct val="0"/>
              </a:spcAft>
            </a:pPr>
            <a:fld id="{18C34359-AB8A-4BED-98A1-4A596CEED53A}" type="slidenum">
              <a:rPr lang="ru-RU" altLang="ru-RU">
                <a:solidFill>
                  <a:srgbClr val="000000"/>
                </a:solidFill>
                <a:latin typeface="Arial" charset="0"/>
                <a:cs typeface="Arial" charset="0"/>
              </a:rPr>
              <a:pPr defTabSz="911225" eaLnBrk="0" fontAlgn="base" hangingPunct="0">
                <a:spcBef>
                  <a:spcPct val="0"/>
                </a:spcBef>
                <a:spcAft>
                  <a:spcPct val="0"/>
                </a:spcAft>
              </a:pPr>
              <a:t>0</a:t>
            </a:fld>
            <a:endParaRPr lang="ru-RU" altLang="ru-RU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76B6-1FFD-4F58-AA42-A18A895AB074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9D2E-AFAA-4F88-A4D8-15D8C539E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FF883-C88D-4A19-B311-7D7DB191844E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0A59B-538B-48DD-9361-298D8A7B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56803-D046-4AFE-829C-2FACFBC55492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8E130-AF68-492D-B470-5E8E1C0D4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9252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5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023365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54" indent="0" algn="ctr">
              <a:buNone/>
              <a:defRPr sz="1263"/>
            </a:lvl2pPr>
            <a:lvl3pPr marL="577505" indent="0" algn="ctr">
              <a:buNone/>
              <a:defRPr sz="1136"/>
            </a:lvl3pPr>
            <a:lvl4pPr marL="866259" indent="0" algn="ctr">
              <a:buNone/>
              <a:defRPr sz="1011"/>
            </a:lvl4pPr>
            <a:lvl5pPr marL="1155013" indent="0" algn="ctr">
              <a:buNone/>
              <a:defRPr sz="1011"/>
            </a:lvl5pPr>
            <a:lvl6pPr marL="1443764" indent="0" algn="ctr">
              <a:buNone/>
              <a:defRPr sz="1011"/>
            </a:lvl6pPr>
            <a:lvl7pPr marL="1732518" indent="0" algn="ctr">
              <a:buNone/>
              <a:defRPr sz="1011"/>
            </a:lvl7pPr>
            <a:lvl8pPr marL="2021270" indent="0" algn="ctr">
              <a:buNone/>
              <a:defRPr sz="1011"/>
            </a:lvl8pPr>
            <a:lvl9pPr marL="2310023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198C-BF34-4A15-8AAB-19375BC6BA7C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33BDC-C343-499F-B4B9-B0B321D3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6542-F2CC-465B-9007-0B030B3D630B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4068-8368-481A-8135-86D26321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CDD8-2AF0-45B7-95B4-BD9634CB37B9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44F43-833E-49EC-B6ED-F9A1E8C27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06F2-653C-488D-A2EC-C1803D95152E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98ACF-B300-4D4F-9EA4-18627EC5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2C51-F821-45E6-A068-D286DDFE2D0B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AF3F7-48E1-4AC3-B99A-709551884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DD33-80B3-40C0-B0AE-410F19A8A7C5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4847-D484-4882-BB0E-8F346E558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8A9F-3571-4DB7-BA65-03172D0F95C5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4465-4040-4EB9-8925-15AF88857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4757-665F-4900-BC7D-5124AB27D34C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BEBA-CDB0-4540-B2EF-358FD20DE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080CA1-0FAE-4924-8A4B-36744C02AE23}" type="datetime1">
              <a:rPr lang="ru-RU"/>
              <a:pPr>
                <a:defRPr/>
              </a:pPr>
              <a:t>20.05.2026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79252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779252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B619C-43E2-4060-BAE9-7E065E411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hf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Z2400000106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V2400035238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adilet.zan.kz/rus/docs/P2400000099" TargetMode="External"/><Relationship Id="rId13" Type="http://schemas.openxmlformats.org/officeDocument/2006/relationships/hyperlink" Target="https://goszakup.gov.kz/pv2/190postanovlenie.xlsx" TargetMode="External"/><Relationship Id="rId18" Type="http://schemas.openxmlformats.org/officeDocument/2006/relationships/hyperlink" Target="http://goszakup.gov.kz/pv2/prikaz158.docx" TargetMode="External"/><Relationship Id="rId26" Type="http://schemas.openxmlformats.org/officeDocument/2006/relationships/hyperlink" Target="https://goszakup.gov.kz/pv2/207ktru.docx" TargetMode="External"/><Relationship Id="rId3" Type="http://schemas.openxmlformats.org/officeDocument/2006/relationships/hyperlink" Target="https://goszakup.gov.kz/pv2/pprk893.pdf" TargetMode="External"/><Relationship Id="rId21" Type="http://schemas.openxmlformats.org/officeDocument/2006/relationships/hyperlink" Target="https://goszakup.gov.kz/pv2/%D0%9E%D0%B1%D0%BD%D0%BE%D0%B2%D0%B8%D1%82%D1%8C%20%D0%9A%D0%A2%D0%A0%D0%A3%20%D0%BD%D0%B0%D1%86.%20%D1%80%D0%B5%D0%B6%D0%B8%D0%BC%D0%B0.xlsx" TargetMode="External"/><Relationship Id="rId7" Type="http://schemas.openxmlformats.org/officeDocument/2006/relationships/hyperlink" Target="https://goszakup.gov.kz/pv2/ktru904.xls" TargetMode="External"/><Relationship Id="rId12" Type="http://schemas.openxmlformats.org/officeDocument/2006/relationships/hyperlink" Target="https://goszakup.gov.kz/pv2/pprk190.docx" TargetMode="External"/><Relationship Id="rId17" Type="http://schemas.openxmlformats.org/officeDocument/2006/relationships/hyperlink" Target="http://goszakup.gov.kz/pv2/prikaz383.pdf" TargetMode="External"/><Relationship Id="rId25" Type="http://schemas.openxmlformats.org/officeDocument/2006/relationships/hyperlink" Target="https://goszakup.gov.kz/pv2/pprk%20207.pdf" TargetMode="External"/><Relationship Id="rId2" Type="http://schemas.openxmlformats.org/officeDocument/2006/relationships/hyperlink" Target="http://adilet.zan.kz/rus/docs/P2200000893" TargetMode="External"/><Relationship Id="rId16" Type="http://schemas.openxmlformats.org/officeDocument/2006/relationships/hyperlink" Target="https://goszakup.gov.kz/pv2/msx191.docx" TargetMode="External"/><Relationship Id="rId20" Type="http://schemas.openxmlformats.org/officeDocument/2006/relationships/hyperlink" Target="https://goszakup.gov.kz/pv2/191_postanovlenie.xlsx" TargetMode="External"/><Relationship Id="rId29" Type="http://schemas.openxmlformats.org/officeDocument/2006/relationships/hyperlink" Target="https://goszakup.gov.kz/pv2/pprk44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oszakup.gov.kz/pv2/pprk904.pdf" TargetMode="External"/><Relationship Id="rId11" Type="http://schemas.openxmlformats.org/officeDocument/2006/relationships/hyperlink" Target="http://adilet.zan.kz/rus/docs/P2400000190" TargetMode="External"/><Relationship Id="rId24" Type="http://schemas.openxmlformats.org/officeDocument/2006/relationships/hyperlink" Target="http://adilet.zan.kz/rus/docs/P2400000207" TargetMode="External"/><Relationship Id="rId5" Type="http://schemas.openxmlformats.org/officeDocument/2006/relationships/hyperlink" Target="http://adilet.zan.kz/rus/docs/P2300000904" TargetMode="External"/><Relationship Id="rId15" Type="http://schemas.openxmlformats.org/officeDocument/2006/relationships/hyperlink" Target="https://goszakup.gov.kz/pv2/pprk191.pdf" TargetMode="External"/><Relationship Id="rId23" Type="http://schemas.openxmlformats.org/officeDocument/2006/relationships/hyperlink" Target="https://goszakup.gov.kz/pv2/%D0%BF%D0%B5%D1%80%D0%B5%D1%87%D0%B5%D0%BD%D1%8C%20%D1%82%D0%BE%D0%B2%D0%B0%D1%80%D0%BE%D0%B2%20ru.xlsx" TargetMode="External"/><Relationship Id="rId28" Type="http://schemas.openxmlformats.org/officeDocument/2006/relationships/hyperlink" Target="http://adilet.zan.kz/rus/docs/P2400000447" TargetMode="External"/><Relationship Id="rId10" Type="http://schemas.openxmlformats.org/officeDocument/2006/relationships/hyperlink" Target="https://goszakup.gov.kz/pv2/ktru99.docx" TargetMode="External"/><Relationship Id="rId19" Type="http://schemas.openxmlformats.org/officeDocument/2006/relationships/hyperlink" Target="https://goszakup.gov.kz/pv2/%D0%9F%D1%80%D0%B8%D0%BA%D0%B0%D0%B7%20%D1%80%D1%83.docx" TargetMode="External"/><Relationship Id="rId4" Type="http://schemas.openxmlformats.org/officeDocument/2006/relationships/hyperlink" Target="https://goszakup.gov.kz/pv2/ktru893.xls" TargetMode="External"/><Relationship Id="rId9" Type="http://schemas.openxmlformats.org/officeDocument/2006/relationships/hyperlink" Target="https://goszakup.gov.kz/pv2/pprk99.docx" TargetMode="External"/><Relationship Id="rId14" Type="http://schemas.openxmlformats.org/officeDocument/2006/relationships/hyperlink" Target="http://adilet.zan.kz/rus/docs/P2400000191" TargetMode="External"/><Relationship Id="rId22" Type="http://schemas.openxmlformats.org/officeDocument/2006/relationships/hyperlink" Target="https://goszakup.gov.kz/pv2/%D0%9F%D0%B5%D1%80%D0%B5%D1%87%D0%B5%D0%BD%D1%8C%20%D1%82%D0%BE%D0%B2%D0%B0%D1%80%D0%BE%D0%B2.xlsx" TargetMode="External"/><Relationship Id="rId27" Type="http://schemas.openxmlformats.org/officeDocument/2006/relationships/hyperlink" Target="https://goszakup.gov.kz/pv2/reestr_PO_85_ru.xlsx" TargetMode="External"/><Relationship Id="rId30" Type="http://schemas.openxmlformats.org/officeDocument/2006/relationships/hyperlink" Target="https://goszakup.gov.kz/pv2/ktru447.xls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G25E0000185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adilet.zan.kz/rus/docs/G25E000018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511550" y="4597400"/>
            <a:ext cx="3071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/>
            <a:r>
              <a:rPr lang="ru-RU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г. Астана, 2024г</a:t>
            </a:r>
            <a:r>
              <a:rPr lang="en-US" altLang="ru-RU" sz="120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altLang="ru-RU" sz="120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195513" y="1013460"/>
            <a:ext cx="5670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Новый Закон </a:t>
            </a:r>
            <a:b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«О государственных закупках»</a:t>
            </a:r>
          </a:p>
          <a:p>
            <a:pPr algn="ctr"/>
            <a:endParaRPr lang="ru-RU" altLang="ru-RU" sz="24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dirty="0"/>
              <a:t>Разработка и утверждение годового плана (предварительного плана) государственных закупок </a:t>
            </a:r>
          </a:p>
          <a:p>
            <a:pPr algn="ctr"/>
            <a:endParaRPr lang="ru-RU" altLang="ru-RU" sz="1200" b="1" dirty="0">
              <a:solidFill>
                <a:srgbClr val="0070C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800" b="1" dirty="0">
                <a:solidFill>
                  <a:srgbClr val="FF0000"/>
                </a:solidFill>
                <a:latin typeface="Calibri" pitchFamily="34" charset="0"/>
              </a:rPr>
              <a:t>Закон Республики Казахстан от 1 июля 2024 года № 106-VIII ЗРК.</a:t>
            </a:r>
          </a:p>
          <a:p>
            <a:pPr algn="ctr"/>
            <a:r>
              <a:rPr lang="ru-RU" altLang="ru-RU" sz="1800" b="1" dirty="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Вступает в силу с 1 января 2025 год</a:t>
            </a:r>
            <a:endParaRPr lang="ru-RU" altLang="ru-RU" sz="1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410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02" name="Группа 29"/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85800" eaLnBrk="0" hangingPunct="0">
                <a:defRPr/>
              </a:pPr>
              <a:endParaRPr lang="ru-RU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На основании </a:t>
            </a:r>
            <a:r>
              <a:rPr lang="ru-RU" sz="2000" b="1" dirty="0"/>
              <a:t>положительного предложения </a:t>
            </a:r>
            <a:r>
              <a:rPr lang="ru-RU" sz="2000" b="1" dirty="0">
                <a:solidFill>
                  <a:srgbClr val="2182BD"/>
                </a:solidFill>
              </a:rPr>
              <a:t>соответствующей бюджетной комиссии</a:t>
            </a:r>
            <a:r>
              <a:rPr lang="ru-RU" sz="2000" dirty="0"/>
              <a:t> заказчик </a:t>
            </a:r>
            <a:r>
              <a:rPr lang="ru-RU" sz="2000" b="1" dirty="0">
                <a:solidFill>
                  <a:srgbClr val="FF0000"/>
                </a:solidFill>
              </a:rPr>
              <a:t>вправе</a:t>
            </a:r>
            <a:r>
              <a:rPr lang="ru-RU" sz="2000" dirty="0"/>
              <a:t> до утверждения (уточнения) соответствующего бюджета </a:t>
            </a:r>
            <a:r>
              <a:rPr lang="ru-RU" sz="2000" b="1" dirty="0"/>
              <a:t>разработать и утвердить </a:t>
            </a:r>
            <a:r>
              <a:rPr lang="ru-RU" sz="2000" b="1" dirty="0">
                <a:solidFill>
                  <a:srgbClr val="FF0000"/>
                </a:solidFill>
              </a:rPr>
              <a:t>предварительный годовой план</a:t>
            </a:r>
            <a:r>
              <a:rPr lang="ru-RU" sz="2000" b="1" dirty="0"/>
              <a:t> государственных закупок.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Заказчики, являющиеся </a:t>
            </a:r>
            <a:r>
              <a:rPr lang="ru-RU" sz="2000" b="1" u="sng" dirty="0">
                <a:solidFill>
                  <a:srgbClr val="FF0000"/>
                </a:solidFill>
              </a:rPr>
              <a:t>государственными предприятиями, юридическими лицами</a:t>
            </a:r>
            <a:r>
              <a:rPr lang="ru-RU" sz="2000" dirty="0"/>
              <a:t>, более пятидесяти процентов голосующих акций (долей участия в уставном капитале) которых принадлежат государству, </a:t>
            </a:r>
            <a:r>
              <a:rPr lang="ru-RU" sz="2000" b="1" u="sng" dirty="0">
                <a:solidFill>
                  <a:srgbClr val="FF0000"/>
                </a:solidFill>
              </a:rPr>
              <a:t>вправе</a:t>
            </a:r>
            <a:r>
              <a:rPr lang="ru-RU" sz="2000" dirty="0"/>
              <a:t> разработать и утвердить </a:t>
            </a:r>
            <a:r>
              <a:rPr lang="ru-RU" sz="2000" b="1" dirty="0">
                <a:solidFill>
                  <a:srgbClr val="2182BD"/>
                </a:solidFill>
              </a:rPr>
              <a:t>предварительный годовой план </a:t>
            </a:r>
            <a:r>
              <a:rPr lang="ru-RU" sz="2000" b="1" dirty="0"/>
              <a:t>государственных закупок до утверждения </a:t>
            </a:r>
            <a:r>
              <a:rPr lang="ru-RU" sz="2000" b="1" dirty="0">
                <a:solidFill>
                  <a:srgbClr val="2182BD"/>
                </a:solidFill>
              </a:rPr>
              <a:t>плана развития </a:t>
            </a:r>
            <a:r>
              <a:rPr lang="ru-RU" sz="2000" dirty="0"/>
              <a:t>или индивидуального плана финансирования.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Сведения о государственных закупках, предусмотренные предварительным годовым планом государственных закупок, </a:t>
            </a:r>
            <a:r>
              <a:rPr lang="ru-RU" sz="1800" b="1" dirty="0">
                <a:solidFill>
                  <a:srgbClr val="FF0000"/>
                </a:solidFill>
              </a:rPr>
              <a:t>переходят в годовой план государственных закупок.</a:t>
            </a:r>
          </a:p>
        </p:txBody>
      </p:sp>
      <p:pic>
        <p:nvPicPr>
          <p:cNvPr id="5" name="Рисунок 4" descr="Презентация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3" name="Рисунок 2" descr="Презентация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Годовой план государственных закупок утверждается (уточняется) заказчиком </a:t>
            </a:r>
            <a:r>
              <a:rPr lang="ru-RU" sz="2400" b="1" dirty="0"/>
              <a:t>в течение </a:t>
            </a:r>
            <a:r>
              <a:rPr lang="ru-RU" sz="2400" b="1" u="sng" dirty="0">
                <a:solidFill>
                  <a:srgbClr val="FF0000"/>
                </a:solidFill>
              </a:rPr>
              <a:t>десяти рабочих дней </a:t>
            </a:r>
            <a:r>
              <a:rPr lang="ru-RU" sz="2400" b="1" dirty="0"/>
              <a:t>со дня утверждения (уточнения) соответствующего бюджета </a:t>
            </a:r>
            <a:r>
              <a:rPr lang="ru-RU" sz="2400" dirty="0"/>
              <a:t>(плана развития) или индивидуального плана финансирования.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     </a:t>
            </a:r>
            <a:r>
              <a:rPr lang="ru-RU" sz="2400" b="1" u="sng" dirty="0">
                <a:solidFill>
                  <a:srgbClr val="FF0000"/>
                </a:solidFill>
              </a:rPr>
              <a:t>Не подлежат включению </a:t>
            </a:r>
            <a:r>
              <a:rPr lang="ru-RU" sz="2400" dirty="0"/>
              <a:t>в годовой план государственных закупок (предварительный годовой план государственных закупок) сведения о государственных закупках, осуществляемых в соответствии с подпунктами </a:t>
            </a:r>
            <a:r>
              <a:rPr lang="ru-RU" sz="2400" b="1" dirty="0">
                <a:solidFill>
                  <a:srgbClr val="FF0000"/>
                </a:solidFill>
              </a:rPr>
              <a:t>3), 6), 22), 23) и 24) </a:t>
            </a:r>
            <a:r>
              <a:rPr lang="ru-RU" sz="2400" b="1" dirty="0">
                <a:solidFill>
                  <a:srgbClr val="FF0000"/>
                </a:solidFill>
                <a:hlinkClick r:id="rId2"/>
              </a:rPr>
              <a:t>пункта 3</a:t>
            </a:r>
            <a:r>
              <a:rPr lang="ru-RU" sz="2400" b="1" dirty="0">
                <a:solidFill>
                  <a:srgbClr val="FF0000"/>
                </a:solidFill>
              </a:rPr>
              <a:t> статьи 16</a:t>
            </a:r>
            <a:r>
              <a:rPr lang="ru-RU" sz="2400" dirty="0"/>
              <a:t> настоящего Закона.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Статья 16. Основания осуществления государственных закупок способом из одного источника</a:t>
            </a:r>
          </a:p>
          <a:p>
            <a:pPr algn="ctr"/>
            <a:endParaRPr lang="ru-RU" b="1" dirty="0"/>
          </a:p>
          <a:p>
            <a:pPr algn="just"/>
            <a:r>
              <a:rPr lang="ru-RU" dirty="0"/>
              <a:t>3) приобретения товаров, работ, услуг, необходимых для: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      предотвращения, локализации и (или) ликвидации кризисных ситуаций, последствий чрезвычайных ситуаций или чрезвычайных положений;</a:t>
            </a:r>
          </a:p>
          <a:p>
            <a:pPr algn="just"/>
            <a:r>
              <a:rPr lang="ru-RU" dirty="0"/>
              <a:t>      локализации и (или) ликвидации впервые или вновь выявленных на территории Республики Казахстан особо опасных, экзотических болезней животных, карантинных объектов, чужеродных видов;</a:t>
            </a:r>
          </a:p>
          <a:p>
            <a:pPr algn="just"/>
            <a:r>
              <a:rPr lang="ru-RU" dirty="0"/>
              <a:t>      проведения мероприятий в карантинных зонах и неблагополучных пунктах по особо опасным болезням животных, очагах распространения карантинных объектов, экстренных фитосанитарных мероприятий;</a:t>
            </a:r>
          </a:p>
          <a:p>
            <a:pPr algn="just"/>
            <a:r>
              <a:rPr lang="ru-RU" dirty="0"/>
              <a:t>      ликвидации технологических нарушений на электроэнергетических объектах, коммуникационных системах жизнеобеспечения, объектах железнодорожного, воздушного, автомобильного, водного транспорта, очистных сооружениях, </a:t>
            </a:r>
            <a:r>
              <a:rPr lang="ru-RU" dirty="0" err="1"/>
              <a:t>нефтетрубопроводах</a:t>
            </a:r>
            <a:r>
              <a:rPr lang="ru-RU" dirty="0"/>
              <a:t>, газопроводах, срочного медицинского вмешательства, а также при возникновении поломок, выхода из строя коммуникаций, механизмов, агрегатов, запасных частей и материалов в пути следования, требующих незамедлительного восстановления;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6) приобретения </a:t>
            </a:r>
            <a:r>
              <a:rPr lang="ru-RU" b="1" dirty="0">
                <a:solidFill>
                  <a:srgbClr val="FF0000"/>
                </a:solidFill>
              </a:rPr>
              <a:t>для осуществления оперативно-розыскной деятельности </a:t>
            </a:r>
            <a:r>
              <a:rPr lang="ru-RU" dirty="0"/>
              <a:t>по делу оперативного учета, разведывательной, контрразведывательной деятельности, осуществления досудебного расследования по уголовному делу, исполнения международного запроса органами, уполномоченными их осуществлять в соответствии с законодательством Республики Казахстан, а также государственными предприятиями и акционерными обществами, сто процентов голосующих акций которых принадлежат государству, в отношении которых органы национальной безопасности Республики Казахстан осуществляют управление в соответствии с законодательством Республики Казахстан о государственном имуществе:</a:t>
            </a:r>
          </a:p>
          <a:p>
            <a:r>
              <a:rPr lang="ru-RU" dirty="0"/>
              <a:t>      услуг лиц, изъявивших согласие оказывать конфиденциальное содействие органам, осуществляющим оперативно-розыскную, контрразведывательную деятельность;</a:t>
            </a:r>
          </a:p>
          <a:p>
            <a:r>
              <a:rPr lang="ru-RU" dirty="0"/>
              <a:t>      служебных помещений, транспортных и иных технических средств, информационных систем, имущества, а также услуг по их содержанию, обслуживанию и технической поддержке;</a:t>
            </a:r>
          </a:p>
          <a:p>
            <a:r>
              <a:rPr lang="ru-RU" dirty="0"/>
              <a:t>      товаров, работ, услуг для создания и содержания конспиративных организаций и объектов;</a:t>
            </a:r>
          </a:p>
          <a:p>
            <a:r>
              <a:rPr lang="ru-RU" dirty="0"/>
              <a:t>      услуг должностных лиц, переводчиков, экспертов и специалистов, обладающих необходимыми научно-техническими или иными специальными познаниями.</a:t>
            </a:r>
          </a:p>
          <a:p>
            <a:r>
              <a:rPr lang="ru-RU" dirty="0"/>
              <a:t>      Допускается приобретение товаров, работ, услуг, указанных в настоящем подпункте, вне рамок дела оперативного учета для обеспечения деятельности штатных негласных сотрудников органов, осуществляющих оперативно-розыскную деятельность;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22) приобретения товаров, работ, услуг, необходимых </a:t>
            </a:r>
            <a:r>
              <a:rPr lang="ru-RU" sz="2000" b="1" dirty="0">
                <a:solidFill>
                  <a:srgbClr val="FF0000"/>
                </a:solidFill>
              </a:rPr>
              <a:t>для обеспечения деятельности Президента Республики Казахстан</a:t>
            </a:r>
            <a:r>
              <a:rPr lang="ru-RU" sz="2000" dirty="0"/>
              <a:t> и иных охраняемых лиц, содержания, обслуживания и функционирования государственных резиденций, автомобильных транспортных средств и воздушных судов, предназначенных для обслуживания Президента Республики Казахстан и иных охраняемых лиц, а также приобретения товаров, работ, услуг, необходимых для проведения мероприятий с участием Президента Республики Казахстан и иных охраняемых лиц в соответствии с законодательством Республики Казахстан;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23) приобретения товаров, работ, услуг государственными предприятиями, юридическими лицами, пятьдесят и более процентов голосующих акций (долей участия в уставном капитале) которых принадлежат государству, </a:t>
            </a:r>
            <a:r>
              <a:rPr lang="ru-RU" sz="2400" b="1" dirty="0">
                <a:solidFill>
                  <a:srgbClr val="FF0000"/>
                </a:solidFill>
              </a:rPr>
              <a:t>в отношении которых государственный орган, обеспечивающий деятельность Президента Республики Казахстан</a:t>
            </a:r>
            <a:r>
              <a:rPr lang="ru-RU" sz="2400" dirty="0"/>
              <a:t>, Парламента Республики Казахстан, Правительства Республики Казахстан, либо его ведомства осуществляют управление в соответствии с законодательством Республики Казахстан о государственном имуществе;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24) приобретения консультационных и юридических услуг по оценке перспектив разбирательств, </a:t>
            </a:r>
            <a:r>
              <a:rPr lang="ru-RU" sz="2800" b="1" dirty="0"/>
              <a:t>защите и представлению интересов государства либо заказчиков </a:t>
            </a:r>
            <a:r>
              <a:rPr lang="ru-RU" sz="2800" b="1" dirty="0">
                <a:solidFill>
                  <a:srgbClr val="FF0000"/>
                </a:solidFill>
              </a:rPr>
              <a:t>в арбитражах, иностранных арбитражах, иностранных государственных и судебных органах</a:t>
            </a:r>
            <a:r>
              <a:rPr lang="ru-RU" sz="2800" dirty="0"/>
              <a:t>, а также в процессе </a:t>
            </a:r>
            <a:r>
              <a:rPr lang="ru-RU" sz="2800" dirty="0" err="1"/>
              <a:t>доарбитражного</a:t>
            </a:r>
            <a:r>
              <a:rPr lang="ru-RU" sz="2800" dirty="0"/>
              <a:t> (судебного) урегулирования споров;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 3. При составлении годового плана государственных закупок (предварительного годового плана государственных закупок) </a:t>
            </a:r>
            <a:r>
              <a:rPr lang="ru-RU" sz="2800" b="1" dirty="0">
                <a:solidFill>
                  <a:srgbClr val="FF0000"/>
                </a:solidFill>
              </a:rPr>
              <a:t>заказчик </a:t>
            </a:r>
            <a:r>
              <a:rPr lang="ru-RU" sz="2800" b="1" u="sng" dirty="0">
                <a:solidFill>
                  <a:srgbClr val="FF0000"/>
                </a:solidFill>
              </a:rPr>
              <a:t>обязан разделить</a:t>
            </a:r>
            <a:r>
              <a:rPr lang="ru-RU" sz="2800" b="1" dirty="0">
                <a:solidFill>
                  <a:srgbClr val="FF0000"/>
                </a:solidFill>
              </a:rPr>
              <a:t> товары, работы, услуги на лоты по их однородным видам и месту их поставки (выполнения, оказания).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BCBE2-88F3-4695-925E-B6CF771D3399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latin typeface="Calibri" pitchFamily="34" charset="0"/>
              </a:rPr>
              <a:t>Статья 3. Основные понятия, используемые в настоящем Законе </a:t>
            </a:r>
          </a:p>
          <a:p>
            <a:pPr algn="ctr"/>
            <a:endParaRPr lang="ru-RU" sz="1800" b="1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Потенциальный</a:t>
            </a:r>
            <a:r>
              <a:rPr lang="ru-RU" sz="1800" b="1">
                <a:latin typeface="Calibri" pitchFamily="34" charset="0"/>
              </a:rPr>
              <a:t> поставщик </a:t>
            </a:r>
            <a:r>
              <a:rPr lang="ru-RU" sz="1800">
                <a:latin typeface="Calibri" pitchFamily="34" charset="0"/>
              </a:rPr>
              <a:t>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претендующие на заключение договора о государственных закупках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Законом;</a:t>
            </a:r>
          </a:p>
          <a:p>
            <a:pPr algn="just"/>
            <a:endParaRPr lang="ru-RU" sz="1800">
              <a:latin typeface="Calibri" pitchFamily="34" charset="0"/>
            </a:endParaRPr>
          </a:p>
          <a:p>
            <a:pPr algn="just"/>
            <a:r>
              <a:rPr lang="ru-RU" sz="1800">
                <a:latin typeface="Calibri" pitchFamily="34" charset="0"/>
              </a:rPr>
              <a:t>	</a:t>
            </a:r>
            <a:r>
              <a:rPr lang="ru-RU" sz="1800" b="1">
                <a:solidFill>
                  <a:srgbClr val="FF0000"/>
                </a:solidFill>
                <a:latin typeface="Calibri" pitchFamily="34" charset="0"/>
              </a:rPr>
              <a:t>Поставщик</a:t>
            </a:r>
            <a:r>
              <a:rPr lang="ru-RU" sz="1800">
                <a:latin typeface="Calibri" pitchFamily="34" charset="0"/>
              </a:rPr>
              <a:t> – физическое лицо, осуществляющее предпринимательскую деятельность, юридическое лицо (за исключением государственных учреждений, если иное не установлено законами Республики Казахстан), временное объединение юридических лиц (консорциум), </a:t>
            </a:r>
            <a:r>
              <a:rPr lang="ru-RU" sz="1800" b="1" u="sng">
                <a:solidFill>
                  <a:srgbClr val="FF0000"/>
                </a:solidFill>
                <a:latin typeface="Calibri" pitchFamily="34" charset="0"/>
              </a:rPr>
              <a:t>выступающие в качестве стороны в заключенном с заказчиком договоре</a:t>
            </a:r>
            <a:r>
              <a:rPr lang="ru-RU" sz="1800">
                <a:latin typeface="Calibri" pitchFamily="34" charset="0"/>
              </a:rPr>
              <a:t>, а также физическое лицо, не являющееся субъектом предпринимательской деятельности, в случаях, предусмотренных настоящим Законом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4. </a:t>
            </a:r>
            <a:r>
              <a:rPr lang="ru-RU" sz="2400" b="1" dirty="0">
                <a:solidFill>
                  <a:srgbClr val="FF0000"/>
                </a:solidFill>
              </a:rPr>
              <a:t>Не допускается утверждение </a:t>
            </a:r>
            <a:r>
              <a:rPr lang="ru-RU" sz="2400" dirty="0"/>
              <a:t>(уточнение) </a:t>
            </a:r>
            <a:r>
              <a:rPr lang="ru-RU" sz="2400" b="1" u="sng" dirty="0">
                <a:solidFill>
                  <a:srgbClr val="2182BD"/>
                </a:solidFill>
              </a:rPr>
              <a:t>годового плана </a:t>
            </a:r>
            <a:r>
              <a:rPr lang="ru-RU" sz="2400" dirty="0"/>
              <a:t>государственных закупок </a:t>
            </a:r>
            <a:r>
              <a:rPr lang="ru-RU" sz="2400" b="1" u="sng" dirty="0">
                <a:solidFill>
                  <a:srgbClr val="92D050"/>
                </a:solidFill>
              </a:rPr>
              <a:t>в объеме, не соответствующем бюджету (плану развития)</a:t>
            </a:r>
            <a:r>
              <a:rPr lang="ru-RU" sz="2400" dirty="0"/>
              <a:t>, выделенным деньгам из Фонда поддержки инфраструктуры образования в соответствии с законодательством Республики Казахстан или индивидуальному плану финансирования, </a:t>
            </a:r>
            <a:r>
              <a:rPr lang="ru-RU" sz="2400" b="1" dirty="0">
                <a:solidFill>
                  <a:srgbClr val="FF0000"/>
                </a:solidFill>
              </a:rPr>
              <a:t>в совокупности по спецификам экономической классификации </a:t>
            </a:r>
            <a:r>
              <a:rPr lang="ru-RU" sz="2400" dirty="0"/>
              <a:t>(статьям расходов), по которым требуется заключение договоров.</a:t>
            </a:r>
          </a:p>
          <a:p>
            <a:pPr algn="just"/>
            <a:endParaRPr lang="ru-RU" sz="2400" dirty="0"/>
          </a:p>
          <a:p>
            <a:pPr algn="just"/>
            <a:r>
              <a:rPr lang="ru-RU" sz="2000" b="1" i="1" dirty="0">
                <a:solidFill>
                  <a:srgbClr val="2182BD"/>
                </a:solidFill>
              </a:rPr>
              <a:t>*** Примечание: в случае не соответствия годового плана суммам бюджету или плану развития, предусмотрен штраф в размере 15 МРП согласно п. 13 статьи 207 </a:t>
            </a:r>
            <a:r>
              <a:rPr lang="ru-RU" sz="2000" b="1" i="1" dirty="0" err="1">
                <a:solidFill>
                  <a:srgbClr val="2182BD"/>
                </a:solidFill>
              </a:rPr>
              <a:t>КоАП</a:t>
            </a:r>
            <a:r>
              <a:rPr lang="ru-RU" sz="2000" b="1" i="1" dirty="0">
                <a:solidFill>
                  <a:srgbClr val="2182BD"/>
                </a:solidFill>
              </a:rPr>
              <a:t>  </a:t>
            </a:r>
            <a:r>
              <a:rPr lang="ru-RU" sz="2000" b="1" i="1" u="sng" dirty="0">
                <a:solidFill>
                  <a:srgbClr val="FF0000"/>
                </a:solidFill>
              </a:rPr>
              <a:t>на первого руководителя либо исполняющего его обязанности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5. Заказчик </a:t>
            </a:r>
            <a:r>
              <a:rPr lang="ru-RU" sz="2000" b="1" dirty="0">
                <a:solidFill>
                  <a:srgbClr val="FF0000"/>
                </a:solidFill>
              </a:rPr>
              <a:t>в течение пяти рабочих дней </a:t>
            </a:r>
            <a:r>
              <a:rPr lang="ru-RU" sz="2000" dirty="0"/>
              <a:t>со дня утверждения годового плана государственных закупок (предварительного годового плана государственных закупок) </a:t>
            </a:r>
            <a:r>
              <a:rPr lang="ru-RU" sz="2000" b="1" dirty="0">
                <a:solidFill>
                  <a:srgbClr val="FF0000"/>
                </a:solidFill>
              </a:rPr>
              <a:t>обязан разместить его на </a:t>
            </a:r>
            <a:r>
              <a:rPr lang="ru-RU" sz="2000" b="1" dirty="0" err="1">
                <a:solidFill>
                  <a:srgbClr val="FF0000"/>
                </a:solidFill>
              </a:rPr>
              <a:t>веб-портале</a:t>
            </a:r>
            <a:r>
              <a:rPr lang="ru-RU" sz="2000" dirty="0"/>
              <a:t>, за исключением сведений, составляющих государственные секреты в соответствии с законодательством Республики Казахстан о государственных секретах и (или) содержащих служебную информацию ограниченного распространения, определенную Правительством Республики Казахстан.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i="1" dirty="0">
                <a:solidFill>
                  <a:srgbClr val="2182BD"/>
                </a:solidFill>
              </a:rPr>
              <a:t>*** Примечание: в случае </a:t>
            </a:r>
            <a:r>
              <a:rPr lang="ru-RU" sz="2000" b="1" i="1" dirty="0" err="1">
                <a:solidFill>
                  <a:srgbClr val="2182BD"/>
                </a:solidFill>
              </a:rPr>
              <a:t>неразмещение</a:t>
            </a:r>
            <a:r>
              <a:rPr lang="ru-RU" sz="2000" b="1" i="1" dirty="0">
                <a:solidFill>
                  <a:srgbClr val="2182BD"/>
                </a:solidFill>
              </a:rPr>
              <a:t> или несвоевременное размещение годового плана либо предварительного годового плана на </a:t>
            </a:r>
            <a:r>
              <a:rPr lang="ru-RU" sz="2000" b="1" i="1" dirty="0" err="1">
                <a:solidFill>
                  <a:srgbClr val="2182BD"/>
                </a:solidFill>
              </a:rPr>
              <a:t>веб-портале</a:t>
            </a:r>
            <a:r>
              <a:rPr lang="ru-RU" sz="2000" b="1" i="1" dirty="0">
                <a:solidFill>
                  <a:srgbClr val="2182BD"/>
                </a:solidFill>
              </a:rPr>
              <a:t> государственных закупок предусмотрен штраф в размере 15 МРП согласно п. 13 статьи 207 </a:t>
            </a:r>
            <a:r>
              <a:rPr lang="ru-RU" sz="2000" b="1" i="1" dirty="0" err="1">
                <a:solidFill>
                  <a:srgbClr val="2182BD"/>
                </a:solidFill>
              </a:rPr>
              <a:t>КоАП</a:t>
            </a:r>
            <a:r>
              <a:rPr lang="ru-RU" sz="2000" b="1" i="1" dirty="0">
                <a:solidFill>
                  <a:srgbClr val="2182BD"/>
                </a:solidFill>
              </a:rPr>
              <a:t>  </a:t>
            </a:r>
            <a:r>
              <a:rPr lang="ru-RU" sz="2000" b="1" i="1" u="sng" dirty="0">
                <a:solidFill>
                  <a:srgbClr val="FF0000"/>
                </a:solidFill>
              </a:rPr>
              <a:t>на первого руководителя либо исполняющего его обязанности</a:t>
            </a:r>
            <a:endParaRPr lang="ru-RU" sz="20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6. Заказчики </a:t>
            </a:r>
            <a:r>
              <a:rPr lang="ru-RU" sz="2800" b="1" dirty="0">
                <a:solidFill>
                  <a:srgbClr val="2182BD"/>
                </a:solidFill>
              </a:rPr>
              <a:t>вправе вносить изменения и (или) дополнения</a:t>
            </a:r>
            <a:r>
              <a:rPr lang="ru-RU" sz="2800" dirty="0"/>
              <a:t> в годовой план государственных закупок </a:t>
            </a:r>
            <a:r>
              <a:rPr lang="ru-RU" sz="2800" b="1" u="sng" dirty="0">
                <a:solidFill>
                  <a:srgbClr val="FF0000"/>
                </a:solidFill>
              </a:rPr>
              <a:t>не более двух раз в месяц</a:t>
            </a:r>
            <a:r>
              <a:rPr lang="ru-RU" sz="2800" dirty="0"/>
              <a:t>, </a:t>
            </a:r>
            <a:r>
              <a:rPr lang="ru-RU" sz="2800" b="1" u="sng" dirty="0">
                <a:solidFill>
                  <a:srgbClr val="00B050"/>
                </a:solidFill>
              </a:rPr>
              <a:t>за исключением случаев</a:t>
            </a:r>
            <a:r>
              <a:rPr lang="ru-RU" sz="2800" dirty="0"/>
              <a:t>, предусмотренных правилами осуществления государственных закупок.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i="1" dirty="0">
                <a:solidFill>
                  <a:srgbClr val="00B0F0"/>
                </a:solidFill>
              </a:rPr>
              <a:t>Примечание: на каждое изменения в план ГЗ подписывается отдельный приказ.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FF0000"/>
                </a:solidFill>
              </a:rPr>
              <a:t>ПУНКТ 28 ПРАВИЛ </a:t>
            </a:r>
          </a:p>
          <a:p>
            <a:endParaRPr lang="ru-RU" sz="1800" dirty="0"/>
          </a:p>
          <a:p>
            <a:pPr marL="342900" indent="-342900" algn="just">
              <a:buAutoNum type="arabicParenR"/>
            </a:pPr>
            <a:r>
              <a:rPr lang="ru-RU" sz="1800" dirty="0"/>
              <a:t>осуществления государственных закупок </a:t>
            </a:r>
            <a:r>
              <a:rPr lang="ru-RU" sz="1800" b="1" dirty="0">
                <a:solidFill>
                  <a:srgbClr val="FF0000"/>
                </a:solidFill>
              </a:rPr>
              <a:t>государственными предприятиями, юридическими лицами</a:t>
            </a:r>
            <a:r>
              <a:rPr lang="ru-RU" sz="1800" dirty="0"/>
              <a:t>, более пятидесяти процентов голосующих акций (долей участия в уставном капитале) которых принадлежат государству, и </a:t>
            </a:r>
            <a:r>
              <a:rPr lang="ru-RU" sz="1800" dirty="0" err="1"/>
              <a:t>аффилированными</a:t>
            </a:r>
            <a:r>
              <a:rPr lang="ru-RU" sz="1800" dirty="0"/>
              <a:t> с ними юридическими лицами;</a:t>
            </a:r>
          </a:p>
          <a:p>
            <a:pPr marL="342900" indent="-342900"/>
            <a:endParaRPr lang="ru-RU" sz="1800" dirty="0"/>
          </a:p>
          <a:p>
            <a:pPr algn="just"/>
            <a:r>
              <a:rPr lang="ru-RU" sz="1800" dirty="0"/>
              <a:t>2) исполнения </a:t>
            </a:r>
            <a:r>
              <a:rPr lang="ru-RU" sz="1800" b="1" dirty="0"/>
              <a:t>предписаний, уведомлений об устранении нарушений</a:t>
            </a:r>
            <a:r>
              <a:rPr lang="ru-RU" sz="1800" dirty="0"/>
              <a:t>, выявленных по результатам </a:t>
            </a:r>
            <a:r>
              <a:rPr lang="ru-RU" sz="1800" b="1" dirty="0"/>
              <a:t>контрольных мероприятий</a:t>
            </a:r>
            <a:r>
              <a:rPr lang="ru-RU" sz="1800" dirty="0"/>
              <a:t>, в том числе по </a:t>
            </a:r>
            <a:r>
              <a:rPr lang="ru-RU" sz="1800" b="1" dirty="0">
                <a:solidFill>
                  <a:srgbClr val="FF0000"/>
                </a:solidFill>
              </a:rPr>
              <a:t>результатам камерального контроля;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3) </a:t>
            </a:r>
            <a:r>
              <a:rPr lang="ru-RU" sz="1800" u="sng" dirty="0">
                <a:solidFill>
                  <a:srgbClr val="FF0000"/>
                </a:solidFill>
              </a:rPr>
              <a:t>распределения распределяемых бюджетных программ</a:t>
            </a:r>
            <a:r>
              <a:rPr lang="ru-RU" sz="1800" dirty="0"/>
              <a:t>, а также осуществления государственных закупок </a:t>
            </a:r>
            <a:r>
              <a:rPr lang="ru-RU" sz="1800" b="1" u="sng" dirty="0">
                <a:solidFill>
                  <a:srgbClr val="FF0000"/>
                </a:solidFill>
              </a:rPr>
              <a:t>при уточнении (корректировке) соответствующего бюджета</a:t>
            </a:r>
            <a:r>
              <a:rPr lang="ru-RU" sz="1800" dirty="0"/>
              <a:t> в соответствии с законодательством Республики Казахстан;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      4) принятия решения, предусмотренного </a:t>
            </a:r>
            <a:r>
              <a:rPr lang="ru-RU" sz="1800" dirty="0">
                <a:hlinkClick r:id="rId2"/>
              </a:rPr>
              <a:t>подпунктом 1)</a:t>
            </a:r>
            <a:r>
              <a:rPr lang="ru-RU" sz="1800" dirty="0"/>
              <a:t> части первой пункта 172 и </a:t>
            </a:r>
            <a:r>
              <a:rPr lang="ru-RU" sz="1800" dirty="0">
                <a:hlinkClick r:id="rId2"/>
              </a:rPr>
              <a:t>подпунктом 1)</a:t>
            </a:r>
            <a:r>
              <a:rPr lang="ru-RU" sz="1800" dirty="0"/>
              <a:t> части первой пункта 355 настоящих Правил;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ПУНКТ 172 ПРАВИЛ (КОНКУРС)</a:t>
            </a:r>
          </a:p>
          <a:p>
            <a:endParaRPr lang="ru-RU" sz="2000" dirty="0"/>
          </a:p>
          <a:p>
            <a:endParaRPr lang="ru-RU" sz="2000" dirty="0"/>
          </a:p>
          <a:p>
            <a:pPr algn="just"/>
            <a:r>
              <a:rPr lang="ru-RU" sz="2000" dirty="0"/>
              <a:t>При </a:t>
            </a:r>
            <a:r>
              <a:rPr lang="ru-RU" sz="2000" b="1" u="sng" dirty="0"/>
              <a:t>наличии замечаний, а также запросов о разъяснении положений конкурсной документации</a:t>
            </a:r>
            <a:r>
              <a:rPr lang="ru-RU" sz="2000" dirty="0"/>
              <a:t> заказчик, организатор, единый организатор в течение двух рабочих дней со дня истечения срока предварительного обсуждения конкурсной документации принимают следующие решения: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  1) вносят изменения и (или) дополнения в проект конкурсной документации;</a:t>
            </a:r>
          </a:p>
          <a:p>
            <a:pPr algn="just"/>
            <a:endParaRPr lang="ru-RU" sz="2000" dirty="0"/>
          </a:p>
          <a:p>
            <a:r>
              <a:rPr lang="ru-RU" sz="2000" dirty="0"/>
              <a:t>      2) отклоняют замечания к проекту конкурсной документации с указанием обоснований и причин их отклонения;</a:t>
            </a:r>
          </a:p>
          <a:p>
            <a:endParaRPr lang="ru-RU" sz="2000" dirty="0"/>
          </a:p>
          <a:p>
            <a:r>
              <a:rPr lang="ru-RU" sz="2000" dirty="0"/>
              <a:t>      3) дают разъяснения положений конкурсной документации.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</a:rPr>
              <a:t>ПУНКТ 355 ПРАВИЛ (АУКЦИОН)</a:t>
            </a:r>
          </a:p>
          <a:p>
            <a:endParaRPr lang="ru-RU" dirty="0"/>
          </a:p>
          <a:p>
            <a:pPr algn="just"/>
            <a:r>
              <a:rPr lang="ru-RU" sz="2000" dirty="0"/>
              <a:t>355. </a:t>
            </a:r>
            <a:r>
              <a:rPr lang="ru-RU" sz="2000" b="1" dirty="0">
                <a:solidFill>
                  <a:srgbClr val="FF0000"/>
                </a:solidFill>
              </a:rPr>
              <a:t>При наличии замечаний, а также запросов о разъяснении положений аукционной документации </a:t>
            </a:r>
            <a:r>
              <a:rPr lang="ru-RU" sz="2000" dirty="0"/>
              <a:t>заказчик, организатор, единый организатор в течение двух рабочих дней со дня истечения срока предварительного обсуждения проекта аукционной документации принимают следующие решения:</a:t>
            </a:r>
          </a:p>
          <a:p>
            <a:endParaRPr lang="ru-RU" sz="2000" dirty="0"/>
          </a:p>
          <a:p>
            <a:r>
              <a:rPr lang="ru-RU" sz="2000" dirty="0"/>
              <a:t>      1) вносят изменения и (или) дополнения в проект аукционной документации;</a:t>
            </a:r>
          </a:p>
          <a:p>
            <a:endParaRPr lang="ru-RU" sz="2000" dirty="0"/>
          </a:p>
          <a:p>
            <a:r>
              <a:rPr lang="ru-RU" sz="2000" dirty="0"/>
              <a:t>      2) отклоняют замечания к проекту аукционной документации с указанием обоснований причин их отклонения;</a:t>
            </a:r>
          </a:p>
          <a:p>
            <a:endParaRPr lang="ru-RU" sz="2000" dirty="0"/>
          </a:p>
          <a:p>
            <a:r>
              <a:rPr lang="ru-RU" sz="2000" dirty="0"/>
              <a:t>      3) дают разъяснения положений аукционной документации.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5) приобретения товаров, услуг, связанных с </a:t>
            </a:r>
            <a:r>
              <a:rPr lang="ru-RU" sz="2000" b="1" dirty="0">
                <a:solidFill>
                  <a:srgbClr val="FF0000"/>
                </a:solidFill>
              </a:rPr>
              <a:t>представительскими расходами;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i="1" dirty="0">
                <a:solidFill>
                  <a:srgbClr val="2182BD"/>
                </a:solidFill>
              </a:rPr>
              <a:t>*** Примечание: согласно Приказа Министра иностранных дел Республики Казахстан от 28 февраля 2017 года № 11-1-2/66.</a:t>
            </a:r>
          </a:p>
          <a:p>
            <a:pPr algn="just"/>
            <a:endParaRPr lang="ru-RU" sz="2000" b="1" i="1" dirty="0">
              <a:solidFill>
                <a:srgbClr val="2182BD"/>
              </a:solidFill>
            </a:endParaRPr>
          </a:p>
          <a:p>
            <a:pPr algn="just"/>
            <a:r>
              <a:rPr lang="ru-RU" sz="2000" b="1" i="1" dirty="0">
                <a:solidFill>
                  <a:srgbClr val="2182BD"/>
                </a:solidFill>
              </a:rPr>
              <a:t>- распределяемая бюджетная программа "Представительские затраты" – бюджетная программа, </a:t>
            </a:r>
            <a:r>
              <a:rPr lang="ru-RU" sz="2000" b="1" i="1" dirty="0">
                <a:solidFill>
                  <a:srgbClr val="FF0000"/>
                </a:solidFill>
              </a:rPr>
              <a:t>администратором которой является Министерство иностранных дел Республики Казахстан </a:t>
            </a:r>
            <a:r>
              <a:rPr lang="ru-RU" sz="2000" b="1" i="1" dirty="0">
                <a:solidFill>
                  <a:srgbClr val="2182BD"/>
                </a:solidFill>
              </a:rPr>
              <a:t>(далее – Министерство), предназначенная для финансирования мероприятий, требующих представительских затрат</a:t>
            </a:r>
          </a:p>
          <a:p>
            <a:pPr algn="just"/>
            <a:endParaRPr lang="ru-RU" sz="2000" b="1" i="1" dirty="0">
              <a:solidFill>
                <a:srgbClr val="2182BD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/>
          </a:p>
          <a:p>
            <a:pPr algn="just"/>
            <a:r>
              <a:rPr lang="ru-RU" sz="1600" dirty="0"/>
              <a:t>    </a:t>
            </a:r>
            <a:r>
              <a:rPr lang="ru-RU" sz="2000" dirty="0"/>
              <a:t>  6) приобретения товаров, работ, услуг </a:t>
            </a:r>
            <a:r>
              <a:rPr lang="ru-RU" sz="2000" b="1" dirty="0"/>
              <a:t>за счет экон</a:t>
            </a:r>
            <a:r>
              <a:rPr lang="ru-RU" sz="2000" dirty="0"/>
              <a:t>омии по итогам проведенных государственных закупок;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i="1" dirty="0">
                <a:solidFill>
                  <a:srgbClr val="00B0F0"/>
                </a:solidFill>
              </a:rPr>
              <a:t>*** Примечание: за счет экономии по проведенному лоту, путем создания нового пункта плана за счет условной экономии. </a:t>
            </a:r>
          </a:p>
          <a:p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    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7. Заказчик в </a:t>
            </a:r>
            <a:r>
              <a:rPr lang="ru-RU" sz="1800" b="1" dirty="0">
                <a:solidFill>
                  <a:srgbClr val="FF0000"/>
                </a:solidFill>
              </a:rPr>
              <a:t>течение пяти рабочих дней </a:t>
            </a:r>
            <a:r>
              <a:rPr lang="ru-RU" sz="1800" dirty="0"/>
              <a:t>со дня принятия решения о </a:t>
            </a:r>
            <a:r>
              <a:rPr lang="ru-RU" sz="1800" b="1" dirty="0">
                <a:solidFill>
                  <a:srgbClr val="FF0000"/>
                </a:solidFill>
              </a:rPr>
              <a:t>внесении изменений и (или) дополнений в годовой план</a:t>
            </a:r>
            <a:r>
              <a:rPr lang="ru-RU" sz="1800" dirty="0"/>
              <a:t> государственных закупок (</a:t>
            </a:r>
            <a:r>
              <a:rPr lang="ru-RU" sz="1800" b="1" dirty="0"/>
              <a:t>предварительный годовой план</a:t>
            </a:r>
            <a:r>
              <a:rPr lang="ru-RU" sz="1800" dirty="0"/>
              <a:t> государственных закупок) </a:t>
            </a:r>
            <a:r>
              <a:rPr lang="ru-RU" sz="1800" b="1" dirty="0">
                <a:solidFill>
                  <a:srgbClr val="FF0000"/>
                </a:solidFill>
              </a:rPr>
              <a:t>обязан разместить </a:t>
            </a:r>
            <a:r>
              <a:rPr lang="ru-RU" sz="1800" dirty="0"/>
              <a:t>внесенные изменения и (или) дополнения </a:t>
            </a:r>
            <a:r>
              <a:rPr lang="ru-RU" sz="1800" b="1" u="sng" dirty="0">
                <a:solidFill>
                  <a:srgbClr val="FF0000"/>
                </a:solidFill>
              </a:rPr>
              <a:t>на </a:t>
            </a:r>
            <a:r>
              <a:rPr lang="ru-RU" sz="1800" b="1" u="sng" dirty="0" err="1">
                <a:solidFill>
                  <a:srgbClr val="FF0000"/>
                </a:solidFill>
              </a:rPr>
              <a:t>веб-портале</a:t>
            </a:r>
            <a:r>
              <a:rPr lang="ru-RU" sz="1800" dirty="0"/>
              <a:t>, за исключением сведений, составляющих государственные секреты в соответствии с законодательством Республики Казахстан о государственных секретах и (или) содержащих служебную информацию ограниченного распространения, определенную Правительством Республики Казахстан.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b="1" i="1" dirty="0">
                <a:solidFill>
                  <a:srgbClr val="2182BD"/>
                </a:solidFill>
              </a:rPr>
              <a:t>*** Примечание: в случае </a:t>
            </a:r>
            <a:r>
              <a:rPr lang="ru-RU" sz="1800" b="1" i="1" dirty="0" err="1">
                <a:solidFill>
                  <a:srgbClr val="2182BD"/>
                </a:solidFill>
              </a:rPr>
              <a:t>неразмещение</a:t>
            </a:r>
            <a:r>
              <a:rPr lang="ru-RU" sz="1800" b="1" i="1" dirty="0">
                <a:solidFill>
                  <a:srgbClr val="2182BD"/>
                </a:solidFill>
              </a:rPr>
              <a:t> или несвоевременное размещение внесенных изменений и (или) дополнений в годовой план государственных закупок (предварительный годовой план государственных закупок) на </a:t>
            </a:r>
            <a:r>
              <a:rPr lang="ru-RU" sz="1800" b="1" i="1" dirty="0" err="1">
                <a:solidFill>
                  <a:srgbClr val="2182BD"/>
                </a:solidFill>
              </a:rPr>
              <a:t>веб-портале</a:t>
            </a:r>
            <a:r>
              <a:rPr lang="ru-RU" sz="1800" b="1" i="1" dirty="0">
                <a:solidFill>
                  <a:srgbClr val="2182BD"/>
                </a:solidFill>
              </a:rPr>
              <a:t> государственных закупок) предусмотрен штраф в размере 15 МРП согласно п. 13 статьи 207 </a:t>
            </a:r>
            <a:r>
              <a:rPr lang="ru-RU" sz="1800" b="1" i="1" dirty="0" err="1">
                <a:solidFill>
                  <a:srgbClr val="2182BD"/>
                </a:solidFill>
              </a:rPr>
              <a:t>КоАП</a:t>
            </a:r>
            <a:r>
              <a:rPr lang="ru-RU" sz="1800" b="1" i="1" dirty="0">
                <a:solidFill>
                  <a:srgbClr val="2182BD"/>
                </a:solidFill>
              </a:rPr>
              <a:t>  </a:t>
            </a:r>
            <a:r>
              <a:rPr lang="ru-RU" sz="1800" b="1" i="1" u="sng" dirty="0">
                <a:solidFill>
                  <a:srgbClr val="FF0000"/>
                </a:solidFill>
              </a:rPr>
              <a:t>на первого руководителя либо исполняющего его обязанности</a:t>
            </a:r>
            <a:endParaRPr lang="ru-RU" sz="1800" b="1" i="1" dirty="0">
              <a:solidFill>
                <a:srgbClr val="2182BD"/>
              </a:solidFill>
            </a:endParaRPr>
          </a:p>
          <a:p>
            <a:pPr algn="just"/>
            <a:endParaRPr lang="ru-RU" sz="1800" b="1" i="1" dirty="0">
              <a:solidFill>
                <a:srgbClr val="2182BD"/>
              </a:solidFill>
            </a:endParaRPr>
          </a:p>
          <a:p>
            <a:pPr algn="just"/>
            <a:endParaRPr lang="ru-RU" sz="1800" dirty="0"/>
          </a:p>
          <a:p>
            <a:pPr algn="just"/>
            <a:endParaRPr lang="ru-RU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3" name="Рисунок 2" descr="Презентация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10. Заказчик до подведения итогов государственных закупок </a:t>
            </a:r>
            <a:r>
              <a:rPr lang="ru-RU" sz="2400" b="1" dirty="0">
                <a:solidFill>
                  <a:srgbClr val="FF0000"/>
                </a:solidFill>
              </a:rPr>
              <a:t>вправе отказаться от осуществления государственных закупок в случаях</a:t>
            </a:r>
            <a:r>
              <a:rPr lang="ru-RU" sz="2400" dirty="0"/>
              <a:t>: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      1) </a:t>
            </a:r>
            <a:r>
              <a:rPr lang="ru-RU" sz="2400" b="1" dirty="0">
                <a:solidFill>
                  <a:srgbClr val="FF0000"/>
                </a:solidFill>
              </a:rPr>
              <a:t>сокращения расходов </a:t>
            </a:r>
            <a:r>
              <a:rPr lang="ru-RU" sz="2400" dirty="0"/>
              <a:t>на приобретение товаров, работ, услуг, </a:t>
            </a:r>
            <a:r>
              <a:rPr lang="ru-RU" sz="2400" b="1" u="sng" dirty="0">
                <a:solidFill>
                  <a:srgbClr val="2182BD"/>
                </a:solidFill>
              </a:rPr>
              <a:t>предусмотренных утвержденным (уточненным) годовым планом государственных закупок </a:t>
            </a:r>
            <a:r>
              <a:rPr lang="ru-RU" sz="2400" dirty="0"/>
              <a:t>(предварительным годовым планом государственных закупок), </a:t>
            </a:r>
            <a:r>
              <a:rPr lang="ru-RU" sz="2400" b="1" dirty="0">
                <a:solidFill>
                  <a:srgbClr val="FF0000"/>
                </a:solidFill>
              </a:rPr>
              <a:t>произошедшего при уточнении (корректировке) соответствующих бюджета</a:t>
            </a:r>
            <a:r>
              <a:rPr lang="ru-RU" sz="2400" dirty="0"/>
              <a:t>, проекта бюджета в соответствии с законодательством Республики Казахстан;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2) </a:t>
            </a:r>
            <a:r>
              <a:rPr lang="ru-RU" sz="1800" b="1" dirty="0"/>
              <a:t>внесения изменений и дополнений в </a:t>
            </a:r>
            <a:r>
              <a:rPr lang="ru-RU" sz="1800" b="1" u="sng" dirty="0">
                <a:solidFill>
                  <a:srgbClr val="FF0000"/>
                </a:solidFill>
              </a:rPr>
              <a:t>стратегический план </a:t>
            </a:r>
            <a:r>
              <a:rPr lang="ru-RU" sz="1800" dirty="0"/>
              <a:t>государственного органа, </a:t>
            </a:r>
            <a:r>
              <a:rPr lang="ru-RU" sz="1800" b="1" u="sng" dirty="0">
                <a:solidFill>
                  <a:srgbClr val="C00000"/>
                </a:solidFill>
              </a:rPr>
              <a:t>бюджет (план развития) </a:t>
            </a:r>
            <a:r>
              <a:rPr lang="ru-RU" sz="1800" dirty="0"/>
              <a:t>или индивидуальный план финансирования заказчика, </a:t>
            </a:r>
            <a:r>
              <a:rPr lang="ru-RU" sz="1800" b="1" u="sng" dirty="0">
                <a:solidFill>
                  <a:srgbClr val="FF0000"/>
                </a:solidFill>
              </a:rPr>
              <a:t>исключающих необходимость </a:t>
            </a:r>
            <a:r>
              <a:rPr lang="ru-RU" sz="1800" dirty="0"/>
              <a:t>приобретения товаров, работ, услуг, </a:t>
            </a:r>
            <a:r>
              <a:rPr lang="ru-RU" sz="1800" b="1" u="sng" dirty="0">
                <a:solidFill>
                  <a:srgbClr val="2182BD"/>
                </a:solidFill>
              </a:rPr>
              <a:t>предусмотренных утвержденным (уточненным) годовым планом </a:t>
            </a:r>
            <a:r>
              <a:rPr lang="ru-RU" sz="1800" dirty="0"/>
              <a:t>государственных закупок (предварительным годовым планом государственных закупок), в соответствии с законодательством Республики Казахстан.</a:t>
            </a:r>
          </a:p>
          <a:p>
            <a:pPr algn="just"/>
            <a:endParaRPr lang="ru-RU" sz="1800" dirty="0"/>
          </a:p>
          <a:p>
            <a:pPr algn="just"/>
            <a:endParaRPr lang="ru-RU" sz="1800" dirty="0"/>
          </a:p>
          <a:p>
            <a:pPr algn="just"/>
            <a:r>
              <a:rPr lang="ru-RU" sz="1800" b="1" i="1" dirty="0">
                <a:solidFill>
                  <a:srgbClr val="2182BD"/>
                </a:solidFill>
              </a:rPr>
              <a:t>*** Примечание: согласно Постановления Правительства Республики Казахстан от 29 ноября 2010 года № 1272. Стратегический план государственного органа - это документ, который определяет стратегические направления, цели, задачи, показатели результатов деятельности государственного органа, включает бюджетные программы с объемами финансирования на плановый период.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1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 случае, предусмотренном подпунктом </a:t>
            </a:r>
            <a:r>
              <a:rPr lang="ru-RU" sz="2000" b="1" dirty="0">
                <a:solidFill>
                  <a:srgbClr val="C00000"/>
                </a:solidFill>
              </a:rPr>
              <a:t>2)</a:t>
            </a:r>
            <a:r>
              <a:rPr lang="ru-RU" sz="2000" dirty="0"/>
              <a:t> части первой настоящего пункта, </a:t>
            </a:r>
            <a:r>
              <a:rPr lang="ru-RU" sz="2000" b="1" dirty="0">
                <a:solidFill>
                  <a:srgbClr val="C00000"/>
                </a:solidFill>
              </a:rPr>
              <a:t>перераспределение бюджета </a:t>
            </a:r>
            <a:r>
              <a:rPr lang="ru-RU" sz="2000" dirty="0"/>
              <a:t>(денег согласно плану развития), выделенных денег из Фонда поддержки инфраструктуры образования в соответствии с законодательством Республики Казахстан или денег согласно индивидуальному плану финансирования другому заказчику, а </a:t>
            </a:r>
            <a:r>
              <a:rPr lang="ru-RU" sz="2000" b="1" u="sng" dirty="0"/>
              <a:t>равно внесение изменений и дополнений в годовой план государственных закупок </a:t>
            </a:r>
            <a:r>
              <a:rPr lang="ru-RU" sz="2000" dirty="0"/>
              <a:t>(предварительный годовой план государственных закупок), </a:t>
            </a:r>
            <a:r>
              <a:rPr lang="ru-RU" sz="2000" b="1" dirty="0">
                <a:solidFill>
                  <a:srgbClr val="C00000"/>
                </a:solidFill>
              </a:rPr>
              <a:t>направленных на приобретение таких товаров, работ, услуг в текущем году, </a:t>
            </a:r>
            <a:r>
              <a:rPr lang="ru-RU" sz="2000" b="1" u="sng" dirty="0">
                <a:solidFill>
                  <a:srgbClr val="C00000"/>
                </a:solidFill>
              </a:rPr>
              <a:t>не допускается.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Изменения вступили в силу 14 июля 2025 года.</a:t>
            </a:r>
          </a:p>
          <a:p>
            <a:endParaRPr lang="ru-RU" sz="2000" dirty="0"/>
          </a:p>
          <a:p>
            <a:pPr algn="just"/>
            <a:r>
              <a:rPr lang="ru-RU" sz="2000" dirty="0"/>
              <a:t>	567. Договор, в соответствии с пунктом 6 статьи 17 Закона содержит условия о полной оплате за поставку товаров, выполнение работ либо оказание услуг в срок, не превышающий тридцати календарных дней со дня исполнения обязательств по данному договору.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	В случае, если Поставщик находится </a:t>
            </a:r>
            <a:r>
              <a:rPr lang="ru-RU" sz="2000" b="1" u="sng" dirty="0"/>
              <a:t>в реестре казахстанских товаропроизводителей</a:t>
            </a:r>
            <a:r>
              <a:rPr lang="ru-RU" sz="2000" dirty="0"/>
              <a:t>, срок </a:t>
            </a:r>
            <a:r>
              <a:rPr lang="ru-RU" sz="2000" b="1" u="sng" dirty="0">
                <a:solidFill>
                  <a:srgbClr val="FF0000"/>
                </a:solidFill>
              </a:rPr>
              <a:t>полной оплаты </a:t>
            </a:r>
            <a:r>
              <a:rPr lang="ru-RU" sz="2000" dirty="0"/>
              <a:t>за поставку товаров </a:t>
            </a:r>
            <a:r>
              <a:rPr lang="ru-RU" sz="2000" b="1" u="sng" dirty="0"/>
              <a:t>не превышает 10 (десять) рабочих дней</a:t>
            </a:r>
            <a:r>
              <a:rPr lang="ru-RU" sz="2000" dirty="0"/>
              <a:t> со дня исполнения обязательств по данному договору.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dirty="0"/>
              <a:t>569. Минимальный срок поставки товаров, выполнения работ, оказания услуг по договору, в соответствии с пунктом 6 статьи 17 Закона составляет не менее срока, затрачиваемого на поставку товара, в том числе его изготовление (производство), доставку, выполнение работы, оказание услуги, </a:t>
            </a:r>
            <a:r>
              <a:rPr lang="ru-RU" sz="2400" b="1" u="sng" dirty="0"/>
              <a:t>но не менее 15 (пятнадцати) календарных дней.</a:t>
            </a:r>
          </a:p>
          <a:p>
            <a:pPr algn="just"/>
            <a:r>
              <a:rPr lang="ru-RU" sz="2400" dirty="0"/>
              <a:t>	</a:t>
            </a:r>
          </a:p>
          <a:p>
            <a:pPr algn="just"/>
            <a:r>
              <a:rPr lang="ru-RU" sz="2400" dirty="0"/>
              <a:t>	В случае, если Поставщик </a:t>
            </a:r>
            <a:r>
              <a:rPr lang="ru-RU" sz="2400" b="1" dirty="0">
                <a:solidFill>
                  <a:srgbClr val="FF0000"/>
                </a:solidFill>
              </a:rPr>
              <a:t>находится в реестре казахстанских товаропроизводителей</a:t>
            </a:r>
            <a:r>
              <a:rPr lang="ru-RU" sz="2400" dirty="0"/>
              <a:t>, минимальный срок поставки товаров по договору составляет </a:t>
            </a:r>
            <a:r>
              <a:rPr lang="ru-RU" sz="2400" b="1" u="sng" dirty="0">
                <a:solidFill>
                  <a:srgbClr val="FF0000"/>
                </a:solidFill>
              </a:rPr>
              <a:t>не менее 60 </a:t>
            </a:r>
            <a:r>
              <a:rPr lang="ru-RU" sz="2400" b="1" u="sng" dirty="0"/>
              <a:t>(шестидесяти) календарных дней.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24. Заказчики указывают в годовом плане государственных закупок (предварительном годовом плане государственных закупок) предварительную оплату (аванс) в </a:t>
            </a:r>
            <a:r>
              <a:rPr lang="ru-RU" sz="2400" b="1" dirty="0">
                <a:solidFill>
                  <a:srgbClr val="FF0000"/>
                </a:solidFill>
              </a:rPr>
              <a:t>размере тридцати процентов от суммы</a:t>
            </a:r>
            <a:r>
              <a:rPr lang="ru-RU" sz="2400" dirty="0"/>
              <a:t>, выделенной для осуществления государственных закупок, без учета налога на добавленную стоимость, при осуществлении государственных закупок: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  2) товаров, на которые решением Правительства Республики Казахстан установлены </a:t>
            </a:r>
            <a:r>
              <a:rPr lang="ru-RU" sz="2400" b="1" dirty="0">
                <a:solidFill>
                  <a:srgbClr val="FF0000"/>
                </a:solidFill>
              </a:rPr>
              <a:t>изъятия из национального режима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3" name="Рисунок 2" descr="слайд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537040"/>
        </p:xfrm>
        <a:graphic>
          <a:graphicData uri="http://schemas.openxmlformats.org/drawingml/2006/table">
            <a:tbl>
              <a:tblPr/>
              <a:tblGrid>
                <a:gridCol w="36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56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57961"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Постановление/приказ</a:t>
                      </a:r>
                      <a:br>
                        <a:rPr lang="ru-RU" sz="1000" b="1" dirty="0">
                          <a:solidFill>
                            <a:schemeClr val="tx1"/>
                          </a:solidFill>
                        </a:rPr>
                      </a:b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>Текст постановления/приказа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КТРУ изъятия</a:t>
                      </a:r>
                      <a:br>
                        <a:rPr lang="ru-RU" sz="1000" b="1">
                          <a:solidFill>
                            <a:schemeClr val="tx1"/>
                          </a:solidFill>
                        </a:rPr>
                      </a:br>
                      <a:endParaRPr lang="ru-RU" sz="1000" b="1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Утратило силу</a:t>
                      </a:r>
                      <a:br>
                        <a:rPr lang="ru-RU" sz="1000" b="1">
                          <a:solidFill>
                            <a:schemeClr val="tx1"/>
                          </a:solidFill>
                        </a:rPr>
                      </a:br>
                      <a:endParaRPr lang="ru-RU" sz="1000" b="1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8531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2"/>
                        </a:rPr>
                        <a:t>Постановление Правительства Республики Казахстан «Об установлении изъятия из национального режима» от 11 ноября 2022 года № 893</a:t>
                      </a: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3"/>
                        </a:rPr>
                        <a:t>ППРК №893</a:t>
                      </a: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4"/>
                        </a:rPr>
                        <a:t>список КТРУ </a:t>
                      </a: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531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5"/>
                        </a:rPr>
                        <a:t>Постановление Правительства Республики Казахстан «Об установлении изъятия из национального режима» от 13 октября 2023 года № 904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6"/>
                        </a:rPr>
                        <a:t>ППРК №904</a:t>
                      </a: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7"/>
                        </a:rPr>
                        <a:t>список КТРУ </a:t>
                      </a: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8531"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8"/>
                        </a:rPr>
                        <a:t>Постановление Правительства Республики Казахстан «О некоторых вопросах установления изъятия из национального режима» от 19 февраля 2024 года № 99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9"/>
                        </a:rPr>
                        <a:t>ППРК №99</a:t>
                      </a: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10"/>
                        </a:rPr>
                        <a:t>список КТРУ </a:t>
                      </a: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8531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1"/>
                        </a:rPr>
                        <a:t>Постановление Правительства Республики Казахстан «О некоторых вопросах установления изъятия из национального режима» от 16 марта 2024 года № 190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2"/>
                        </a:rPr>
                        <a:t>ППРК №190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13"/>
                        </a:rPr>
                        <a:t>список КТРУ </a:t>
                      </a: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19292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4"/>
                        </a:rPr>
                        <a:t>Постановление Правительства Республики Казахстан «О некоторых вопросах установления изъятия из национального режима» от 16 марта 2024 года № 191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5"/>
                        </a:rPr>
                        <a:t>ППРК №191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6"/>
                        </a:rPr>
                        <a:t>приказ МСХ</a:t>
                      </a: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7"/>
                        </a:rPr>
                        <a:t>приказ МП №383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8"/>
                        </a:rPr>
                        <a:t>приказ МП №158</a:t>
                      </a: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19"/>
                        </a:rPr>
                        <a:t>приказ МП № 454</a:t>
                      </a: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20"/>
                        </a:rPr>
                        <a:t>список КТРУ </a:t>
                      </a: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21"/>
                        </a:rPr>
                        <a:t>дополнительно по приказу 158 </a:t>
                      </a: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  <a:p>
                      <a:pPr fontAlgn="t"/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22"/>
                        </a:rPr>
                        <a:t>Дополнительно по приказу 383</a:t>
                      </a: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  <a:p>
                      <a:pPr fontAlgn="t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hlinkClick r:id="rId23"/>
                        </a:rPr>
                        <a:t>Дополнительно по приказу 454</a:t>
                      </a:r>
                      <a:r>
                        <a:rPr lang="ru-RU" sz="1000" b="1" i="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sng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 dirty="0">
                          <a:solidFill>
                            <a:schemeClr val="tx1"/>
                          </a:solidFill>
                        </a:rPr>
                      </a:br>
                      <a:endParaRPr lang="ru-RU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8912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4"/>
                        </a:rPr>
                        <a:t>Постановление Правительства Республики Казахстан «Об установлении изъятия из национального режима» от 20 марта 2024 года № 207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5"/>
                        </a:rPr>
                        <a:t>ППРК №207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6"/>
                        </a:rPr>
                        <a:t>список КТРУ </a:t>
                      </a:r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7"/>
                        </a:rPr>
                        <a:t>список КТРУ_ПО</a:t>
                      </a:r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8341">
                <a:tc>
                  <a:txBody>
                    <a:bodyPr/>
                    <a:lstStyle/>
                    <a:p>
                      <a:pPr fontAlgn="t"/>
                      <a:r>
                        <a:rPr lang="ru-RU" sz="1000" b="1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8"/>
                        </a:rPr>
                        <a:t>Постановление Правительства Республики Казахстан «Об установлении изъятия из национального режима» от 7 июня 2024 года № 447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29"/>
                        </a:rPr>
                        <a:t>ППРК №447</a:t>
                      </a: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hlinkClick r:id="rId30"/>
                        </a:rPr>
                        <a:t>список КТРУ </a:t>
                      </a:r>
                      <a:r>
                        <a:rPr lang="ru-RU" sz="1000" b="1" i="0" u="sng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 u="sng">
                          <a:solidFill>
                            <a:schemeClr val="tx1"/>
                          </a:solidFill>
                        </a:rPr>
                      </a:br>
                      <a:r>
                        <a:rPr lang="ru-RU" sz="1000" b="1" i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000" b="1" i="0">
                          <a:solidFill>
                            <a:schemeClr val="tx1"/>
                          </a:solidFill>
                        </a:rPr>
                      </a:br>
                      <a:endParaRPr lang="ru-RU" sz="1000" b="1" i="0">
                        <a:solidFill>
                          <a:schemeClr val="tx1"/>
                        </a:solidFill>
                      </a:endParaRP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000" b="1" dirty="0">
                          <a:solidFill>
                            <a:schemeClr val="tx1"/>
                          </a:solidFill>
                        </a:rPr>
                        <a:t>Нет</a:t>
                      </a:r>
                    </a:p>
                  </a:txBody>
                  <a:tcPr marL="37090" marR="37090" marT="37090" marB="37090">
                    <a:lnL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E2E2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3573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/>
              <a:t>в Типовом договоре о государственных закупках товаров:</a:t>
            </a:r>
          </a:p>
          <a:p>
            <a:pPr algn="ctr"/>
            <a:r>
              <a:rPr lang="ru-RU" sz="1800" b="1" dirty="0"/>
              <a:t>пункт 2.3 изложить в следующей редакции: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	«2.3. Заказчик после вступления Договора в силу, производит авансовый платеж в размере согласно приложению 1 к Договору после внесения Поставщиком обеспечения исполнения Договора, обеспечения аванса и (или) суммы в соответствии со статьей 13 Закона. Оставшаяся сумма оплачивается Заказчиком путем перечисления денежных средств на расчетный счет Поставщика не позднее 30 (тридцати) календарных дней с даты подписания Сторонами акта приема-передачи товаров, с учетом пропорционального удержания ранее оплаченного аванса.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	В случае, если Поставщик находится в реестре казахстанских товаропроизводителей, Заказчик в течение 10 (десяти) календарных дней со дня заключения договора производит </a:t>
            </a:r>
            <a:r>
              <a:rPr lang="ru-RU" sz="1800" b="1" u="sng" dirty="0">
                <a:solidFill>
                  <a:srgbClr val="FF0000"/>
                </a:solidFill>
              </a:rPr>
              <a:t>авансовый платеж в размере 50 (пятидесяти) процентов от суммы договора</a:t>
            </a:r>
            <a:r>
              <a:rPr lang="ru-RU" sz="1800" dirty="0"/>
              <a:t> на текущий финансовый год.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 Форма 03-149 заполняется для расчета расходов по приобретению товаров, необходимых для обслуживания и содержания основных средств, строительных материалов, используемых на ремонт основных средств, запасных частей для оборудования, транспортных средств и других запасов, непосредственно связанные с содержанием, обслуживанием и ремонтом и составляется согласно </a:t>
            </a:r>
            <a:r>
              <a:rPr lang="ru-RU" sz="2000" dirty="0" smtClean="0">
                <a:hlinkClick r:id="rId2"/>
              </a:rPr>
              <a:t>приложению 46</a:t>
            </a:r>
            <a:r>
              <a:rPr lang="ru-RU" sz="2000" dirty="0" smtClean="0"/>
              <a:t> к настоящим Правилам.</a:t>
            </a:r>
          </a:p>
          <a:p>
            <a:pPr algn="just"/>
            <a:r>
              <a:rPr lang="ru-RU" sz="2000" dirty="0" smtClean="0"/>
              <a:t>      </a:t>
            </a:r>
            <a:r>
              <a:rPr lang="ru-RU" sz="2000" dirty="0" smtClean="0"/>
              <a:t>	</a:t>
            </a:r>
          </a:p>
          <a:p>
            <a:pPr algn="just"/>
            <a:r>
              <a:rPr lang="ru-RU" sz="2000" dirty="0" smtClean="0"/>
              <a:t>	</a:t>
            </a:r>
            <a:r>
              <a:rPr lang="ru-RU" sz="2000" dirty="0" smtClean="0"/>
              <a:t>При </a:t>
            </a:r>
            <a:r>
              <a:rPr lang="ru-RU" sz="2000" dirty="0" smtClean="0"/>
              <a:t>планировании расходов на приобретение прочих запасов к расчету прилагаются </a:t>
            </a:r>
            <a:r>
              <a:rPr lang="ru-RU" sz="2000" b="1" dirty="0" smtClean="0">
                <a:solidFill>
                  <a:srgbClr val="FF0000"/>
                </a:solidFill>
              </a:rPr>
              <a:t>не менее 3 (трех) предложений о ценах из отечественных </a:t>
            </a:r>
            <a:r>
              <a:rPr lang="ru-RU" sz="2000" b="1" dirty="0" err="1" smtClean="0">
                <a:solidFill>
                  <a:srgbClr val="FF0000"/>
                </a:solidFill>
              </a:rPr>
              <a:t>маркетплэйсов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по каждому виду запасов </a:t>
            </a:r>
            <a:r>
              <a:rPr lang="ru-RU" sz="2000" b="1" dirty="0" smtClean="0">
                <a:solidFill>
                  <a:srgbClr val="FF0000"/>
                </a:solidFill>
              </a:rPr>
              <a:t>или основных средств.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5" name="Рисунок 4" descr="12345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3" name="Рисунок 2" descr="123456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пункт 13.3 изложить в следующей редакции:</a:t>
            </a:r>
          </a:p>
          <a:p>
            <a:endParaRPr lang="ru-RU" sz="2400" dirty="0"/>
          </a:p>
          <a:p>
            <a:pPr algn="just"/>
            <a:r>
              <a:rPr lang="ru-RU" sz="2400" dirty="0"/>
              <a:t>	«13.3. Внесение изменений в заключенный Договор при условии неизменности качества и других условий, явившихся основой выбора поставщика, допускается в случаях, предусмотренных в пункте 2 статьи 18 Закона.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	При этом, в случае если Поставщик находится в реестре казахстанских товаропроизводителей, </a:t>
            </a:r>
            <a:r>
              <a:rPr lang="ru-RU" sz="2400" b="1" u="sng" dirty="0">
                <a:solidFill>
                  <a:srgbClr val="FF0000"/>
                </a:solidFill>
              </a:rPr>
              <a:t>не допускается замена </a:t>
            </a:r>
            <a:r>
              <a:rPr lang="ru-RU" sz="2400" dirty="0"/>
              <a:t>поставляемого товара в рамках исполнения Договора на товар </a:t>
            </a:r>
            <a:r>
              <a:rPr lang="ru-RU" sz="2400" b="1" u="sng" dirty="0"/>
              <a:t>иностранного происхождения.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46</a:t>
            </a:r>
            <a:r>
              <a:rPr lang="ru-RU" dirty="0" smtClean="0"/>
              <a:t>. Формы </a:t>
            </a:r>
            <a:r>
              <a:rPr lang="ru-RU" b="1" dirty="0" smtClean="0">
                <a:solidFill>
                  <a:srgbClr val="FF0000"/>
                </a:solidFill>
              </a:rPr>
              <a:t>01-159 и 02-159 </a:t>
            </a:r>
            <a:r>
              <a:rPr lang="ru-RU" dirty="0" smtClean="0"/>
              <a:t>приложения 54 и 55 к настоящим Правилам предназначены для расчета расходов по специфике 159 "Оплата прочих услуг и работ".</a:t>
            </a:r>
          </a:p>
          <a:p>
            <a:pPr algn="just"/>
            <a:r>
              <a:rPr lang="ru-RU" dirty="0" smtClean="0"/>
              <a:t>      </a:t>
            </a:r>
            <a:r>
              <a:rPr lang="ru-RU" dirty="0" smtClean="0"/>
              <a:t>	Форма </a:t>
            </a:r>
            <a:r>
              <a:rPr lang="ru-RU" dirty="0" smtClean="0"/>
              <a:t>01-159 предназначена для расчета расходов по содержанию, обслуживанию, текущему ремонту зданий, помещений, оборудования и других основных средств и составляется согласно </a:t>
            </a:r>
            <a:r>
              <a:rPr lang="ru-RU" dirty="0" smtClean="0">
                <a:hlinkClick r:id="rId2"/>
              </a:rPr>
              <a:t>приложению 54</a:t>
            </a:r>
            <a:r>
              <a:rPr lang="ru-RU" dirty="0" smtClean="0"/>
              <a:t> к настоящим Правилам. </a:t>
            </a:r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dirty="0" smtClean="0"/>
              <a:t>Для </a:t>
            </a:r>
            <a:r>
              <a:rPr lang="ru-RU" dirty="0" smtClean="0"/>
              <a:t>обоснования планируемых расходов представляются </a:t>
            </a:r>
            <a:r>
              <a:rPr lang="ru-RU" b="1" dirty="0" smtClean="0">
                <a:solidFill>
                  <a:srgbClr val="FF0000"/>
                </a:solidFill>
              </a:rPr>
              <a:t>копии договоров об оказании услуг, работ за текущий финансовый год</a:t>
            </a:r>
            <a:r>
              <a:rPr lang="ru-RU" dirty="0" smtClean="0"/>
              <a:t>, в случае отсутствия договоров прилагается </a:t>
            </a:r>
            <a:r>
              <a:rPr lang="ru-RU" b="1" dirty="0" smtClean="0">
                <a:solidFill>
                  <a:srgbClr val="00B050"/>
                </a:solidFill>
              </a:rPr>
              <a:t>не менее 3 (трех) предложений о ценах из отечественных </a:t>
            </a:r>
            <a:r>
              <a:rPr lang="ru-RU" b="1" dirty="0" err="1" smtClean="0">
                <a:solidFill>
                  <a:srgbClr val="00B050"/>
                </a:solidFill>
              </a:rPr>
              <a:t>маркетплэйсов</a:t>
            </a:r>
            <a:r>
              <a:rPr lang="ru-RU" dirty="0" smtClean="0"/>
              <a:t> по каждому виду приобретаемых услуг и работ, </a:t>
            </a:r>
            <a:r>
              <a:rPr lang="ru-RU" b="1" dirty="0" smtClean="0">
                <a:solidFill>
                  <a:srgbClr val="C00000"/>
                </a:solidFill>
              </a:rPr>
              <a:t>дефектный акт и сметная документация </a:t>
            </a:r>
            <a:r>
              <a:rPr lang="ru-RU" dirty="0" smtClean="0"/>
              <a:t>по текущему ремонту за текущий финансовый год согласно Закона Республики Казахстан "Об архитектурной, градостроительной и строительной деятельности в Республике Казахстан". </a:t>
            </a:r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dirty="0" smtClean="0"/>
              <a:t>При </a:t>
            </a:r>
            <a:r>
              <a:rPr lang="ru-RU" dirty="0" smtClean="0"/>
              <a:t>составлении перечня работ, выполняемых </a:t>
            </a:r>
            <a:r>
              <a:rPr lang="ru-RU" b="1" dirty="0" smtClean="0">
                <a:solidFill>
                  <a:srgbClr val="FF0000"/>
                </a:solidFill>
              </a:rPr>
              <a:t>при текущем ремонте</a:t>
            </a:r>
            <a:r>
              <a:rPr lang="ru-RU" dirty="0" smtClean="0"/>
              <a:t>, следует руководствоваться нормами потребления электроэнергии, тепла на отопление, горячей и холодной воды и других коммунальных услуг по организациям, финансируемым из средств бюджета, где предусмотрен перечень работ, выполняемых при текущем и капитальном ремонте зданий</a:t>
            </a:r>
            <a:r>
              <a:rPr lang="ru-RU" dirty="0" smtClean="0"/>
              <a:t>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      </a:t>
            </a:r>
            <a:r>
              <a:rPr lang="ru-RU" dirty="0" smtClean="0"/>
              <a:t>	В </a:t>
            </a:r>
            <a:r>
              <a:rPr lang="ru-RU" dirty="0" smtClean="0"/>
              <a:t>случае </a:t>
            </a:r>
            <a:r>
              <a:rPr lang="ru-RU" b="1" dirty="0" smtClean="0"/>
              <a:t>отсутствия информации на </a:t>
            </a:r>
            <a:r>
              <a:rPr lang="ru-RU" b="1" dirty="0" err="1" smtClean="0"/>
              <a:t>маркетплэйсе</a:t>
            </a:r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представляются не менее 3 (трех) прайс-листов.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5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33BDC-C343-499F-B4B9-B0B321D3DA2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Статья 6. Процесс государственных закупок</a:t>
            </a:r>
          </a:p>
          <a:p>
            <a:pPr algn="ctr"/>
            <a:endParaRPr lang="ru-RU" b="1" dirty="0"/>
          </a:p>
          <a:p>
            <a:pPr algn="just"/>
            <a:r>
              <a:rPr lang="ru-RU" sz="2400" dirty="0"/>
              <a:t>2. На основании соответствующего </a:t>
            </a:r>
            <a:r>
              <a:rPr lang="ru-RU" sz="2400" b="1" dirty="0">
                <a:solidFill>
                  <a:srgbClr val="FF0000"/>
                </a:solidFill>
              </a:rPr>
              <a:t>бюджета</a:t>
            </a:r>
            <a:r>
              <a:rPr lang="ru-RU" sz="2400" dirty="0"/>
              <a:t> (плана развития), выделенных денег из Фонда поддержки инфраструктуры образования в соответствии с законодательством Республики Казахстан или индивидуального плана финансирования </a:t>
            </a:r>
            <a:r>
              <a:rPr lang="ru-RU" sz="2400" b="1" u="sng" dirty="0">
                <a:solidFill>
                  <a:srgbClr val="2182BD"/>
                </a:solidFill>
              </a:rPr>
              <a:t>заказчик разрабатывает и утверждает годовой план </a:t>
            </a:r>
            <a:r>
              <a:rPr lang="ru-RU" sz="2400" b="1" dirty="0"/>
              <a:t>государственных закупок в порядке и форме, которые </a:t>
            </a:r>
            <a:r>
              <a:rPr lang="ru-RU" sz="2400" b="1" u="sng" dirty="0">
                <a:solidFill>
                  <a:srgbClr val="FF0000"/>
                </a:solidFill>
              </a:rPr>
              <a:t>определены правилами осуществления государственных закупок</a:t>
            </a:r>
            <a:r>
              <a:rPr lang="ru-RU" sz="2400" dirty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8339</TotalTime>
  <Words>1515</Words>
  <Application>Microsoft Office PowerPoint</Application>
  <PresentationFormat>Экран (16:9)</PresentationFormat>
  <Paragraphs>218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Сейлхан Исмагулов Калиакбарович</dc:creator>
  <cp:lastModifiedBy>User</cp:lastModifiedBy>
  <cp:revision>462</cp:revision>
  <cp:lastPrinted>2023-06-22T08:50:07Z</cp:lastPrinted>
  <dcterms:created xsi:type="dcterms:W3CDTF">2022-11-05T05:19:54Z</dcterms:created>
  <dcterms:modified xsi:type="dcterms:W3CDTF">2026-05-20T07:25:45Z</dcterms:modified>
</cp:coreProperties>
</file>