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9">
  <p:sldMasterIdLst>
    <p:sldMasterId id="2147483648" r:id="rId1"/>
  </p:sldMasterIdLst>
  <p:sldIdLst>
    <p:sldId id="256" r:id="rId2"/>
    <p:sldId id="257" r:id="rId3"/>
    <p:sldId id="295" r:id="rId4"/>
    <p:sldId id="311" r:id="rId5"/>
    <p:sldId id="312" r:id="rId6"/>
    <p:sldId id="313" r:id="rId7"/>
    <p:sldId id="314" r:id="rId8"/>
    <p:sldId id="315" r:id="rId9"/>
    <p:sldId id="316" r:id="rId10"/>
    <p:sldId id="330" r:id="rId11"/>
    <p:sldId id="332" r:id="rId12"/>
    <p:sldId id="331" r:id="rId13"/>
    <p:sldId id="333" r:id="rId14"/>
    <p:sldId id="334" r:id="rId15"/>
    <p:sldId id="335" r:id="rId16"/>
    <p:sldId id="336" r:id="rId17"/>
    <p:sldId id="337" r:id="rId18"/>
    <p:sldId id="338" r:id="rId19"/>
    <p:sldId id="339" r:id="rId20"/>
    <p:sldId id="340" r:id="rId21"/>
    <p:sldId id="341" r:id="rId22"/>
    <p:sldId id="342" r:id="rId23"/>
    <p:sldId id="343" r:id="rId24"/>
    <p:sldId id="344" r:id="rId25"/>
    <p:sldId id="345" r:id="rId26"/>
    <p:sldId id="346" r:id="rId27"/>
    <p:sldId id="347" r:id="rId28"/>
    <p:sldId id="348" r:id="rId29"/>
    <p:sldId id="349" r:id="rId30"/>
    <p:sldId id="350" r:id="rId31"/>
    <p:sldId id="351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FF0000"/>
                </a:solidFill>
              </a:rPr>
              <a:t>Актуальные изменения </a:t>
            </a:r>
          </a:p>
          <a:p>
            <a:pPr algn="ctr"/>
            <a:endParaRPr lang="ru-RU" sz="2800" b="1" u="sng" dirty="0" smtClean="0">
              <a:solidFill>
                <a:srgbClr val="FF0000"/>
              </a:solidFill>
            </a:endParaRPr>
          </a:p>
          <a:p>
            <a:pPr algn="ctr"/>
            <a:r>
              <a:rPr lang="ru-RU" sz="2800" dirty="0" smtClean="0"/>
              <a:t>в </a:t>
            </a:r>
          </a:p>
          <a:p>
            <a:pPr algn="ctr"/>
            <a:r>
              <a:rPr lang="ru-RU" sz="2800" dirty="0" smtClean="0"/>
              <a:t>«Закон о государственных закупках» и в </a:t>
            </a:r>
          </a:p>
          <a:p>
            <a:pPr algn="ctr"/>
            <a:r>
              <a:rPr lang="ru-RU" sz="2800" dirty="0" smtClean="0"/>
              <a:t>«Правила осуществления государственных закупок»</a:t>
            </a:r>
          </a:p>
          <a:p>
            <a:pPr algn="ctr"/>
            <a:endParaRPr lang="ru-RU" sz="2800" dirty="0" smtClean="0"/>
          </a:p>
          <a:p>
            <a:pPr algn="ctr"/>
            <a:r>
              <a:rPr lang="ru-RU" sz="2800" i="1" dirty="0" smtClean="0"/>
              <a:t>Правила вводится в действие года, за исключением пунктов 273 и 274 Правил, которые вводятся в действие с 1 апреля 2022 года</a:t>
            </a:r>
          </a:p>
          <a:p>
            <a:pPr algn="ctr"/>
            <a:endParaRPr lang="ru-RU" sz="2800" i="1" dirty="0" smtClean="0"/>
          </a:p>
          <a:p>
            <a:pPr algn="ctr"/>
            <a:r>
              <a:rPr lang="ru-RU" sz="2800" i="1" dirty="0" smtClean="0"/>
              <a:t>Лектор </a:t>
            </a:r>
            <a:r>
              <a:rPr lang="ru-RU" sz="2800" i="1" dirty="0" err="1" smtClean="0"/>
              <a:t>Муканов</a:t>
            </a:r>
            <a:r>
              <a:rPr lang="ru-RU" sz="2800" i="1" dirty="0" smtClean="0"/>
              <a:t> </a:t>
            </a:r>
            <a:r>
              <a:rPr lang="ru-RU" sz="2800" i="1" dirty="0" err="1" smtClean="0"/>
              <a:t>Нурлан</a:t>
            </a:r>
            <a:r>
              <a:rPr lang="ru-RU" sz="2800" i="1" dirty="0" smtClean="0"/>
              <a:t> </a:t>
            </a:r>
            <a:r>
              <a:rPr lang="ru-RU" sz="2800" i="1" dirty="0" err="1" smtClean="0"/>
              <a:t>Шоканович</a:t>
            </a:r>
            <a:endParaRPr lang="en-US" sz="2800" i="1" dirty="0" smtClean="0"/>
          </a:p>
          <a:p>
            <a:pPr algn="ctr"/>
            <a:endParaRPr lang="ru-RU" sz="2800" i="1" dirty="0" smtClean="0"/>
          </a:p>
          <a:p>
            <a:pPr algn="ctr"/>
            <a:r>
              <a:rPr lang="en-US" sz="2800" i="1" dirty="0" err="1" smtClean="0"/>
              <a:t>E_mail</a:t>
            </a:r>
            <a:r>
              <a:rPr lang="en-US" sz="2800" i="1" dirty="0" smtClean="0"/>
              <a:t> </a:t>
            </a:r>
            <a:r>
              <a:rPr lang="ru-RU" sz="2800" i="1" dirty="0" smtClean="0"/>
              <a:t>    </a:t>
            </a:r>
            <a:r>
              <a:rPr lang="en-US" sz="2800" i="1" dirty="0" smtClean="0"/>
              <a:t>nurlan1975@inbox.ru</a:t>
            </a:r>
            <a:endParaRPr lang="ru-RU" sz="28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0"/>
            <a:ext cx="9144000" cy="698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Глава 2.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Состав и порядок формирования согласительной комиссии</a:t>
            </a: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</a:t>
            </a:r>
            <a:r>
              <a:rPr kumimoji="0" lang="kk-KZ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ru-RU" sz="28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состав </a:t>
            </a:r>
            <a:r>
              <a:rPr kumimoji="0" lang="kk-KZ" sz="28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согласительной к</a:t>
            </a:r>
            <a:r>
              <a:rPr kumimoji="0" lang="ru-RU" sz="2800" b="0" i="0" u="none" strike="noStrike" cap="none" normalizeH="0" baseline="0" dirty="0" err="1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омиссии</a:t>
            </a:r>
            <a:r>
              <a:rPr kumimoji="0" lang="ru-RU" sz="28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входят представители заказчика, </a:t>
            </a:r>
            <a:r>
              <a:rPr kumimoji="0" lang="ru-RU" sz="2800" b="1" i="0" u="sng" strike="noStrike" cap="none" normalizeH="0" baseline="0" dirty="0" smtClean="0" bmk="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Национальной палаты предпринимателей Республики Казахстан</a:t>
            </a:r>
            <a:r>
              <a:rPr kumimoji="0" lang="kk-KZ" sz="2800" b="1" i="0" u="sng" strike="noStrike" cap="none" normalizeH="0" baseline="0" dirty="0" smtClean="0" bmk="_Hlk86158348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r>
              <a:rPr kumimoji="0" lang="ru-RU" sz="2800" b="1" i="0" u="sng" strike="noStrike" cap="none" normalizeH="0" baseline="0" dirty="0" smtClean="0" bmk="_Hlk86158348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представители отраслевых ассоциаций (союзов), </a:t>
            </a:r>
            <a:r>
              <a:rPr kumimoji="0" lang="ru-RU" sz="2800" b="0" i="0" u="none" strike="noStrike" cap="none" normalizeH="0" baseline="0" dirty="0" smtClean="0" bmk="_Hlk86158348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аккредитованных в Национальной палате предпринимателей Республики Казахстан.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Состав </a:t>
            </a:r>
            <a:r>
              <a:rPr kumimoji="0" lang="kk-KZ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согласительной к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омиссии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утверждается приказом первого руководителя заказчика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составляет </a:t>
            </a: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менее 3 (</a:t>
            </a:r>
            <a:r>
              <a:rPr kumimoji="0" lang="kk-KZ" sz="2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трех</a:t>
            </a: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 членов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kk-KZ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случае возникновения конфликта интересов, член согласительной к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омиссии</a:t>
            </a:r>
            <a:r>
              <a:rPr kumimoji="0" lang="kk-KZ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обязан заявить самоотвод. При необходимости осуществляется замена членов и секретаря согласительной к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омиссии</a:t>
            </a:r>
            <a:r>
              <a:rPr kumimoji="0" lang="kk-KZ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kk-KZ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0"/>
            <a:ext cx="9144000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sz="2800" dirty="0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 Срок действия согласительной к</a:t>
            </a:r>
            <a:r>
              <a:rPr lang="ru-RU" sz="2800" dirty="0" err="1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омиссии</a:t>
            </a:r>
            <a:r>
              <a:rPr lang="ru-RU" sz="2800" dirty="0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kk-KZ" sz="2800" dirty="0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определяется </a:t>
            </a:r>
            <a:r>
              <a:rPr lang="kk-KZ" sz="2800" b="1" u="sng" dirty="0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первым руководителем </a:t>
            </a:r>
            <a:r>
              <a:rPr lang="kk-KZ" sz="2800" dirty="0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заказчика самостоятельно.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 smtClean="0" bmk="_Hlk86158348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sz="2800" dirty="0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</a:t>
            </a:r>
            <a:r>
              <a:rPr lang="ru-RU" sz="2800" dirty="0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В состав </a:t>
            </a:r>
            <a:r>
              <a:rPr lang="kk-KZ" sz="2800" dirty="0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согласительной к</a:t>
            </a:r>
            <a:r>
              <a:rPr lang="ru-RU" sz="2800" dirty="0" err="1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омиссии</a:t>
            </a:r>
            <a:r>
              <a:rPr lang="ru-RU" sz="2800" dirty="0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входят: председатель </a:t>
            </a:r>
            <a:r>
              <a:rPr lang="kk-KZ" sz="2800" dirty="0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согласительной к</a:t>
            </a:r>
            <a:r>
              <a:rPr lang="ru-RU" sz="2800" dirty="0" err="1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омиссии</a:t>
            </a:r>
            <a:r>
              <a:rPr lang="ru-RU" sz="2800" dirty="0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члены </a:t>
            </a:r>
            <a:r>
              <a:rPr lang="kk-KZ" sz="2800" dirty="0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согласительной к</a:t>
            </a:r>
            <a:r>
              <a:rPr lang="ru-RU" sz="2800" dirty="0" err="1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омиссии</a:t>
            </a:r>
            <a:r>
              <a:rPr lang="ru-RU" sz="2800" dirty="0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sz="2800" dirty="0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8.</a:t>
            </a:r>
            <a:r>
              <a:rPr lang="ru-RU" sz="2800" dirty="0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Председателем </a:t>
            </a:r>
            <a:r>
              <a:rPr lang="kk-KZ" sz="2800" dirty="0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согласительной к</a:t>
            </a:r>
            <a:r>
              <a:rPr lang="ru-RU" sz="2800" dirty="0" err="1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омиссии</a:t>
            </a:r>
            <a:r>
              <a:rPr lang="ru-RU" sz="2800" dirty="0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определяется должностное лицо </a:t>
            </a:r>
            <a:r>
              <a:rPr lang="ru-RU" sz="2800" b="1" u="sng" dirty="0" smtClean="0" bmk="_Hlk86158348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ниже</a:t>
            </a:r>
            <a:r>
              <a:rPr lang="kk-KZ" sz="2800" b="1" u="sng" dirty="0" smtClean="0" bmk="_Hlk86158348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заместителя</a:t>
            </a:r>
            <a:r>
              <a:rPr lang="ru-RU" sz="2800" b="1" u="sng" dirty="0" smtClean="0" bmk="_Hlk86158348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первого руководителя</a:t>
            </a:r>
            <a:r>
              <a:rPr lang="ru-RU" sz="2800" dirty="0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заказчика либо лица, исполняющего его обязанности</a:t>
            </a:r>
            <a:r>
              <a:rPr lang="kk-KZ" sz="2800" dirty="0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2800" dirty="0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либо руководитель бюджетной программы либо лицо, исполняющее его обязанности.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0"/>
            <a:ext cx="9144000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sz="2800" dirty="0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9. </a:t>
            </a:r>
            <a:r>
              <a:rPr lang="ru-RU" sz="2800" dirty="0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состав </a:t>
            </a:r>
            <a:r>
              <a:rPr lang="kk-KZ" sz="2800" dirty="0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согласительной к</a:t>
            </a:r>
            <a:r>
              <a:rPr lang="ru-RU" sz="2800" dirty="0" err="1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омиссии</a:t>
            </a:r>
            <a:r>
              <a:rPr lang="ru-RU" sz="2800" dirty="0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избираются лица на основе профессиональной деятельности в государственных закупках.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sz="2800" dirty="0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10</a:t>
            </a:r>
            <a:r>
              <a:rPr lang="ru-RU" sz="2800" dirty="0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.Руководство деятельностью </a:t>
            </a:r>
            <a:r>
              <a:rPr lang="kk-KZ" sz="2800" dirty="0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согласительной к</a:t>
            </a:r>
            <a:r>
              <a:rPr lang="ru-RU" sz="2800" dirty="0" err="1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омиссии</a:t>
            </a:r>
            <a:r>
              <a:rPr lang="ru-RU" sz="2800" dirty="0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осуществляется председателем </a:t>
            </a:r>
            <a:r>
              <a:rPr lang="kk-KZ" sz="2800" dirty="0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согласительной к</a:t>
            </a:r>
            <a:r>
              <a:rPr lang="ru-RU" sz="2800" dirty="0" err="1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омиссии</a:t>
            </a:r>
            <a:r>
              <a:rPr lang="ru-RU" sz="2800" dirty="0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sz="2800" dirty="0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11</a:t>
            </a:r>
            <a:r>
              <a:rPr lang="ru-RU" sz="2800" dirty="0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Председатель </a:t>
            </a:r>
            <a:r>
              <a:rPr lang="kk-KZ" sz="2800" dirty="0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согласительной к</a:t>
            </a:r>
            <a:r>
              <a:rPr lang="ru-RU" sz="2800" dirty="0" err="1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омиссии</a:t>
            </a:r>
            <a:r>
              <a:rPr lang="ru-RU" sz="2800" dirty="0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пределах своих полномочий: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осуществляет общее руководство деятельностью </a:t>
            </a:r>
            <a:r>
              <a:rPr lang="kk-KZ" sz="2800" dirty="0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согласительной к</a:t>
            </a:r>
            <a:r>
              <a:rPr lang="ru-RU" sz="2800" dirty="0" err="1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омиссии</a:t>
            </a:r>
            <a:r>
              <a:rPr lang="ru-RU" sz="2800" dirty="0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назначает дату заседания </a:t>
            </a:r>
            <a:r>
              <a:rPr lang="kk-KZ" sz="2800" dirty="0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согласительной к</a:t>
            </a:r>
            <a:r>
              <a:rPr lang="ru-RU" sz="2800" dirty="0" err="1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омиссии</a:t>
            </a:r>
            <a:r>
              <a:rPr lang="ru-RU" sz="2800" dirty="0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утверждает повестку дня заседания </a:t>
            </a:r>
            <a:r>
              <a:rPr lang="kk-KZ" sz="2800" dirty="0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согласительной к</a:t>
            </a:r>
            <a:r>
              <a:rPr lang="ru-RU" sz="2800" dirty="0" err="1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омиссии</a:t>
            </a:r>
            <a:r>
              <a:rPr lang="ru-RU" sz="2800" dirty="0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выполняет иные функции, предусмотренные Правилами</a:t>
            </a:r>
            <a:r>
              <a:rPr lang="kk-KZ" sz="2800" dirty="0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работы согласительной комиссии</a:t>
            </a:r>
            <a:r>
              <a:rPr lang="ru-RU" sz="2800" dirty="0" smtClean="0" bmk="_Hlk86158348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0"/>
            <a:ext cx="9144000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12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лены </a:t>
            </a: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согласительной к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омиссии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пределах своих полномочий: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участвуют в заседаниях </a:t>
            </a: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согласительнойк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омиссии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 невозможности участия в заседании извещают об этом секретаря </a:t>
            </a: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согласительнойк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омиссии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запрашивают от заказчика, заявителя, един</a:t>
            </a: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ого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оператор</a:t>
            </a: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сфере государственных закупок и других организаций информацию, материалы и разъяснения, необходимые для рассмотрения вопроса об исключении или об отказе в исключении потенциального поставщика из реестра недобросовестных участников</a:t>
            </a: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государственных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закупок;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участвуют в голосовании при принятии решений;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случае необходимости представляют замечания и предложения по вопросам, относящимся к компетенции </a:t>
            </a: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согласительной к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омиссии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участвуют в обсуждении и выработке решений по вопросам, вынесенным на рассмотрение </a:t>
            </a: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согласительной   ко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миссии.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Председатель 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согласительной к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омиссии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члены 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согласительной к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омиссии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несут персональную ответственность за выполнение возложенных на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согласительную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Комиссию задач.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Секретарь 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согласительной к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омиссии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формирует повестку дня заседания 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согласительной к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омиссии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ведет и оформляет протокол заседания 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согласительной к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омиссии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обеспечивает 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согласительную к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омиссию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документами (материалами) по вопросам, рассматриваемым 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согласительнойк 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омиссии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обеспечивает своевременную подготовку всех необходимых материалов к очередному заседанию 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согласительной к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омиссии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обеспечивает сохранность документов 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согласительной к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омиссии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Секретарь 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согласительной к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омиссии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 является ее членом и не имеет права голоса при принятии 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согласительной к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омиссией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решений.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0" y="0"/>
            <a:ext cx="91440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Заседание 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согласительной к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омиссии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проводится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очном либо заочном порядке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В случае необходимости проводится дистанционное заседание посредством цифровых технологий, обеспечивающее дистанционное взаимодействие 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членов согласительной комиссии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между собой, с 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потенциальным поставщиком и 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его представителем 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(по доверенности)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идентификацию указанных лиц, а также документирование совершаемых ими действий.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0" y="0"/>
            <a:ext cx="91440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endParaRPr kumimoji="0" lang="kk-KZ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kk-KZ" sz="36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kumimoji="0" lang="kk-KZ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Правила работы согласительной комиссии </a:t>
            </a:r>
            <a:r>
              <a:rPr lang="kk-KZ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утвержденные </a:t>
            </a:r>
            <a:r>
              <a:rPr lang="ru-RU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приказом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Министра финансов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Республики Казахстан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 «</a:t>
            </a:r>
            <a:r>
              <a:rPr lang="kk-KZ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17</a:t>
            </a:r>
            <a:r>
              <a:rPr lang="ru-RU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 </a:t>
            </a:r>
            <a:r>
              <a:rPr lang="kk-KZ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февраля </a:t>
            </a:r>
            <a:r>
              <a:rPr lang="ru-RU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202</a:t>
            </a:r>
            <a:r>
              <a:rPr lang="kk-KZ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 </a:t>
            </a:r>
            <a:r>
              <a:rPr lang="ru-RU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года № </a:t>
            </a:r>
            <a:r>
              <a:rPr lang="kk-KZ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176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0"/>
            <a:ext cx="9144000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Глава 1. Порядок подачи обращения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В случае если потенциальный поставщик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согласен с решением </a:t>
            </a:r>
            <a:r>
              <a:rPr lang="kk-KZ" sz="24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уполномоченного органа (Комитет Казначества) 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сфере формирования и ведения 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реестра недобросовестных участников государственных закупок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признании его недобросовестным участником государственных закупок, предусмотренным 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подпунктом 2) части первой пункта 4 статьи 12 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Закона Республики Казахстан«О государственных закупках»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(далее 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Закон)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то такой </a:t>
            </a:r>
            <a:r>
              <a:rPr lang="ru-RU" sz="2400" b="1" u="sng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потенциальный поставщик не позднее десяти рабочих дней со дня,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когда ему стало известно о включении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его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реестр недобросовестных участников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государственных 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закупок,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kk-KZ" sz="2400" b="1" u="sng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 не позднее шестидесяти календарных дней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 дня 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признани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его недобросовестным участником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государственных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закупок, предусмотренным 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подпунктом 2) части первой пункта 4 статьи 12 Закона, </a:t>
            </a:r>
            <a:r>
              <a:rPr lang="kk-KZ" sz="2400" b="1" u="sng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обращается посредством веб-портала государственных закупок</a:t>
            </a:r>
            <a:r>
              <a:rPr lang="ru-RU" sz="2400" b="1" u="sng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в  </a:t>
            </a:r>
            <a:r>
              <a:rPr lang="kk-KZ" sz="2400" b="1" u="sng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</a:t>
            </a:r>
            <a:r>
              <a:rPr lang="ru-RU" sz="2400" b="1" u="sng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огласительную</a:t>
            </a:r>
            <a:r>
              <a:rPr lang="ru-RU" sz="2400" b="1" u="sng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комиссию</a:t>
            </a:r>
            <a:r>
              <a:rPr lang="kk-KZ" sz="2400" b="1" u="sng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0" y="0"/>
            <a:ext cx="9144000" cy="735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lang="kk-KZ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</a:t>
            </a: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обращении указываются: 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endParaRPr lang="ru-RU" sz="28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630238" algn="l"/>
              </a:tabLst>
            </a:pP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наименование органа, рассматривающего обращение;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630238" algn="l"/>
              </a:tabLst>
            </a:pPr>
            <a:endParaRPr lang="ru-RU" sz="28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630238" algn="l"/>
              </a:tabLst>
            </a:pP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фамилия, имя, отчество (при наличии)индивидуальный идентификационный номер, почтовый и (или) электронный адрес физического лица, осуществляющего предпринимательскую деятельность, либо наименование, почтовый и (или) электронный адрес, </a:t>
            </a:r>
            <a:r>
              <a:rPr lang="ru-RU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бизнес-идентификационный</a:t>
            </a: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номер юридического лица, номер телефона 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630238" algn="l"/>
              </a:tabLst>
            </a:pPr>
            <a:endParaRPr lang="ru-RU" sz="28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630238" algn="l"/>
              </a:tabLst>
            </a:pP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адрес фактического местонахождения (проживания) физического лица, осуществляющего предпринимательскую деятельность, или места нахождения юридического лица;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630238" algn="l"/>
              </a:tabLst>
            </a:pPr>
            <a:endParaRPr lang="ru-RU" sz="2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 smtClean="0"/>
          </a:p>
          <a:p>
            <a:pPr algn="ctr"/>
            <a:endParaRPr lang="ru-RU" sz="3200" b="1" dirty="0" smtClean="0"/>
          </a:p>
          <a:p>
            <a:pPr algn="ctr"/>
            <a:endParaRPr lang="ru-RU" sz="3200" b="1" u="sng" dirty="0" smtClean="0">
              <a:solidFill>
                <a:srgbClr val="FF0000"/>
              </a:solidFill>
            </a:endParaRPr>
          </a:p>
          <a:p>
            <a:pPr algn="ctr"/>
            <a:r>
              <a:rPr lang="ru-RU" sz="3200" dirty="0" smtClean="0"/>
              <a:t>Данный материал выражает мнение лектора и носит рекомендательный характер. </a:t>
            </a:r>
          </a:p>
          <a:p>
            <a:pPr algn="ctr"/>
            <a:endParaRPr lang="ru-RU" sz="3200" dirty="0" smtClean="0"/>
          </a:p>
          <a:p>
            <a:pPr algn="ctr"/>
            <a:endParaRPr lang="ru-RU" sz="3200" dirty="0" smtClean="0"/>
          </a:p>
          <a:p>
            <a:pPr algn="ctr"/>
            <a:r>
              <a:rPr lang="ru-RU" sz="3200" dirty="0" smtClean="0"/>
              <a:t>Материал основан на нормативных актах, действующих на момент публикации</a:t>
            </a:r>
            <a:endParaRPr lang="ru-RU" sz="3200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0" y="0"/>
            <a:ext cx="91440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1371600" marR="0" lvl="3" indent="-920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30238" algn="l"/>
              </a:tabLst>
            </a:pP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обстоятельства, на которых заявитель основывает свои требования;</a:t>
            </a:r>
          </a:p>
          <a:p>
            <a:pPr marL="1371600" marR="0" lvl="3" indent="-920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30238" algn="l"/>
              </a:tabLst>
            </a:pPr>
            <a:endParaRPr lang="ru-RU" sz="28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1371600" marR="0" lvl="3" indent="-920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30238" algn="l"/>
              </a:tabLst>
            </a:pP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дата подачи обращения;</a:t>
            </a:r>
          </a:p>
          <a:p>
            <a:pPr marL="1371600" marR="0" lvl="3" indent="-920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30238" algn="l"/>
              </a:tabLst>
            </a:pPr>
            <a:endParaRPr lang="ru-RU" sz="28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1371600" marR="0" lvl="3" indent="-920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30238" algn="l"/>
              </a:tabLst>
            </a:pP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 перечень прилагаемых к обращению документов;</a:t>
            </a:r>
          </a:p>
          <a:p>
            <a:pPr marL="1371600" marR="0" lvl="3" indent="-920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30238" algn="l"/>
              </a:tabLst>
            </a:pPr>
            <a:endParaRPr lang="ru-RU" sz="28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1371600" marR="0" lvl="3" indent="-920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30238" algn="l"/>
              </a:tabLst>
            </a:pP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7. иные сведения, относящиеся к предмету обращения.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0"/>
            <a:ext cx="91440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lang="kk-KZ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К обращению прилагаются следующие документы: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endParaRPr lang="ru-RU" sz="28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30238" algn="l"/>
              </a:tabLst>
            </a:pP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документы, подтверждающие обоснованность обращения;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30238" algn="l"/>
              </a:tabLst>
            </a:pPr>
            <a:endParaRPr lang="ru-RU" sz="28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30238" algn="l"/>
              </a:tabLst>
            </a:pP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документ, подтверждающий право подписания обращения уполномоченным лицом заявителя (не предоставляется в случае, если обращение подписано первым руководителем заявителя)</a:t>
            </a:r>
            <a:r>
              <a:rPr lang="kk-KZ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0" y="0"/>
            <a:ext cx="9144000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Глава </a:t>
            </a:r>
            <a:r>
              <a:rPr lang="kk-KZ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Организация работы </a:t>
            </a:r>
            <a:r>
              <a:rPr lang="kk-KZ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согласительной</a:t>
            </a: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комиссии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</a:t>
            </a: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Согласительная комиссия </a:t>
            </a:r>
            <a:r>
              <a:rPr lang="ru-RU" sz="2800" b="1" u="sng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всесторонне и объективно рассматривает обращение</a:t>
            </a: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потенциального поставщика, уклонившегося от заключения договора о государственных закупках, и </a:t>
            </a:r>
            <a:r>
              <a:rPr lang="ru-RU" sz="2800" b="1" u="sng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принимает решение об исключении либо </a:t>
            </a:r>
            <a:r>
              <a:rPr lang="kk-KZ" sz="2800" b="1" u="sng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 </a:t>
            </a:r>
            <a:r>
              <a:rPr lang="ru-RU" sz="2800" b="1" u="sng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отказе</a:t>
            </a: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исключении такого потенциального поставщика из реестра недобросовестных участников государственных закупок.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Основаниями для исключения из </a:t>
            </a: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реестра недобросовестных участников государственных закупок </a:t>
            </a:r>
            <a:r>
              <a:rPr lang="ru-RU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явля</a:t>
            </a:r>
            <a:r>
              <a:rPr lang="kk-KZ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ю</a:t>
            </a:r>
            <a:r>
              <a:rPr lang="ru-RU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тся</a:t>
            </a: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непредвиденны</a:t>
            </a:r>
            <a:r>
              <a:rPr lang="kk-KZ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 обстоятельства,независящие от потенциального поставщика, повлекшие его уклонение от заключения договора о государственных закупках, </a:t>
            </a:r>
            <a:r>
              <a:rPr lang="kk-KZ" sz="2800" b="1" u="sng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которые подтверждаются соответствующими документами</a:t>
            </a:r>
            <a:r>
              <a:rPr lang="kk-KZ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0" y="0"/>
            <a:ext cx="9144000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Согласительная комиссия </a:t>
            </a:r>
            <a:r>
              <a:rPr lang="kk-KZ" sz="28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вправе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целях уточнения </a:t>
            </a: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сведений, содержащихся в </a:t>
            </a:r>
            <a:r>
              <a:rPr lang="kk-KZ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обращении потенциального поставщика</a:t>
            </a: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в письменной форме и (или) форме электронного документа запросить необходимую информацию у соответствующих физических или юридических лиц, государственных органов</a:t>
            </a:r>
            <a:r>
              <a:rPr lang="kk-KZ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28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 Заседание согласительной комиссии </a:t>
            </a:r>
            <a:r>
              <a:rPr lang="kk-KZ" sz="2800" b="1" u="sng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проводится в течение десяти рабочих дней</a:t>
            </a:r>
            <a:r>
              <a:rPr lang="kk-KZ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 дня поступления обращения </a:t>
            </a: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потенциального поставщика</a:t>
            </a:r>
            <a:r>
              <a:rPr lang="kk-KZ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28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7. Секретарь согласительной комиссии </a:t>
            </a:r>
            <a:r>
              <a:rPr lang="kk-KZ" sz="2800" b="1" u="sng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 два рабочих дня</a:t>
            </a:r>
            <a:r>
              <a:rPr lang="kk-KZ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до проведения заседания согласительной комиссии посредством веб-портала направляет уведомление о проведении заседания согласительной комиссии </a:t>
            </a:r>
            <a:r>
              <a:rPr lang="ru-RU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потенциальн</a:t>
            </a:r>
            <a:r>
              <a:rPr lang="kk-KZ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ому</a:t>
            </a: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поставщик</a:t>
            </a:r>
            <a:r>
              <a:rPr lang="kk-KZ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у, подавшему обращение.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0" y="0"/>
            <a:ext cx="91440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8.В заседании согласительной комиссии принимают участие </a:t>
            </a:r>
            <a:r>
              <a:rPr lang="kk-KZ" sz="2400" b="1" u="sng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потенциальный поставщик 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либо его представитель </a:t>
            </a:r>
            <a:r>
              <a:rPr lang="kk-KZ" sz="24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(по доверенности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).</a:t>
            </a:r>
            <a:endParaRPr lang="ru-RU" sz="2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случае </a:t>
            </a:r>
            <a:r>
              <a:rPr lang="kk-KZ" sz="2400" b="1" u="sng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отсутствия потенциального поставщика 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либо его представителя согласительная к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омисси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</a:t>
            </a:r>
            <a:r>
              <a:rPr lang="kk-KZ" sz="2400" b="1" u="sng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выносит решение </a:t>
            </a:r>
            <a:r>
              <a:rPr lang="ru-RU" sz="2400" b="1" u="sng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 отказе в </a:t>
            </a:r>
            <a:r>
              <a:rPr lang="kk-KZ" sz="2400" b="1" u="sng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исключении потенциального 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поставщика из реестра недобросовестных участников государственных закупок.</a:t>
            </a:r>
            <a:endParaRPr lang="ru-RU" sz="2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9. 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Решение по обращению принимается простым большинством голосов от общего числа присутствующих членов 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согласительной к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омиссии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В случае равенства голосов, голос председателя 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согласительной к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омиссии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является решающим.</a:t>
            </a: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Каждый член </a:t>
            </a:r>
            <a:r>
              <a:rPr lang="kk-KZ" sz="2400" b="1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согласительной к</a:t>
            </a:r>
            <a:r>
              <a:rPr lang="ru-RU" sz="2400" b="1" u="sng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омиссии</a:t>
            </a:r>
            <a:r>
              <a:rPr lang="ru-RU" sz="2400" b="1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вправе выразить свое особое мнение по принятому решению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lang="ru-RU" sz="2400" dirty="0" smtClean="0"/>
              <a:t> </a:t>
            </a: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u="sng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Член </a:t>
            </a:r>
            <a:r>
              <a:rPr lang="kk-KZ" sz="2400" b="1" u="sng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согласительной к</a:t>
            </a:r>
            <a:r>
              <a:rPr lang="ru-RU" sz="2400" b="1" u="sng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омиссии</a:t>
            </a:r>
            <a:r>
              <a:rPr lang="ru-RU" sz="2400" b="1" u="sng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 передает право голоса другому лицу.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0"/>
            <a:ext cx="91440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10. Р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ешение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согласительной к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омиссии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оформля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тся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виде протокола согласно приложению к настоящим Правилам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(далее – Протокол)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который подписывается председателем 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согласительной к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омиссии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членами 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согласительной к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омиссии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секретарем 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согласительной к</a:t>
            </a:r>
            <a:r>
              <a:rPr lang="ru-RU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омиссии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11. Согласительная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комиссия по результатам рассмотрения 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обращения потенциального поставщика,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выносит одно из следующих решений: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r>
              <a:rPr lang="kk-KZ" sz="2400" b="1" u="sng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 исключении 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потенциального поставщика из реестра недобросовестных участников государственных закупок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endParaRPr lang="ru-RU" sz="2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2) </a:t>
            </a:r>
            <a:r>
              <a:rPr lang="ru-RU" sz="2400" b="1" u="sng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 отказе 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исключении потенциального поставщика из реестра недобросовестных участников государственных закупок.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0"/>
            <a:ext cx="91440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12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В случае принятия согласительной комиссией решения, предусмотренного подпунктом 1) пункта 11 настоящих Правил,заказчик </a:t>
            </a:r>
            <a:r>
              <a:rPr lang="kk-KZ" sz="2400" b="1" u="sng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течение трех рабочих дней посредством веб-портала </a:t>
            </a:r>
            <a:r>
              <a:rPr lang="ru-RU" sz="2400" b="1" u="sng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государственных закупок</a:t>
            </a:r>
            <a:r>
              <a:rPr lang="kk-KZ" sz="2400" b="1" u="sng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направляет электронную копию Протокола и электронные копии документов, представленных на рассмотрение согласительной комиссии, </a:t>
            </a:r>
            <a:r>
              <a:rPr lang="kk-KZ" sz="2400" b="1" u="sng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уполномоченный орган в сфере формирования и ведения</a:t>
            </a:r>
            <a:r>
              <a:rPr lang="ru-RU" sz="2400" b="1" u="sng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реестра недобросовестных участников государственных закупок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0"/>
            <a:ext cx="9144000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13. В случае принятия согласительной комиссией решения, предусмотренного подпунктом 2) пункта 11 настоящих Правил, заказчикв </a:t>
            </a:r>
            <a:r>
              <a:rPr lang="kk-KZ" sz="2400" b="1" u="sng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течение трех рабочих дней посредством веб-портала </a:t>
            </a:r>
            <a:r>
              <a:rPr lang="ru-RU" sz="2400" b="1" u="sng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государственных закупок</a:t>
            </a:r>
            <a:r>
              <a:rPr lang="kk-KZ" sz="2400" b="1" u="sng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направляет электронную копию Протокола потенциальному поставщику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14. </a:t>
            </a:r>
            <a:r>
              <a:rPr lang="kk-KZ" sz="24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дин</a:t>
            </a:r>
            <a:r>
              <a:rPr lang="kk-KZ" sz="24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ый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оператор (АО ЦЭФ) 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сфере государственных закупок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ведет учет поданных обращений потенциальных поставщиков в согласительные комиссии.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15. 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случае несогласия с решением 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согласительной комиссией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2400" b="1" u="sng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потенциальный поставщик имеет право обратиться в суд 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установленном законодательством Республики Казахстан порядке</a:t>
            </a: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kk-KZ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ru-RU" sz="2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0"/>
            <a:ext cx="9144000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Приложение 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 Правилам </a:t>
            </a:r>
            <a:r>
              <a:rPr lang="kk-KZ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работы согласительной комиссии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ПРОТОКОЛ № ___ заседания </a:t>
            </a:r>
            <a:r>
              <a:rPr lang="kk-KZ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согласительной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комиссии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        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Заказчик							«__» _______ 20 года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    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ПРИСУТСТВОВАЛИ: 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    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Председатель </a:t>
            </a:r>
            <a:r>
              <a:rPr lang="kk-KZ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согласительной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комиссии: _____________________________________</a:t>
            </a:r>
            <a:b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                        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(фамилия, имя, отчество (при его наличии), должность)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b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Члены </a:t>
            </a:r>
            <a:r>
              <a:rPr lang="kk-KZ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согласительной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комиссии: ___________________________________________  </a:t>
            </a:r>
            <a:b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                   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(фамилия, имя, отчество (при его наличии), должность)  </a:t>
            </a:r>
            <a:b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____________________________________________________________________________</a:t>
            </a:r>
            <a:b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                   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(фамилия, имя, отчество (при его наличии), должность)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____________________________________________________________________________</a:t>
            </a:r>
            <a:b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         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(фамилия, имя, отчество (при его наличии), должность)  </a:t>
            </a:r>
            <a:b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ru-RU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Секретарь </a:t>
            </a:r>
            <a:r>
              <a:rPr lang="kk-KZ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согласительной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комиссии: ________________________________________  </a:t>
            </a:r>
            <a:b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                   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(фамилия, имя, отчество (при его наличии), должность)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en-US" sz="1200" b="0" i="0" u="none" strike="noStrike" cap="none" normalizeH="0" baseline="0" dirty="0" smtClean="0" bmk="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   </a:t>
            </a:r>
            <a:r>
              <a:rPr kumimoji="0" lang="ru-RU" sz="1200" b="0" i="0" u="none" strike="noStrike" cap="none" normalizeH="0" baseline="0" dirty="0" smtClean="0" bmk="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ПРИГЛАШЕННЫЕ: 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_______________________________________________________________ </a:t>
            </a:r>
            <a:b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(указываются фамилия, имя, отчество (при его наличии), должность приглашенных лиц)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    </a:t>
            </a:r>
            <a:r>
              <a:rPr lang="kk-KZ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Обращение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________________________________________________________ </a:t>
            </a:r>
            <a:b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    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(указываются </a:t>
            </a:r>
            <a:r>
              <a:rPr lang="ru-RU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наименовани</a:t>
            </a:r>
            <a:r>
              <a:rPr lang="kk-KZ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е, номер и дата объявления и протокола об итогах государственных закупок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 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    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Наименование </a:t>
            </a:r>
            <a:r>
              <a:rPr lang="kk-KZ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заказчика</a:t>
            </a:r>
            <a:endParaRPr lang="ru-RU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______________________________________________________________.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    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Количество присутствовавших членов </a:t>
            </a:r>
            <a:r>
              <a:rPr lang="kk-KZ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согласительной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комиссии: _____. 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    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Результаты голосования членов </a:t>
            </a:r>
            <a:r>
              <a:rPr lang="kk-KZ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согласительной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комиссии: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"/>
            <a:ext cx="9144000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 smtClean="0"/>
          </a:p>
          <a:p>
            <a:pPr algn="ctr"/>
            <a:r>
              <a:rPr lang="ru-RU" sz="2000" b="1" dirty="0" smtClean="0"/>
              <a:t>Статья 2. Основные понятия, используемые в настоящем Законе</a:t>
            </a:r>
          </a:p>
          <a:p>
            <a:pPr algn="just"/>
            <a:endParaRPr lang="ru-RU" b="1" dirty="0" smtClean="0"/>
          </a:p>
          <a:p>
            <a:pPr algn="just"/>
            <a:r>
              <a:rPr lang="ru-RU" dirty="0" smtClean="0"/>
              <a:t> 2) </a:t>
            </a:r>
            <a:r>
              <a:rPr lang="ru-RU" b="1" u="sng" dirty="0" smtClean="0">
                <a:solidFill>
                  <a:srgbClr val="FF0000"/>
                </a:solidFill>
              </a:rPr>
              <a:t>потенциальный поставщик </a:t>
            </a:r>
            <a:r>
              <a:rPr lang="ru-RU" dirty="0" smtClean="0"/>
              <a:t>– физическое лицо, осуществляющее предпринимательскую деятельность, юридическое лицо (за исключением государственных учреждений, если иное не установлено для них законами Республики Казахстан), временное объединение юридических лиц (консорциум), </a:t>
            </a:r>
            <a:r>
              <a:rPr lang="ru-RU" b="1" u="sng" dirty="0" smtClean="0">
                <a:solidFill>
                  <a:srgbClr val="FF0000"/>
                </a:solidFill>
              </a:rPr>
              <a:t>претендующие на заключение договора о государственных закупках</a:t>
            </a:r>
            <a:r>
              <a:rPr lang="ru-RU" dirty="0" smtClean="0"/>
              <a:t>. Физическое лицо, не являющееся субъектом предпринимательской деятельности, может являться потенциальным поставщиком в случае приобретения заказчиками жилища, принадлежащего на праве частной собственности такому физическому лицу;</a:t>
            </a:r>
          </a:p>
          <a:p>
            <a:pPr algn="just"/>
            <a:endParaRPr lang="ru-RU" b="1" dirty="0" smtClean="0"/>
          </a:p>
          <a:p>
            <a:pPr algn="just"/>
            <a:r>
              <a:rPr lang="ru-RU" dirty="0" smtClean="0"/>
              <a:t>24) </a:t>
            </a:r>
            <a:r>
              <a:rPr lang="ru-RU" b="1" u="sng" dirty="0" smtClean="0">
                <a:solidFill>
                  <a:srgbClr val="FF0000"/>
                </a:solidFill>
              </a:rPr>
              <a:t>поставщик</a:t>
            </a:r>
            <a:r>
              <a:rPr lang="ru-RU" dirty="0" smtClean="0"/>
              <a:t> – физическое лицо, осуществляющее предпринимательскую деятельность, юридическое лицо (за исключением государственных учреждений, если иное не установлено законами Республики Казахстан), временное объединение юридических лиц (консорциум), </a:t>
            </a:r>
            <a:r>
              <a:rPr lang="ru-RU" b="1" u="sng" dirty="0" smtClean="0">
                <a:solidFill>
                  <a:srgbClr val="FF0000"/>
                </a:solidFill>
              </a:rPr>
              <a:t>выступающие в качестве контрагента заказчика в заключенном с ним договоре о государственных закупках</a:t>
            </a:r>
            <a:r>
              <a:rPr lang="ru-RU" dirty="0" smtClean="0"/>
              <a:t>. Физическое лицо, не являющееся субъектом предпринимательской деятельности, может являться поставщиком в случае приобретения заказчиками жилища, принадлежащего на праве частной собственности такому физическому лицу;</a:t>
            </a:r>
            <a:endParaRPr lang="ru-RU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1"/>
          <a:ext cx="9144001" cy="5881498"/>
        </p:xfrm>
        <a:graphic>
          <a:graphicData uri="http://schemas.openxmlformats.org/drawingml/2006/table">
            <a:tbl>
              <a:tblPr/>
              <a:tblGrid>
                <a:gridCol w="725717"/>
                <a:gridCol w="3352498"/>
                <a:gridCol w="2532893"/>
                <a:gridCol w="2532893"/>
              </a:tblGrid>
              <a:tr h="242435">
                <a:tc row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№</a:t>
                      </a:r>
                      <a:endParaRPr lang="ru-RU" sz="16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750" marR="7750" marT="7750" marB="77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Суть вопроса/ фамилия, имя и отчество (при его наличии) члена </a:t>
                      </a:r>
                      <a:r>
                        <a:rPr lang="kk-KZ" sz="16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Согласительной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комиссии</a:t>
                      </a:r>
                    </a:p>
                  </a:txBody>
                  <a:tcPr marL="7750" marR="7750" marT="7750" marB="77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Решение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 </a:t>
                      </a:r>
                      <a:r>
                        <a:rPr lang="en-US" sz="14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членов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 </a:t>
                      </a:r>
                      <a:r>
                        <a:rPr lang="kk-KZ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согласительной </a:t>
                      </a:r>
                      <a:r>
                        <a:rPr lang="en-US" sz="14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комиссии</a:t>
                      </a:r>
                      <a:endParaRPr lang="ru-RU" sz="1400" kern="1200" dirty="0" err="1" smtClean="0">
                        <a:solidFill>
                          <a:schemeClr val="tx1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750" marR="7750" marT="7750" marB="77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936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6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Исключение потенциального поставщика из реестра недобросовестных участников государственных закупок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(за/против)</a:t>
                      </a:r>
                    </a:p>
                  </a:txBody>
                  <a:tcPr marL="7750" marR="7750" marT="7750" marB="77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6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О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тказ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в </a:t>
                      </a:r>
                      <a:r>
                        <a:rPr lang="kk-KZ" sz="16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исключении потенциального поставщика из реестра недобросовестных участников государственных закупок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(за/против)</a:t>
                      </a:r>
                    </a:p>
                  </a:txBody>
                  <a:tcPr marL="7750" marR="7750" marT="7750" marB="77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435">
                <a:tc gridSpan="4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Суть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вопроса</a:t>
                      </a:r>
                      <a:endParaRPr lang="ru-RU" sz="16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750" marR="7750" marT="7750" marB="77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8567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/>
                      </a:r>
                      <a:b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</a:br>
                      <a:r>
                        <a:rPr lang="kk-KZ" sz="16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</a:t>
                      </a:r>
                      <a:endParaRPr lang="ru-RU" sz="1600" kern="1200" dirty="0" err="1" smtClean="0">
                        <a:solidFill>
                          <a:schemeClr val="tx1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750" marR="7750" marT="7750" marB="77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Фамилия, имя и отчество (при его наличии) </a:t>
                      </a:r>
                      <a:r>
                        <a:rPr lang="kk-KZ" sz="16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председателясогласительной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комиссии</a:t>
                      </a:r>
                    </a:p>
                  </a:txBody>
                  <a:tcPr marL="7750" marR="7750" marT="7750" marB="77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/>
                      </a:r>
                      <a:br>
                        <a:rPr lang="ru-RU" sz="16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</a:br>
                      <a:endParaRPr lang="ru-RU" sz="16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/>
                      </a:r>
                      <a:br>
                        <a:rPr lang="ru-RU" sz="16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</a:br>
                      <a:endParaRPr lang="ru-RU" sz="16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750" marR="7750" marT="7750" marB="77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50" marR="7750" marT="7750" marB="77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567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6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/>
                      </a:r>
                      <a:br>
                        <a:rPr lang="ru-RU" sz="16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</a:br>
                      <a:endParaRPr lang="ru-RU" sz="1600" kern="1200" dirty="0" err="1" smtClean="0">
                        <a:solidFill>
                          <a:schemeClr val="tx1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750" marR="7750" marT="7750" marB="77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Фамилия, имя и отчество (при его наличии) члена </a:t>
                      </a:r>
                      <a:r>
                        <a:rPr lang="kk-KZ" sz="16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согласительной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комиссии</a:t>
                      </a:r>
                    </a:p>
                  </a:txBody>
                  <a:tcPr marL="7750" marR="7750" marT="7750" marB="77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/>
                      </a:r>
                      <a:br>
                        <a:rPr lang="ru-RU" sz="16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</a:br>
                      <a:endParaRPr lang="ru-RU" sz="1600" kern="1200" dirty="0" err="1" smtClean="0">
                        <a:solidFill>
                          <a:schemeClr val="tx1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/>
                      </a:r>
                      <a:br>
                        <a:rPr lang="ru-RU" sz="16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</a:br>
                      <a:endParaRPr lang="ru-RU" sz="1600" kern="1200" dirty="0" err="1" smtClean="0">
                        <a:solidFill>
                          <a:schemeClr val="tx1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750" marR="7750" marT="7750" marB="77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50" marR="7750" marT="7750" marB="77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567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/>
                      </a:r>
                      <a:br>
                        <a:rPr lang="ru-RU" sz="16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</a:br>
                      <a:r>
                        <a:rPr lang="kk-KZ" sz="16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3</a:t>
                      </a:r>
                      <a:endParaRPr lang="ru-RU" sz="1600" kern="1200" dirty="0" err="1" smtClean="0">
                        <a:solidFill>
                          <a:schemeClr val="tx1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750" marR="7750" marT="7750" marB="77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Фамилия, имя и отчество (при его наличии) члена </a:t>
                      </a:r>
                      <a:r>
                        <a:rPr lang="kk-KZ" sz="16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согласительной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комиссии</a:t>
                      </a:r>
                    </a:p>
                  </a:txBody>
                  <a:tcPr marL="7750" marR="7750" marT="7750" marB="77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/>
                      </a:r>
                      <a:br>
                        <a:rPr lang="ru-RU" sz="16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</a:br>
                      <a:endParaRPr lang="ru-RU" sz="16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/>
                      </a:r>
                      <a:br>
                        <a:rPr lang="ru-RU" sz="16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</a:br>
                      <a:endParaRPr lang="ru-RU" sz="16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750" marR="7750" marT="7750" marB="77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50" marR="7750" marT="7750" marB="77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270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/>
                      </a:r>
                      <a:br>
                        <a:rPr lang="ru-RU" sz="16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</a:br>
                      <a:endParaRPr lang="ru-RU" sz="1600" kern="1200" dirty="0" err="1" smtClean="0">
                        <a:solidFill>
                          <a:schemeClr val="tx1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750" marR="7750" marT="7750" marB="77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ИТОГО:</a:t>
                      </a:r>
                      <a:endParaRPr lang="ru-RU" sz="1600" kern="1200" dirty="0" err="1" smtClean="0">
                        <a:solidFill>
                          <a:schemeClr val="tx1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750" marR="7750" marT="7750" marB="77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750" marR="7750" marT="7750" marB="77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en-US" sz="9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50" marR="7750" marT="7750" marB="77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en-US" sz="1200" b="0" i="0" u="none" strike="noStrike" cap="none" normalizeH="0" baseline="0" dirty="0" smtClean="0" bmk="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   </a:t>
            </a:r>
            <a:endParaRPr lang="ru-RU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0" y="0"/>
            <a:ext cx="91440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    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основании результатов голосования членов </a:t>
            </a:r>
            <a:r>
              <a:rPr lang="kk-KZ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согласительной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комиссии принято  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    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РЕШЕНИЕ: 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    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_______________________________________________________________</a:t>
            </a:r>
            <a:b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    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</a:t>
            </a:r>
            <a:r>
              <a:rPr lang="kk-KZ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 исключении потенциального поставщика из реестра недобросовестных участников государственных закупок либо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 отказе в </a:t>
            </a:r>
            <a:r>
              <a:rPr lang="kk-KZ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исключении потенциального поставщика из реестра недобросовестных участников государственных закупок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 обоснованием принятия такого решения)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Председатель </a:t>
            </a:r>
            <a:r>
              <a:rPr lang="kk-KZ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согласительной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комиссии: </a:t>
            </a:r>
            <a:b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_________________________________________________________________  </a:t>
            </a:r>
            <a:b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    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(подпись) </a:t>
            </a:r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              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фамилия, имя и отчество (при его наличии))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Члены </a:t>
            </a:r>
            <a:r>
              <a:rPr lang="kk-KZ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согласительной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комиссии: </a:t>
            </a:r>
            <a:b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________________________________________________________________</a:t>
            </a:r>
            <a:b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    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(подпись) </a:t>
            </a:r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              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(фамилия, имя и отчество (при его наличии)) </a:t>
            </a:r>
            <a:b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_______________________________________________________________</a:t>
            </a:r>
            <a:b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    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(подпись) </a:t>
            </a:r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              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(фамилия, имя и отчество (при его наличии)) 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Секретарь согласительной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комиссии:</a:t>
            </a:r>
            <a:b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________________________________________________________________</a:t>
            </a:r>
            <a:b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    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(подпись) </a:t>
            </a:r>
            <a:r>
              <a:rPr lang="en-US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              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(фамилия, имя и отчество (при его наличии))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"/>
            <a:ext cx="91440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Статья 2. Основные понятия, используемые в настоящем Законе</a:t>
            </a:r>
          </a:p>
          <a:p>
            <a:endParaRPr lang="ru-RU" sz="2800" b="1" dirty="0" smtClean="0"/>
          </a:p>
          <a:p>
            <a:pPr algn="just"/>
            <a:r>
              <a:rPr lang="ru-RU" sz="2800" dirty="0" smtClean="0"/>
              <a:t>8-1) согласительная комиссия – постоянно действующий коллегиальный орган, создаваемый заказчиком в порядке, определенном настоящим Законом, рассматривающий обращения </a:t>
            </a:r>
            <a:r>
              <a:rPr lang="ru-RU" sz="2800" b="1" u="sng" dirty="0" smtClean="0">
                <a:solidFill>
                  <a:srgbClr val="FF0000"/>
                </a:solidFill>
              </a:rPr>
              <a:t>потенциальных поставщиков, включенных в реестр недобросовестных участников</a:t>
            </a:r>
            <a:r>
              <a:rPr lang="ru-RU" sz="2800" dirty="0" smtClean="0"/>
              <a:t> государственных закупок вследствие уклонения от заключения договора о государственных закупках;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"/>
            <a:ext cx="91440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/>
              <a:t>Статья 12. Реестры, формируемые в сфере государственных закупок</a:t>
            </a:r>
          </a:p>
          <a:p>
            <a:pPr algn="just"/>
            <a:endParaRPr lang="ru-RU" sz="2800" dirty="0" smtClean="0"/>
          </a:p>
          <a:p>
            <a:pPr algn="just"/>
            <a:endParaRPr lang="ru-RU" sz="2800" dirty="0" smtClean="0"/>
          </a:p>
          <a:p>
            <a:pPr algn="just"/>
            <a:r>
              <a:rPr lang="ru-RU" sz="1600" dirty="0" smtClean="0"/>
              <a:t> </a:t>
            </a:r>
            <a:r>
              <a:rPr lang="ru-RU" sz="2800" dirty="0" smtClean="0"/>
              <a:t>6. В случае если </a:t>
            </a:r>
            <a:r>
              <a:rPr lang="ru-RU" sz="2800" b="1" u="sng" dirty="0" smtClean="0">
                <a:solidFill>
                  <a:srgbClr val="FF0000"/>
                </a:solidFill>
              </a:rPr>
              <a:t>потенциальный поставщик </a:t>
            </a:r>
            <a:r>
              <a:rPr lang="ru-RU" sz="2800" dirty="0" smtClean="0"/>
              <a:t>не согласен с решением уполномоченного органа о признании его недобросовестным участником государственных закупок, предусмотренным частью второй пункта 5 настоящей статьи, то такой потенциальный поставщик </a:t>
            </a:r>
            <a:r>
              <a:rPr lang="ru-RU" sz="2800" b="1" u="sng" dirty="0" smtClean="0">
                <a:solidFill>
                  <a:srgbClr val="FF0000"/>
                </a:solidFill>
              </a:rPr>
              <a:t>не позднее десяти рабочих дней со дня, </a:t>
            </a:r>
            <a:r>
              <a:rPr lang="ru-RU" sz="2800" dirty="0" smtClean="0"/>
              <a:t>когда ему стало известно о включении в реестр недобросовестных участников государственных закупок, </a:t>
            </a:r>
            <a:r>
              <a:rPr lang="ru-RU" sz="2800" b="1" u="sng" dirty="0" smtClean="0">
                <a:solidFill>
                  <a:srgbClr val="FF0000"/>
                </a:solidFill>
              </a:rPr>
              <a:t>вправе обратиться в согласительную комиссию в порядке, определенном уполномоченным органом.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"/>
            <a:ext cx="91440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ru-RU" dirty="0" smtClean="0"/>
              <a:t> </a:t>
            </a:r>
            <a:r>
              <a:rPr lang="ru-RU" sz="2800" dirty="0" smtClean="0"/>
              <a:t>Согласительная комиссия рассматривает обращение потенциального поставщика, </a:t>
            </a:r>
            <a:r>
              <a:rPr lang="ru-RU" sz="2800" b="1" u="sng" dirty="0" smtClean="0">
                <a:solidFill>
                  <a:srgbClr val="FF0000"/>
                </a:solidFill>
              </a:rPr>
              <a:t>уклонившегося</a:t>
            </a:r>
            <a:r>
              <a:rPr lang="ru-RU" sz="2800" b="1" dirty="0" smtClean="0"/>
              <a:t> от заключения договора о государственных </a:t>
            </a:r>
            <a:r>
              <a:rPr lang="ru-RU" sz="2800" dirty="0" smtClean="0"/>
              <a:t>закупках, и </a:t>
            </a:r>
            <a:r>
              <a:rPr lang="ru-RU" sz="2800" b="1" u="sng" dirty="0" smtClean="0">
                <a:solidFill>
                  <a:srgbClr val="FF0000"/>
                </a:solidFill>
              </a:rPr>
              <a:t>принимает решение об исключении </a:t>
            </a:r>
            <a:r>
              <a:rPr lang="ru-RU" sz="2800" dirty="0" smtClean="0"/>
              <a:t>либо </a:t>
            </a:r>
            <a:r>
              <a:rPr lang="ru-RU" sz="2800" b="1" u="sng" dirty="0" smtClean="0">
                <a:solidFill>
                  <a:srgbClr val="FF0000"/>
                </a:solidFill>
              </a:rPr>
              <a:t>отказе</a:t>
            </a:r>
            <a:r>
              <a:rPr lang="ru-RU" sz="2800" dirty="0" smtClean="0"/>
              <a:t> в исключении такого потенциального поставщика из реестра недобросовестных участников государственных закупок.</a:t>
            </a:r>
          </a:p>
          <a:p>
            <a:pPr algn="just" fontAlgn="base"/>
            <a:r>
              <a:rPr lang="ru-RU" sz="2800" dirty="0" smtClean="0"/>
              <a:t>      В случае принятия решения </a:t>
            </a:r>
            <a:r>
              <a:rPr lang="ru-RU" sz="2800" b="1" u="sng" dirty="0" smtClean="0">
                <a:solidFill>
                  <a:srgbClr val="FF0000"/>
                </a:solidFill>
              </a:rPr>
              <a:t>об исключении потенциального поставщика</a:t>
            </a:r>
            <a:r>
              <a:rPr lang="ru-RU" sz="2800" dirty="0" smtClean="0"/>
              <a:t> из реестра недобросовестных участников государственных закупок заказчик </a:t>
            </a:r>
            <a:r>
              <a:rPr lang="ru-RU" sz="2800" b="1" u="sng" dirty="0" smtClean="0">
                <a:solidFill>
                  <a:srgbClr val="FF0000"/>
                </a:solidFill>
              </a:rPr>
              <a:t>обращается в уполномоченный орган</a:t>
            </a:r>
            <a:r>
              <a:rPr lang="ru-RU" sz="28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"/>
            <a:ext cx="9144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ru-RU" sz="2800" dirty="0" smtClean="0"/>
              <a:t>Уполномоченный орган </a:t>
            </a:r>
            <a:r>
              <a:rPr lang="ru-RU" sz="2800" b="1" u="sng" dirty="0" smtClean="0">
                <a:solidFill>
                  <a:srgbClr val="FF0000"/>
                </a:solidFill>
              </a:rPr>
              <a:t>выносит</a:t>
            </a:r>
            <a:r>
              <a:rPr lang="ru-RU" sz="2800" dirty="0" smtClean="0"/>
              <a:t> решение об </a:t>
            </a:r>
            <a:r>
              <a:rPr lang="ru-RU" sz="2800" b="1" u="sng" dirty="0" smtClean="0">
                <a:solidFill>
                  <a:srgbClr val="FF0000"/>
                </a:solidFill>
              </a:rPr>
              <a:t>исключении</a:t>
            </a:r>
            <a:r>
              <a:rPr lang="ru-RU" sz="2800" dirty="0" smtClean="0"/>
              <a:t> потенциального поставщика из реестра недобросовестных участников государственных закупок </a:t>
            </a:r>
            <a:r>
              <a:rPr lang="ru-RU" sz="2800" b="1" u="sng" dirty="0" smtClean="0">
                <a:solidFill>
                  <a:srgbClr val="FF0000"/>
                </a:solidFill>
              </a:rPr>
              <a:t>с учетом решения согласительной комиссии.</a:t>
            </a:r>
          </a:p>
          <a:p>
            <a:pPr algn="just" fontAlgn="base"/>
            <a:endParaRPr lang="ru-RU" sz="2800" dirty="0" smtClean="0"/>
          </a:p>
          <a:p>
            <a:pPr algn="just" fontAlgn="base"/>
            <a:r>
              <a:rPr lang="ru-RU" sz="2800" dirty="0" smtClean="0"/>
              <a:t>      7. В состав согласительной комиссии в </a:t>
            </a:r>
            <a:r>
              <a:rPr lang="ru-RU" sz="2800" b="1" u="sng" dirty="0" smtClean="0">
                <a:solidFill>
                  <a:srgbClr val="FF0000"/>
                </a:solidFill>
              </a:rPr>
              <a:t>обязательном</a:t>
            </a:r>
            <a:r>
              <a:rPr lang="ru-RU" sz="2800" dirty="0" smtClean="0"/>
              <a:t> порядке входят </a:t>
            </a:r>
            <a:r>
              <a:rPr lang="ru-RU" sz="2800" b="1" u="sng" dirty="0" smtClean="0">
                <a:solidFill>
                  <a:srgbClr val="FF0000"/>
                </a:solidFill>
              </a:rPr>
              <a:t>представители Национальной палаты предпринимателей </a:t>
            </a:r>
            <a:r>
              <a:rPr lang="ru-RU" sz="2800" dirty="0" smtClean="0"/>
              <a:t>Республики Казахстан.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0"/>
            <a:ext cx="9144000" cy="6709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Филиал НПП РК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Атамекен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г. ____________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пр. _________________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 (____) _________________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______________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  ГУ _______________________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Согласно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Закона пунктом 8-1 статьи 2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 государственных закупках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(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далее-Закон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  предусмотрено понятие согласительная комиссия 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(согласительная комиссия 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постоянно действующий коллегиальный орган, создаваемый заказчиком в порядке, определенном настоящим Законом, рассматривающий обращения потенциальных поставщиков, включенных в реестр недобросовестных участников государственных закупок вследствие уклонения от заключения договора о государственных закупках)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Вместе с тем,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согласно пункта 7 статьи 12 Закона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состав согласительной комиссии в </a:t>
            </a: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обязательном порядке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входят представители Национальной палаты предпринимателей Республики Казахстан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В целях исполнения Закона просим Вас направить данные представителя филиала НПП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Атамекен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 г. ________________ для включения в состав согласительной комиссии.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0" y="0"/>
            <a:ext cx="91440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endParaRPr kumimoji="0" lang="kk-KZ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kk-KZ" sz="28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kumimoji="0" lang="kk-KZ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kk-KZ" sz="28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kumimoji="0" lang="kk-KZ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Типовое положение согласительной комиссии утвержденный  </a:t>
            </a: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приказом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Министра финансов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Республики Казахстан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 «</a:t>
            </a:r>
            <a:r>
              <a:rPr lang="kk-KZ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17</a:t>
            </a: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 </a:t>
            </a:r>
            <a:r>
              <a:rPr lang="kk-KZ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февраля </a:t>
            </a: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202</a:t>
            </a:r>
            <a:r>
              <a:rPr lang="kk-KZ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 </a:t>
            </a: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года № </a:t>
            </a:r>
            <a:r>
              <a:rPr lang="kk-KZ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176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521</TotalTime>
  <Words>1522</Words>
  <PresentationFormat>Экран (4:3)</PresentationFormat>
  <Paragraphs>200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Nurlam Mukanov</dc:creator>
  <cp:lastModifiedBy>User</cp:lastModifiedBy>
  <cp:revision>86</cp:revision>
  <dcterms:created xsi:type="dcterms:W3CDTF">2022-01-19T06:08:20Z</dcterms:created>
  <dcterms:modified xsi:type="dcterms:W3CDTF">2024-09-24T12:17:12Z</dcterms:modified>
</cp:coreProperties>
</file>