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bookmarkIdSeed="76">
  <p:sldMasterIdLst>
    <p:sldMasterId id="2147483673" r:id="rId1"/>
  </p:sldMasterIdLst>
  <p:notesMasterIdLst>
    <p:notesMasterId r:id="rId81"/>
  </p:notesMasterIdLst>
  <p:sldIdLst>
    <p:sldId id="1171" r:id="rId2"/>
    <p:sldId id="1174" r:id="rId3"/>
    <p:sldId id="1175" r:id="rId4"/>
    <p:sldId id="1176" r:id="rId5"/>
    <p:sldId id="1177" r:id="rId6"/>
    <p:sldId id="1178" r:id="rId7"/>
    <p:sldId id="1179" r:id="rId8"/>
    <p:sldId id="1180" r:id="rId9"/>
    <p:sldId id="1253" r:id="rId10"/>
    <p:sldId id="1181" r:id="rId11"/>
    <p:sldId id="1182" r:id="rId12"/>
    <p:sldId id="1183" r:id="rId13"/>
    <p:sldId id="1184" r:id="rId14"/>
    <p:sldId id="1185" r:id="rId15"/>
    <p:sldId id="1186" r:id="rId16"/>
    <p:sldId id="1187" r:id="rId17"/>
    <p:sldId id="1228" r:id="rId18"/>
    <p:sldId id="1254" r:id="rId19"/>
    <p:sldId id="1255" r:id="rId20"/>
    <p:sldId id="1256" r:id="rId21"/>
    <p:sldId id="1188" r:id="rId22"/>
    <p:sldId id="1229" r:id="rId23"/>
    <p:sldId id="1191" r:id="rId24"/>
    <p:sldId id="1193" r:id="rId25"/>
    <p:sldId id="1194" r:id="rId26"/>
    <p:sldId id="1230" r:id="rId27"/>
    <p:sldId id="1226" r:id="rId28"/>
    <p:sldId id="1195" r:id="rId29"/>
    <p:sldId id="1196" r:id="rId30"/>
    <p:sldId id="1200" r:id="rId31"/>
    <p:sldId id="1206" r:id="rId32"/>
    <p:sldId id="1207" r:id="rId33"/>
    <p:sldId id="1208" r:id="rId34"/>
    <p:sldId id="1209" r:id="rId35"/>
    <p:sldId id="1210" r:id="rId36"/>
    <p:sldId id="1258" r:id="rId37"/>
    <p:sldId id="1211" r:id="rId38"/>
    <p:sldId id="1212" r:id="rId39"/>
    <p:sldId id="1213" r:id="rId40"/>
    <p:sldId id="1231" r:id="rId41"/>
    <p:sldId id="1232" r:id="rId42"/>
    <p:sldId id="1233" r:id="rId43"/>
    <p:sldId id="1234" r:id="rId44"/>
    <p:sldId id="1235" r:id="rId45"/>
    <p:sldId id="1236" r:id="rId46"/>
    <p:sldId id="1237" r:id="rId47"/>
    <p:sldId id="1238" r:id="rId48"/>
    <p:sldId id="1239" r:id="rId49"/>
    <p:sldId id="1241" r:id="rId50"/>
    <p:sldId id="1242" r:id="rId51"/>
    <p:sldId id="1243" r:id="rId52"/>
    <p:sldId id="1244" r:id="rId53"/>
    <p:sldId id="1245" r:id="rId54"/>
    <p:sldId id="1246" r:id="rId55"/>
    <p:sldId id="1247" r:id="rId56"/>
    <p:sldId id="1257" r:id="rId57"/>
    <p:sldId id="1248" r:id="rId58"/>
    <p:sldId id="1249" r:id="rId59"/>
    <p:sldId id="1250" r:id="rId60"/>
    <p:sldId id="1251" r:id="rId61"/>
    <p:sldId id="1252" r:id="rId62"/>
    <p:sldId id="1259" r:id="rId63"/>
    <p:sldId id="1279" r:id="rId64"/>
    <p:sldId id="1260" r:id="rId65"/>
    <p:sldId id="1280" r:id="rId66"/>
    <p:sldId id="1261" r:id="rId67"/>
    <p:sldId id="1262" r:id="rId68"/>
    <p:sldId id="1263" r:id="rId69"/>
    <p:sldId id="1264" r:id="rId70"/>
    <p:sldId id="1265" r:id="rId71"/>
    <p:sldId id="1266" r:id="rId72"/>
    <p:sldId id="1283" r:id="rId73"/>
    <p:sldId id="1281" r:id="rId74"/>
    <p:sldId id="1267" r:id="rId75"/>
    <p:sldId id="1268" r:id="rId76"/>
    <p:sldId id="1269" r:id="rId77"/>
    <p:sldId id="1270" r:id="rId78"/>
    <p:sldId id="1282" r:id="rId79"/>
    <p:sldId id="1271" r:id="rId80"/>
  </p:sldIdLst>
  <p:sldSz cx="9144000" cy="5143500" type="screen16x9"/>
  <p:notesSz cx="6769100" cy="9906000"/>
  <p:defaultTextStyle>
    <a:defPPr>
      <a:defRPr lang="ru-RU"/>
    </a:defPPr>
    <a:lvl1pPr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388938" indent="68263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777875" indent="136525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168400" indent="203200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557338" indent="271463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2182BD"/>
    <a:srgbClr val="165880"/>
  </p:clrMru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889" autoAdjust="0"/>
    <p:restoredTop sz="96395" autoAdjust="0"/>
  </p:normalViewPr>
  <p:slideViewPr>
    <p:cSldViewPr snapToGrid="0">
      <p:cViewPr>
        <p:scale>
          <a:sx n="100" d="100"/>
          <a:sy n="100" d="100"/>
        </p:scale>
        <p:origin x="-1301" y="-269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presProps" Target="presProp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3700" cy="496888"/>
          </a:xfrm>
          <a:prstGeom prst="rect">
            <a:avLst/>
          </a:prstGeom>
        </p:spPr>
        <p:txBody>
          <a:bodyPr vert="horz" lIns="90710" tIns="45356" rIns="90710" bIns="45356" rtlCol="0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33813" y="0"/>
            <a:ext cx="2933700" cy="496888"/>
          </a:xfrm>
          <a:prstGeom prst="rect">
            <a:avLst/>
          </a:prstGeom>
        </p:spPr>
        <p:txBody>
          <a:bodyPr vert="horz" lIns="90710" tIns="45356" rIns="90710" bIns="45356" rtlCol="0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31163D4-B23B-4357-AA89-3F9C1F81B5F4}" type="datetimeFigureOut">
              <a:rPr lang="ru-RU"/>
              <a:pPr>
                <a:defRPr/>
              </a:pPr>
              <a:t>16.11.2025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12750" y="1238250"/>
            <a:ext cx="5943600" cy="3343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10" tIns="45356" rIns="90710" bIns="45356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67263"/>
            <a:ext cx="5416550" cy="3900487"/>
          </a:xfrm>
          <a:prstGeom prst="rect">
            <a:avLst/>
          </a:prstGeom>
        </p:spPr>
        <p:txBody>
          <a:bodyPr vert="horz" lIns="90710" tIns="45356" rIns="90710" bIns="45356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09113"/>
            <a:ext cx="2933700" cy="496887"/>
          </a:xfrm>
          <a:prstGeom prst="rect">
            <a:avLst/>
          </a:prstGeom>
        </p:spPr>
        <p:txBody>
          <a:bodyPr vert="horz" lIns="90710" tIns="45356" rIns="90710" bIns="45356" rtlCol="0" anchor="b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33813" y="9409113"/>
            <a:ext cx="2933700" cy="496887"/>
          </a:xfrm>
          <a:prstGeom prst="rect">
            <a:avLst/>
          </a:prstGeom>
        </p:spPr>
        <p:txBody>
          <a:bodyPr vert="horz" lIns="90710" tIns="45356" rIns="90710" bIns="45356" rtlCol="0" anchor="b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8616BAD-79AD-42B0-BCDE-B728AA6E5A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88938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777875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1168400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557338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948129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6pPr>
    <a:lvl7pPr marL="2337755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7pPr>
    <a:lvl8pPr marL="2727381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8pPr>
    <a:lvl9pPr marL="3117007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3225" y="1247775"/>
            <a:ext cx="5983288" cy="33670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841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23"/>
          </a:p>
        </p:txBody>
      </p:sp>
      <p:sp>
        <p:nvSpPr>
          <p:cNvPr id="1187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1225" eaLnBrk="0" fontAlgn="base" hangingPunct="0">
              <a:spcBef>
                <a:spcPct val="0"/>
              </a:spcBef>
              <a:spcAft>
                <a:spcPct val="0"/>
              </a:spcAft>
            </a:pPr>
            <a:fld id="{18C34359-AB8A-4BED-98A1-4A596CEED53A}" type="slidenum">
              <a:rPr lang="ru-RU" altLang="ru-RU">
                <a:solidFill>
                  <a:srgbClr val="000000"/>
                </a:solidFill>
                <a:latin typeface="Arial" charset="0"/>
                <a:cs typeface="Arial" charset="0"/>
              </a:rPr>
              <a:pPr defTabSz="911225" eaLnBrk="0" fontAlgn="base" hangingPunct="0">
                <a:spcBef>
                  <a:spcPct val="0"/>
                </a:spcBef>
                <a:spcAft>
                  <a:spcPct val="0"/>
                </a:spcAft>
              </a:pPr>
              <a:t>0</a:t>
            </a:fld>
            <a:endParaRPr lang="ru-RU" altLang="ru-RU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A76B6-1FFD-4F58-AA42-A18A895AB074}" type="datetime1">
              <a:rPr lang="ru-RU"/>
              <a:pPr>
                <a:defRPr/>
              </a:pPr>
              <a:t>16.11.2025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E9D2E-AFAA-4F88-A4D8-15D8C539E6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FF883-C88D-4A19-B311-7D7DB191844E}" type="datetime1">
              <a:rPr lang="ru-RU"/>
              <a:pPr>
                <a:defRPr/>
              </a:pPr>
              <a:t>16.11.2025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0A59B-538B-48DD-9361-298D8A7B4D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56803-D046-4AFE-829C-2FACFBC55492}" type="datetime1">
              <a:rPr lang="ru-RU"/>
              <a:pPr>
                <a:defRPr/>
              </a:pPr>
              <a:t>16.11.2025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8E130-AF68-492D-B470-5E8E1C0D4F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9144000" cy="254000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925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51"/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0" y="4867275"/>
            <a:ext cx="9144000" cy="276225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925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5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" y="2023365"/>
            <a:ext cx="9143999" cy="10738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17"/>
            </a:lvl1pPr>
            <a:lvl2pPr marL="288754" indent="0" algn="ctr">
              <a:buNone/>
              <a:defRPr sz="1263"/>
            </a:lvl2pPr>
            <a:lvl3pPr marL="577505" indent="0" algn="ctr">
              <a:buNone/>
              <a:defRPr sz="1136"/>
            </a:lvl3pPr>
            <a:lvl4pPr marL="866259" indent="0" algn="ctr">
              <a:buNone/>
              <a:defRPr sz="1011"/>
            </a:lvl4pPr>
            <a:lvl5pPr marL="1155013" indent="0" algn="ctr">
              <a:buNone/>
              <a:defRPr sz="1011"/>
            </a:lvl5pPr>
            <a:lvl6pPr marL="1443764" indent="0" algn="ctr">
              <a:buNone/>
              <a:defRPr sz="1011"/>
            </a:lvl6pPr>
            <a:lvl7pPr marL="1732518" indent="0" algn="ctr">
              <a:buNone/>
              <a:defRPr sz="1011"/>
            </a:lvl7pPr>
            <a:lvl8pPr marL="2021270" indent="0" algn="ctr">
              <a:buNone/>
              <a:defRPr sz="1011"/>
            </a:lvl8pPr>
            <a:lvl9pPr marL="2310023" indent="0" algn="ctr">
              <a:buNone/>
              <a:defRPr sz="1011"/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E198C-BF34-4A15-8AAB-19375BC6BA7C}" type="datetime1">
              <a:rPr lang="ru-RU"/>
              <a:pPr>
                <a:defRPr/>
              </a:pPr>
              <a:t>16.11.2025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33BDC-C343-499F-B4B9-B0B321D3DA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56542-F2CC-465B-9007-0B030B3D630B}" type="datetime1">
              <a:rPr lang="ru-RU"/>
              <a:pPr>
                <a:defRPr/>
              </a:pPr>
              <a:t>16.11.2025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F4068-8368-481A-8135-86D26321D0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ECDD8-2AF0-45B7-95B4-BD9634CB37B9}" type="datetime1">
              <a:rPr lang="ru-RU"/>
              <a:pPr>
                <a:defRPr/>
              </a:pPr>
              <a:t>16.11.2025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44F43-833E-49EC-B6ED-F9A1E8C271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506F2-653C-488D-A2EC-C1803D95152E}" type="datetime1">
              <a:rPr lang="ru-RU"/>
              <a:pPr>
                <a:defRPr/>
              </a:pPr>
              <a:t>16.11.2025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E98ACF-B300-4D4F-9EA4-18627EC522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F2C51-F821-45E6-A068-D286DDFE2D0B}" type="datetime1">
              <a:rPr lang="ru-RU"/>
              <a:pPr>
                <a:defRPr/>
              </a:pPr>
              <a:t>16.11.2025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AF3F7-48E1-4AC3-B99A-709551884E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A0DD33-80B3-40C0-B0AE-410F19A8A7C5}" type="datetime1">
              <a:rPr lang="ru-RU"/>
              <a:pPr>
                <a:defRPr/>
              </a:pPr>
              <a:t>16.11.2025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A4847-D484-4882-BB0E-8F346E5586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38A9F-3571-4DB7-BA65-03172D0F95C5}" type="datetime1">
              <a:rPr lang="ru-RU"/>
              <a:pPr>
                <a:defRPr/>
              </a:pPr>
              <a:t>16.11.2025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54465-4040-4EB9-8925-15AF88857F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44757-665F-4900-BC7D-5124AB27D34C}" type="datetime1">
              <a:rPr lang="ru-RU"/>
              <a:pPr>
                <a:defRPr/>
              </a:pPr>
              <a:t>16.11.2025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BBEBA-CDB0-4540-B2EF-358FD20DE5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C080CA1-0FAE-4924-8A4B-36744C02AE23}" type="datetime1">
              <a:rPr lang="ru-RU"/>
              <a:pPr>
                <a:defRPr/>
              </a:pPr>
              <a:t>16.11.2025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779252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BBB619C-43E2-4060-BAE9-7E065E4118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1" r:id="rId12"/>
  </p:sldLayoutIdLst>
  <p:hf hdr="0" ftr="0" dt="0"/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s://adilet.zan.kz/rus/docs/Z2400000106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s://adilet.zan.kz/rus/docs/Z2400000106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adilet.zan.kz/rus/docs/V2400035238" TargetMode="External"/><Relationship Id="rId2" Type="http://schemas.openxmlformats.org/officeDocument/2006/relationships/hyperlink" Target="https://adilet.zan.kz/rus/docs/Z2400000106" TargetMode="Externa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hyperlink" Target="https://adilet.zan.kz/rus/docs/Z2400000106" TargetMode="Externa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hyperlink" Target="https://adilet.zan.kz/rus/docs/Z1400000202" TargetMode="Externa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3"/>
          <p:cNvSpPr txBox="1">
            <a:spLocks noChangeArrowheads="1"/>
          </p:cNvSpPr>
          <p:nvPr/>
        </p:nvSpPr>
        <p:spPr bwMode="auto">
          <a:xfrm>
            <a:off x="3511550" y="4597400"/>
            <a:ext cx="30718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685800"/>
            <a:r>
              <a:rPr lang="ru-RU" altLang="ru-RU" sz="1200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г. Астана, </a:t>
            </a:r>
            <a:r>
              <a:rPr lang="ru-RU" altLang="ru-RU" sz="1200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202</a:t>
            </a:r>
            <a:r>
              <a:rPr lang="en-US" altLang="ru-RU" sz="1200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5  </a:t>
            </a:r>
            <a:r>
              <a:rPr lang="ru-RU" altLang="ru-RU" sz="1200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</a:t>
            </a:r>
            <a:r>
              <a:rPr lang="en-US" altLang="ru-RU" sz="1200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.</a:t>
            </a:r>
            <a:endParaRPr lang="ru-RU" altLang="ru-RU" sz="1200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099" name="TextBox 4"/>
          <p:cNvSpPr txBox="1">
            <a:spLocks noChangeArrowheads="1"/>
          </p:cNvSpPr>
          <p:nvPr/>
        </p:nvSpPr>
        <p:spPr bwMode="auto">
          <a:xfrm>
            <a:off x="2195513" y="1013460"/>
            <a:ext cx="5670550" cy="3508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altLang="ru-RU" sz="2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Новый Закон </a:t>
            </a:r>
            <a:br>
              <a:rPr lang="ru-RU" altLang="ru-RU" sz="2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2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«О государственных закупках</a:t>
            </a:r>
            <a:r>
              <a:rPr lang="ru-RU" altLang="ru-RU" sz="2400" b="1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»</a:t>
            </a:r>
          </a:p>
          <a:p>
            <a:pPr algn="ctr"/>
            <a:endParaRPr lang="ru-RU" altLang="ru-RU" sz="2400" b="1" dirty="0" smtClean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altLang="ru-RU" sz="2400" b="1" dirty="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Алгоритм проведения процедуры способом </a:t>
            </a:r>
            <a:r>
              <a:rPr lang="ru-RU" altLang="ru-RU" sz="2400" b="1" u="sng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запроса ценовых предложений</a:t>
            </a:r>
            <a:endParaRPr lang="ru-RU" altLang="ru-RU" sz="2400" b="1" u="sng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endParaRPr lang="ru-RU" altLang="ru-RU" sz="2400" b="1" dirty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sz="1800" b="1" dirty="0">
                <a:solidFill>
                  <a:srgbClr val="FF0000"/>
                </a:solidFill>
                <a:latin typeface="Calibri" pitchFamily="34" charset="0"/>
              </a:rPr>
              <a:t>Закон Республики Казахстан от 1 июля 2024 года № 106-VIII ЗРК</a:t>
            </a:r>
            <a:r>
              <a:rPr lang="ru-RU" sz="1800" b="1" dirty="0" smtClean="0">
                <a:solidFill>
                  <a:srgbClr val="FF0000"/>
                </a:solidFill>
                <a:latin typeface="Calibri" pitchFamily="34" charset="0"/>
              </a:rPr>
              <a:t>.</a:t>
            </a:r>
          </a:p>
          <a:p>
            <a:pPr algn="ctr"/>
            <a:r>
              <a:rPr lang="ru-RU" altLang="ru-RU" sz="1800" b="1" dirty="0" smtClean="0">
                <a:solidFill>
                  <a:srgbClr val="FF0000"/>
                </a:solidFill>
                <a:latin typeface="Calibri" pitchFamily="34" charset="0"/>
                <a:cs typeface="Tahoma" pitchFamily="34" charset="0"/>
              </a:rPr>
              <a:t>Вступил в силу с 1 января 2025 год</a:t>
            </a:r>
            <a:endParaRPr lang="ru-RU" altLang="ru-RU" sz="18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4100" name="Группа 21"/>
          <p:cNvGrpSpPr>
            <a:grpSpLocks/>
          </p:cNvGrpSpPr>
          <p:nvPr/>
        </p:nvGrpSpPr>
        <p:grpSpPr bwMode="auto">
          <a:xfrm>
            <a:off x="463550" y="2947988"/>
            <a:ext cx="971550" cy="1851025"/>
            <a:chOff x="464265" y="2731224"/>
            <a:chExt cx="970344" cy="1850030"/>
          </a:xfrm>
        </p:grpSpPr>
        <p:sp>
          <p:nvSpPr>
            <p:cNvPr id="6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5" name="Picture 744" descr="ÐÐ°ÑÑÐ¸Ð½ÐºÐ¸ Ð¿Ð¾ Ð·Ð°Ð¿ÑÐ¾ÑÑ Ð³ÐµÑÐ± ÐºÐ°Ð·Ð°ÑÑÑÐ°Ð½Ð° png">
            <a:extLst>
              <a:ext uri="{FF2B5EF4-FFF2-40B4-BE49-F238E27FC236}"/>
            </a:extLst>
          </p:cNvPr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9575" y="1827213"/>
            <a:ext cx="1079500" cy="108108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/>
          </a:extLst>
        </p:spPr>
      </p:pic>
      <p:grpSp>
        <p:nvGrpSpPr>
          <p:cNvPr id="4102" name="Группа 29"/>
          <p:cNvGrpSpPr>
            <a:grpSpLocks/>
          </p:cNvGrpSpPr>
          <p:nvPr/>
        </p:nvGrpSpPr>
        <p:grpSpPr bwMode="auto">
          <a:xfrm>
            <a:off x="463550" y="315913"/>
            <a:ext cx="971550" cy="1392237"/>
            <a:chOff x="464265" y="499361"/>
            <a:chExt cx="970344" cy="1391523"/>
          </a:xfrm>
        </p:grpSpPr>
        <p:sp>
          <p:nvSpPr>
            <p:cNvPr id="38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464265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Graphic 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949437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Прямоугольник 1">
            <a:extLst>
              <a:ext uri="{FF2B5EF4-FFF2-40B4-BE49-F238E27FC236}"/>
            </a:extLst>
          </p:cNvPr>
          <p:cNvSpPr/>
          <p:nvPr/>
        </p:nvSpPr>
        <p:spPr>
          <a:xfrm>
            <a:off x="1116013" y="301625"/>
            <a:ext cx="8027987" cy="3000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685800" eaLnBrk="0" hangingPunct="0"/>
            <a:r>
              <a:rPr lang="ru-RU" altLang="ru-RU" sz="130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Министерство финансов Республики Казахстан</a:t>
            </a:r>
            <a:endParaRPr lang="ru-RU" sz="130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3. Конкурсная документация, аукционная документация, а также информация, размещаемая при осуществлении государственных закупок </a:t>
            </a:r>
            <a:r>
              <a:rPr lang="ru-RU" sz="2400" b="1" dirty="0" smtClean="0">
                <a:solidFill>
                  <a:srgbClr val="FF0000"/>
                </a:solidFill>
              </a:rPr>
              <a:t>способом запроса ценовых предложений</a:t>
            </a:r>
            <a:r>
              <a:rPr lang="ru-RU" sz="2400" dirty="0" smtClean="0"/>
              <a:t>, должны содержать требования технической спецификации (краткое описание) </a:t>
            </a:r>
            <a:r>
              <a:rPr lang="ru-RU" sz="2400" b="1" dirty="0" smtClean="0">
                <a:solidFill>
                  <a:srgbClr val="FF0000"/>
                </a:solidFill>
              </a:rPr>
              <a:t>с указанием национальных стандартов, а в случае их отсутствия межгосударственных стандартов</a:t>
            </a:r>
            <a:r>
              <a:rPr lang="ru-RU" sz="2400" dirty="0" smtClean="0"/>
              <a:t> на закупаемые товары, работы, услуги. </a:t>
            </a:r>
          </a:p>
          <a:p>
            <a:pPr algn="just"/>
            <a:r>
              <a:rPr lang="ru-RU" sz="2400" dirty="0" smtClean="0"/>
              <a:t>	При отсутствии национальных и межгосударственных стандартов указываются требуемые функциональные, технические, качественные и эксплуатационные характеристики закупаемых товаров, работ, услуг с учетом нормирования государственных закупок.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6714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</a:t>
            </a:r>
            <a:r>
              <a:rPr lang="ru-RU" sz="2000" dirty="0" smtClean="0"/>
              <a:t>5. В размещаемой информации при осуществлении государственных закупок способом </a:t>
            </a:r>
            <a:r>
              <a:rPr lang="ru-RU" sz="2000" b="1" dirty="0" smtClean="0"/>
              <a:t>запроса ценовых предложений </a:t>
            </a:r>
            <a:r>
              <a:rPr lang="ru-RU" sz="2000" b="1" dirty="0" smtClean="0">
                <a:solidFill>
                  <a:srgbClr val="FF0000"/>
                </a:solidFill>
              </a:rPr>
              <a:t>не допускается </a:t>
            </a:r>
            <a:r>
              <a:rPr lang="ru-RU" sz="2000" b="1" dirty="0" smtClean="0"/>
              <a:t>содержание указаний на </a:t>
            </a:r>
            <a:r>
              <a:rPr lang="ru-RU" sz="2000" b="1" dirty="0" smtClean="0">
                <a:solidFill>
                  <a:srgbClr val="FF0000"/>
                </a:solidFill>
              </a:rPr>
              <a:t>товарные знаки, знаки обслуживания, фирменные наименования, патенты, полезные модели, промышленные образцы, наименование места происхождения товара и наименование производителя</a:t>
            </a:r>
            <a:r>
              <a:rPr lang="ru-RU" sz="2000" dirty="0" smtClean="0"/>
              <a:t>, а также </a:t>
            </a:r>
            <a:r>
              <a:rPr lang="ru-RU" sz="2000" b="1" u="sng" dirty="0" smtClean="0">
                <a:solidFill>
                  <a:srgbClr val="0070C0"/>
                </a:solidFill>
              </a:rPr>
              <a:t>иных характеристик, определяющих принадлежность приобретаемого товара, работы, услуги отдельному потенциальному поставщику</a:t>
            </a:r>
            <a:r>
              <a:rPr lang="ru-RU" sz="2000" dirty="0" smtClean="0"/>
              <a:t>, </a:t>
            </a:r>
            <a:r>
              <a:rPr lang="ru-RU" sz="2000" b="1" u="sng" dirty="0" smtClean="0">
                <a:solidFill>
                  <a:srgbClr val="FF0000"/>
                </a:solidFill>
              </a:rPr>
              <a:t>за исключением </a:t>
            </a:r>
            <a:r>
              <a:rPr lang="ru-RU" sz="2000" dirty="0" smtClean="0"/>
              <a:t>следующих случаев осуществления государственных закупок для: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 </a:t>
            </a:r>
            <a:r>
              <a:rPr lang="ru-RU" sz="2400" dirty="0" smtClean="0"/>
              <a:t>1) доукомплектования, модернизации и дооснащения основного (установленного) оборудования, а также установленного программного обеспечения (лицензионного программного обеспечения);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	</a:t>
            </a:r>
            <a:r>
              <a:rPr lang="ru-RU" sz="1800" b="1" i="1" dirty="0" smtClean="0">
                <a:solidFill>
                  <a:srgbClr val="0070C0"/>
                </a:solidFill>
              </a:rPr>
              <a:t>*** Примечание: пример 1: Приобретение картриджа для принтера </a:t>
            </a:r>
            <a:r>
              <a:rPr lang="en-US" sz="1800" b="1" i="1" dirty="0" smtClean="0">
                <a:solidFill>
                  <a:srgbClr val="0070C0"/>
                </a:solidFill>
              </a:rPr>
              <a:t>HP LaserJet Pro P1102</a:t>
            </a:r>
            <a:r>
              <a:rPr lang="ru-RU" sz="1800" b="1" i="1" dirty="0" smtClean="0">
                <a:solidFill>
                  <a:srgbClr val="0070C0"/>
                </a:solidFill>
              </a:rPr>
              <a:t> Пример 2:</a:t>
            </a:r>
            <a:r>
              <a:rPr lang="en-US" sz="1800" b="1" i="1" dirty="0" smtClean="0">
                <a:solidFill>
                  <a:srgbClr val="0070C0"/>
                </a:solidFill>
              </a:rPr>
              <a:t> </a:t>
            </a:r>
            <a:r>
              <a:rPr lang="ru-RU" sz="1800" b="1" i="1" dirty="0" smtClean="0">
                <a:solidFill>
                  <a:srgbClr val="0070C0"/>
                </a:solidFill>
              </a:rPr>
              <a:t>Приобретение  </a:t>
            </a:r>
            <a:r>
              <a:rPr lang="ru-RU" sz="1800" b="1" i="1" dirty="0" smtClean="0">
                <a:solidFill>
                  <a:srgbClr val="FF0000"/>
                </a:solidFill>
              </a:rPr>
              <a:t>код активации </a:t>
            </a:r>
            <a:r>
              <a:rPr lang="ru-RU" sz="1800" b="1" i="1" dirty="0" smtClean="0">
                <a:solidFill>
                  <a:srgbClr val="0070C0"/>
                </a:solidFill>
              </a:rPr>
              <a:t>для приложения «Лаборатории Касперского» на срок не менее 365 дней. Пример 3: Приобретение тормозной колодки на служебный автомобиль Ваз 2121 (нива)</a:t>
            </a:r>
          </a:p>
          <a:p>
            <a:pPr algn="just"/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</a:t>
            </a:r>
            <a:r>
              <a:rPr lang="ru-RU" sz="2800" dirty="0" smtClean="0"/>
              <a:t>3) ремонта и (или) технического обслуживания имеющегося у заказчика товара;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	</a:t>
            </a:r>
            <a:r>
              <a:rPr lang="ru-RU" sz="2000" b="1" i="1" dirty="0" smtClean="0">
                <a:solidFill>
                  <a:srgbClr val="0070C0"/>
                </a:solidFill>
              </a:rPr>
              <a:t> *** Примечание: Пример 1: Поставщику требуется осуществить ремонт автомашины ВАЗ 2121 (НИВА) Пример 2: Поставщику требуется осуществить заправку кондиционера «</a:t>
            </a:r>
            <a:r>
              <a:rPr lang="en-US" sz="2000" b="1" i="1" dirty="0" err="1" smtClean="0">
                <a:solidFill>
                  <a:srgbClr val="0070C0"/>
                </a:solidFill>
              </a:rPr>
              <a:t>Midea</a:t>
            </a:r>
            <a:r>
              <a:rPr lang="ru-RU" sz="2000" b="1" i="1" dirty="0" smtClean="0">
                <a:solidFill>
                  <a:srgbClr val="0070C0"/>
                </a:solidFill>
              </a:rPr>
              <a:t>»</a:t>
            </a:r>
          </a:p>
          <a:p>
            <a:pPr algn="just"/>
            <a:endParaRPr lang="ru-RU" sz="2000" dirty="0" smtClean="0"/>
          </a:p>
          <a:p>
            <a:pPr algn="just"/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399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400" dirty="0" smtClean="0"/>
              <a:t>5) приобретения </a:t>
            </a:r>
            <a:r>
              <a:rPr lang="ru-RU" sz="2400" b="1" dirty="0" smtClean="0">
                <a:solidFill>
                  <a:srgbClr val="FF0000"/>
                </a:solidFill>
              </a:rPr>
              <a:t>однородных товаров</a:t>
            </a:r>
            <a:r>
              <a:rPr lang="ru-RU" sz="2400" dirty="0" smtClean="0"/>
              <a:t>, представленных и </a:t>
            </a:r>
            <a:r>
              <a:rPr lang="ru-RU" sz="2400" b="1" u="sng" dirty="0" smtClean="0">
                <a:solidFill>
                  <a:srgbClr val="2182BD"/>
                </a:solidFill>
              </a:rPr>
              <a:t>доступных на рынке</a:t>
            </a:r>
            <a:r>
              <a:rPr lang="ru-RU" sz="2400" dirty="0" smtClean="0"/>
              <a:t>, стоимость которых </a:t>
            </a:r>
            <a:r>
              <a:rPr lang="ru-RU" sz="2400" b="1" u="sng" dirty="0" smtClean="0">
                <a:solidFill>
                  <a:srgbClr val="C00000"/>
                </a:solidFill>
              </a:rPr>
              <a:t>не превышает тысячекратного размера месячного расчетного показателя</a:t>
            </a:r>
            <a:r>
              <a:rPr lang="ru-RU" sz="2400" dirty="0" smtClean="0"/>
              <a:t>, установленного на соответствующий финансовый год законом о республиканском бюджете.</a:t>
            </a:r>
          </a:p>
          <a:p>
            <a:pPr algn="just"/>
            <a:endParaRPr lang="ru-RU" sz="2400" dirty="0" smtClean="0"/>
          </a:p>
          <a:p>
            <a:pPr algn="ctr"/>
            <a:r>
              <a:rPr lang="ru-RU" sz="2400" b="1" dirty="0" smtClean="0"/>
              <a:t>1 000 МРП * 3 932 МРП (2025 год) = 3 932 000.00 тенге</a:t>
            </a:r>
          </a:p>
          <a:p>
            <a:pPr algn="ctr"/>
            <a:endParaRPr lang="ru-RU" sz="2400" b="1" dirty="0" smtClean="0"/>
          </a:p>
          <a:p>
            <a:r>
              <a:rPr lang="ru-RU" sz="2400" dirty="0" smtClean="0"/>
              <a:t>Пример 1: Приобретение ноутбука «</a:t>
            </a:r>
            <a:r>
              <a:rPr lang="en-US" sz="2400" dirty="0" err="1" smtClean="0"/>
              <a:t>Aser</a:t>
            </a:r>
            <a:r>
              <a:rPr lang="ru-RU" sz="2400" dirty="0" smtClean="0"/>
              <a:t>»</a:t>
            </a:r>
          </a:p>
          <a:p>
            <a:endParaRPr lang="ru-RU" sz="2400" dirty="0" smtClean="0"/>
          </a:p>
          <a:p>
            <a:r>
              <a:rPr lang="ru-RU" sz="2400" dirty="0" smtClean="0"/>
              <a:t>Пример 2: Приобретение стирального порошка «</a:t>
            </a:r>
            <a:r>
              <a:rPr lang="en-US" sz="2400" dirty="0" smtClean="0"/>
              <a:t>Ariel</a:t>
            </a:r>
            <a:r>
              <a:rPr lang="ru-RU" sz="2400" dirty="0" smtClean="0"/>
              <a:t>», «</a:t>
            </a:r>
            <a:r>
              <a:rPr lang="en-US" sz="2400" dirty="0" smtClean="0"/>
              <a:t>Tide</a:t>
            </a:r>
            <a:r>
              <a:rPr lang="ru-RU" sz="2400" dirty="0" smtClean="0"/>
              <a:t>», «</a:t>
            </a:r>
            <a:r>
              <a:rPr lang="en-US" sz="2400" dirty="0" smtClean="0"/>
              <a:t>Persil</a:t>
            </a:r>
            <a:r>
              <a:rPr lang="ru-RU" sz="2400" dirty="0" smtClean="0"/>
              <a:t>»</a:t>
            </a:r>
            <a:endParaRPr lang="en-US" sz="2400" dirty="0" smtClean="0"/>
          </a:p>
          <a:p>
            <a:endParaRPr lang="en-US" sz="1600" b="1" dirty="0" smtClean="0"/>
          </a:p>
          <a:p>
            <a:pPr algn="just"/>
            <a:endParaRPr lang="ru-RU" sz="1600" b="1" i="1" dirty="0" smtClean="0">
              <a:solidFill>
                <a:srgbClr val="2182BD"/>
              </a:solidFill>
            </a:endParaRPr>
          </a:p>
          <a:p>
            <a:pPr algn="ctr"/>
            <a:endParaRPr lang="ru-RU" sz="2000" b="1" dirty="0" smtClean="0"/>
          </a:p>
          <a:p>
            <a:pPr algn="ctr"/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1"/>
            <a:ext cx="91440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b="1" i="1" dirty="0" smtClean="0">
                <a:solidFill>
                  <a:srgbClr val="0070C0"/>
                </a:solidFill>
              </a:rPr>
              <a:t>*** Примечание: Приказом Министра финансов Республики Казахстан от 4 марта 2025 года № 102 (зарегистрирован в МЮ РК 5 марта 2025 года № 35779) внесены поправки в некоторые приказ Министра финансов Республики Казахстан в Правила осуществления государственных закупок, утв. приказом МФ РК от 09.10.2024г. № 687).</a:t>
            </a:r>
          </a:p>
          <a:p>
            <a:pPr algn="just"/>
            <a:r>
              <a:rPr lang="ru-RU" b="1" i="1" dirty="0" smtClean="0">
                <a:solidFill>
                  <a:srgbClr val="0070C0"/>
                </a:solidFill>
              </a:rPr>
              <a:t>	Указанный приказ вводится в действие по истечении десяти календарных дней после дня его первого официального опубликования (</a:t>
            </a:r>
            <a:r>
              <a:rPr lang="ru-RU" b="1" i="1" dirty="0" err="1" smtClean="0">
                <a:solidFill>
                  <a:srgbClr val="0070C0"/>
                </a:solidFill>
              </a:rPr>
              <a:t>zan.gov.kz</a:t>
            </a:r>
            <a:r>
              <a:rPr lang="ru-RU" b="1" i="1" dirty="0" smtClean="0">
                <a:solidFill>
                  <a:srgbClr val="0070C0"/>
                </a:solidFill>
              </a:rPr>
              <a:t>). 18 марта 2025 года</a:t>
            </a:r>
          </a:p>
          <a:p>
            <a:pPr algn="just"/>
            <a:r>
              <a:rPr lang="ru-RU" b="1" i="1" dirty="0" smtClean="0">
                <a:solidFill>
                  <a:srgbClr val="0070C0"/>
                </a:solidFill>
              </a:rPr>
              <a:t>	</a:t>
            </a:r>
          </a:p>
          <a:p>
            <a:pPr algn="just"/>
            <a:r>
              <a:rPr lang="ru-RU" b="1" i="1" dirty="0" smtClean="0">
                <a:solidFill>
                  <a:srgbClr val="0070C0"/>
                </a:solidFill>
              </a:rPr>
              <a:t>	</a:t>
            </a:r>
            <a:r>
              <a:rPr lang="ru-RU" dirty="0" smtClean="0"/>
              <a:t> 5) приобретения однородных товаров, представленных и доступных на рынке, стоимость </a:t>
            </a:r>
            <a:r>
              <a:rPr lang="kk-KZ" b="1" dirty="0" smtClean="0">
                <a:solidFill>
                  <a:srgbClr val="FF0000"/>
                </a:solidFill>
              </a:rPr>
              <a:t>годового объема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которых не превышает тысячекратного размера месячного расчетного показателя, установленного на соответствующий финансовый год законом о республиканском бюджете.</a:t>
            </a:r>
          </a:p>
          <a:p>
            <a:pPr algn="just"/>
            <a:r>
              <a:rPr lang="ru-RU" b="1" dirty="0" smtClean="0"/>
              <a:t>	Данный подпункт </a:t>
            </a:r>
            <a:r>
              <a:rPr lang="ru-RU" b="1" dirty="0" smtClean="0">
                <a:solidFill>
                  <a:srgbClr val="FF0000"/>
                </a:solidFill>
              </a:rPr>
              <a:t>не распространяется </a:t>
            </a:r>
            <a:r>
              <a:rPr lang="ru-RU" b="1" dirty="0" smtClean="0"/>
              <a:t>на государственные закупки товаров, работ, услуг на которые решением Правительства Республики Казахстан </a:t>
            </a:r>
            <a:r>
              <a:rPr lang="ru-RU" b="1" dirty="0" smtClean="0">
                <a:solidFill>
                  <a:srgbClr val="FF0000"/>
                </a:solidFill>
              </a:rPr>
              <a:t>установлены изъятия из национального режима.</a:t>
            </a:r>
            <a:endParaRPr lang="ru-RU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4434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  <p:pic>
        <p:nvPicPr>
          <p:cNvPr id="3" name="Рисунок 2" descr="изъятие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9BCBE2-88F3-4695-925E-B6CF771D3399}" type="slidenum">
              <a:rPr lang="ru-RU"/>
              <a:pPr>
                <a:defRPr/>
              </a:pPr>
              <a:t>1</a:t>
            </a:fld>
            <a:endParaRPr lang="ru-RU"/>
          </a:p>
        </p:txBody>
      </p:sp>
      <p:sp>
        <p:nvSpPr>
          <p:cNvPr id="6147" name="Прямоугольник 4"/>
          <p:cNvSpPr>
            <a:spLocks noChangeArrowheads="1"/>
          </p:cNvSpPr>
          <p:nvPr/>
        </p:nvSpPr>
        <p:spPr bwMode="auto">
          <a:xfrm>
            <a:off x="0" y="0"/>
            <a:ext cx="91440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800" b="1">
                <a:latin typeface="Calibri" pitchFamily="34" charset="0"/>
              </a:rPr>
              <a:t>Статья 3. Основные понятия, используемые в настоящем Законе </a:t>
            </a:r>
          </a:p>
          <a:p>
            <a:pPr algn="ctr"/>
            <a:endParaRPr lang="ru-RU" sz="1800" b="1">
              <a:latin typeface="Calibri" pitchFamily="34" charset="0"/>
            </a:endParaRPr>
          </a:p>
          <a:p>
            <a:pPr algn="just"/>
            <a:r>
              <a:rPr lang="ru-RU" sz="1800">
                <a:latin typeface="Calibri" pitchFamily="34" charset="0"/>
              </a:rPr>
              <a:t>	</a:t>
            </a:r>
            <a:r>
              <a:rPr lang="ru-RU" sz="1800" b="1">
                <a:solidFill>
                  <a:srgbClr val="FF0000"/>
                </a:solidFill>
                <a:latin typeface="Calibri" pitchFamily="34" charset="0"/>
              </a:rPr>
              <a:t>Потенциальный</a:t>
            </a:r>
            <a:r>
              <a:rPr lang="ru-RU" sz="1800" b="1">
                <a:latin typeface="Calibri" pitchFamily="34" charset="0"/>
              </a:rPr>
              <a:t> поставщик </a:t>
            </a:r>
            <a:r>
              <a:rPr lang="ru-RU" sz="1800">
                <a:latin typeface="Calibri" pitchFamily="34" charset="0"/>
              </a:rPr>
              <a:t>– физическое лицо, осуществляющее предпринимательскую деятельность, юридическое лицо (за исключением государственных учреждений, если иное не установлено законами Республики Казахстан), временное объединение юридических лиц (консорциум), </a:t>
            </a:r>
            <a:r>
              <a:rPr lang="ru-RU" sz="1800" b="1" u="sng">
                <a:solidFill>
                  <a:srgbClr val="FF0000"/>
                </a:solidFill>
                <a:latin typeface="Calibri" pitchFamily="34" charset="0"/>
              </a:rPr>
              <a:t>претендующие на заключение договора о государственных закупках</a:t>
            </a:r>
            <a:r>
              <a:rPr lang="ru-RU" sz="1800">
                <a:latin typeface="Calibri" pitchFamily="34" charset="0"/>
              </a:rPr>
              <a:t>, а также физическое лицо, не являющееся субъектом предпринимательской деятельности, в случаях, предусмотренных настоящим Законом;</a:t>
            </a:r>
          </a:p>
          <a:p>
            <a:pPr algn="just"/>
            <a:endParaRPr lang="ru-RU" sz="1800">
              <a:latin typeface="Calibri" pitchFamily="34" charset="0"/>
            </a:endParaRPr>
          </a:p>
          <a:p>
            <a:pPr algn="just"/>
            <a:r>
              <a:rPr lang="ru-RU" sz="1800">
                <a:latin typeface="Calibri" pitchFamily="34" charset="0"/>
              </a:rPr>
              <a:t>	</a:t>
            </a:r>
            <a:r>
              <a:rPr lang="ru-RU" sz="1800" b="1">
                <a:solidFill>
                  <a:srgbClr val="FF0000"/>
                </a:solidFill>
                <a:latin typeface="Calibri" pitchFamily="34" charset="0"/>
              </a:rPr>
              <a:t>Поставщик</a:t>
            </a:r>
            <a:r>
              <a:rPr lang="ru-RU" sz="1800">
                <a:latin typeface="Calibri" pitchFamily="34" charset="0"/>
              </a:rPr>
              <a:t> – физическое лицо, осуществляющее предпринимательскую деятельность, юридическое лицо (за исключением государственных учреждений, если иное не установлено законами Республики Казахстан), временное объединение юридических лиц (консорциум), </a:t>
            </a:r>
            <a:r>
              <a:rPr lang="ru-RU" sz="1800" b="1" u="sng">
                <a:solidFill>
                  <a:srgbClr val="FF0000"/>
                </a:solidFill>
                <a:latin typeface="Calibri" pitchFamily="34" charset="0"/>
              </a:rPr>
              <a:t>выступающие в качестве стороны в заключенном с заказчиком договоре</a:t>
            </a:r>
            <a:r>
              <a:rPr lang="ru-RU" sz="1800">
                <a:latin typeface="Calibri" pitchFamily="34" charset="0"/>
              </a:rPr>
              <a:t>, а также физическое лицо, не являющееся субъектом предпринимательской деятельности, в случаях, предусмотренных настоящим Законом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  <p:pic>
        <p:nvPicPr>
          <p:cNvPr id="3" name="Рисунок 2" descr="изъятие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/>
              <a:t>Статья 15. Основания и последствия признания государственных закупок несостоявшимися</a:t>
            </a:r>
          </a:p>
          <a:p>
            <a:pPr algn="ctr"/>
            <a:endParaRPr lang="ru-RU" sz="1400" b="1" dirty="0" smtClean="0"/>
          </a:p>
          <a:p>
            <a:pPr algn="just"/>
            <a:r>
              <a:rPr lang="ru-RU" sz="1400" dirty="0" smtClean="0"/>
              <a:t>	6. При осуществлении государственных закупок способом </a:t>
            </a:r>
            <a:r>
              <a:rPr lang="ru-RU" sz="1400" b="1" dirty="0" smtClean="0"/>
              <a:t>запроса ценовых предложений</a:t>
            </a:r>
            <a:r>
              <a:rPr lang="ru-RU" sz="1400" dirty="0" smtClean="0"/>
              <a:t>, если в течение срока представления ценовых предложений представлено </a:t>
            </a:r>
            <a:r>
              <a:rPr lang="ru-RU" sz="1400" b="1" dirty="0" smtClean="0">
                <a:solidFill>
                  <a:srgbClr val="C00000"/>
                </a:solidFill>
              </a:rPr>
              <a:t>только одно ценовое предложение </a:t>
            </a:r>
            <a:r>
              <a:rPr lang="ru-RU" sz="1400" dirty="0" smtClean="0"/>
              <a:t>потенциального поставщика, такие государственные закупки </a:t>
            </a:r>
            <a:r>
              <a:rPr lang="ru-RU" sz="1400" b="1" dirty="0" smtClean="0">
                <a:solidFill>
                  <a:srgbClr val="C00000"/>
                </a:solidFill>
              </a:rPr>
              <a:t>автоматически</a:t>
            </a:r>
            <a:r>
              <a:rPr lang="ru-RU" sz="1400" dirty="0" smtClean="0"/>
              <a:t> </a:t>
            </a:r>
            <a:r>
              <a:rPr lang="ru-RU" sz="1400" dirty="0" err="1" smtClean="0"/>
              <a:t>веб-порталом</a:t>
            </a:r>
            <a:r>
              <a:rPr lang="ru-RU" sz="1400" dirty="0" smtClean="0"/>
              <a:t> признаются несостоявшимися и организатор </a:t>
            </a:r>
            <a:r>
              <a:rPr lang="ru-RU" sz="1400" b="1" dirty="0" smtClean="0"/>
              <a:t>осуществляет государственные закупки способом из одного источника </a:t>
            </a:r>
            <a:r>
              <a:rPr lang="ru-RU" sz="1400" b="1" u="sng" dirty="0" smtClean="0">
                <a:solidFill>
                  <a:srgbClr val="C00000"/>
                </a:solidFill>
              </a:rPr>
              <a:t>у этого потенциального поставщика</a:t>
            </a:r>
            <a:r>
              <a:rPr lang="ru-RU" sz="1400" dirty="0" smtClean="0"/>
              <a:t>. 	При этом цена заключенного договора не должна превышать ценовое предложение потенциального поставщика.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	</a:t>
            </a:r>
            <a:r>
              <a:rPr lang="ru-RU" sz="1400" b="1" i="1" dirty="0" smtClean="0">
                <a:solidFill>
                  <a:srgbClr val="0070C0"/>
                </a:solidFill>
              </a:rPr>
              <a:t>*** Примечание: Заказчиком посредством </a:t>
            </a:r>
            <a:r>
              <a:rPr lang="ru-RU" sz="1400" b="1" i="1" dirty="0" err="1" smtClean="0">
                <a:solidFill>
                  <a:srgbClr val="0070C0"/>
                </a:solidFill>
              </a:rPr>
              <a:t>веб-портала</a:t>
            </a:r>
            <a:r>
              <a:rPr lang="ru-RU" sz="1400" b="1" i="1" dirty="0" smtClean="0">
                <a:solidFill>
                  <a:srgbClr val="0070C0"/>
                </a:solidFill>
              </a:rPr>
              <a:t> объявлено закупка способом запроса ценовых предложений, в течении срока поступила </a:t>
            </a:r>
            <a:r>
              <a:rPr lang="ru-RU" sz="1400" b="1" i="1" dirty="0" smtClean="0">
                <a:solidFill>
                  <a:srgbClr val="FF0000"/>
                </a:solidFill>
              </a:rPr>
              <a:t>одно ценовое предложение</a:t>
            </a:r>
            <a:r>
              <a:rPr lang="ru-RU" sz="1400" b="1" i="1" dirty="0" smtClean="0">
                <a:solidFill>
                  <a:srgbClr val="0070C0"/>
                </a:solidFill>
              </a:rPr>
              <a:t>, при этом </a:t>
            </a:r>
            <a:r>
              <a:rPr lang="ru-RU" sz="1400" b="1" i="1" dirty="0" err="1" smtClean="0">
                <a:solidFill>
                  <a:srgbClr val="0070C0"/>
                </a:solidFill>
              </a:rPr>
              <a:t>веб-портал</a:t>
            </a:r>
            <a:r>
              <a:rPr lang="ru-RU" sz="1400" b="1" i="1" dirty="0" smtClean="0">
                <a:solidFill>
                  <a:srgbClr val="0070C0"/>
                </a:solidFill>
              </a:rPr>
              <a:t> </a:t>
            </a:r>
            <a:r>
              <a:rPr lang="ru-RU" sz="1400" b="1" i="1" dirty="0" smtClean="0">
                <a:solidFill>
                  <a:srgbClr val="FF0000"/>
                </a:solidFill>
              </a:rPr>
              <a:t>автоматически</a:t>
            </a:r>
            <a:r>
              <a:rPr lang="ru-RU" sz="1400" b="1" i="1" dirty="0" smtClean="0">
                <a:solidFill>
                  <a:srgbClr val="0070C0"/>
                </a:solidFill>
              </a:rPr>
              <a:t> направит приглашение из одного источника.</a:t>
            </a:r>
          </a:p>
          <a:p>
            <a:pPr algn="just"/>
            <a:r>
              <a:rPr lang="ru-RU" sz="1400" b="1" i="1" dirty="0" smtClean="0">
                <a:solidFill>
                  <a:srgbClr val="0070C0"/>
                </a:solidFill>
              </a:rPr>
              <a:t>	Срок предоставлена ответа согласно п. 503 и п. 504 Правил, потенциальный поставщик в течении </a:t>
            </a:r>
            <a:r>
              <a:rPr lang="ru-RU" sz="1400" b="1" i="1" dirty="0" smtClean="0">
                <a:solidFill>
                  <a:srgbClr val="FF0000"/>
                </a:solidFill>
              </a:rPr>
              <a:t>2 (два рабочих дня) </a:t>
            </a:r>
            <a:r>
              <a:rPr lang="ru-RU" sz="1400" b="1" i="1" dirty="0" smtClean="0">
                <a:solidFill>
                  <a:srgbClr val="0070C0"/>
                </a:solidFill>
              </a:rPr>
              <a:t>должен предоставить ответ. </a:t>
            </a:r>
          </a:p>
          <a:p>
            <a:pPr algn="just"/>
            <a:endParaRPr lang="ru-RU" sz="1400" b="1" i="1" dirty="0" smtClean="0">
              <a:solidFill>
                <a:srgbClr val="0070C0"/>
              </a:solidFill>
            </a:endParaRPr>
          </a:p>
          <a:p>
            <a:pPr algn="just"/>
            <a:r>
              <a:rPr lang="ru-RU" sz="1400" b="1" i="1" dirty="0" smtClean="0">
                <a:solidFill>
                  <a:srgbClr val="0070C0"/>
                </a:solidFill>
              </a:rPr>
              <a:t>	*** Примечание: согласно п. 505 Правил, в случае, если государственные закупки способом из одного источника признаны </a:t>
            </a:r>
            <a:r>
              <a:rPr lang="ru-RU" sz="1400" b="1" i="1" dirty="0" smtClean="0">
                <a:solidFill>
                  <a:srgbClr val="FF0000"/>
                </a:solidFill>
              </a:rPr>
              <a:t>не состоявшимися </a:t>
            </a:r>
            <a:r>
              <a:rPr lang="ru-RU" sz="1400" b="1" i="1" dirty="0" smtClean="0">
                <a:solidFill>
                  <a:srgbClr val="0070C0"/>
                </a:solidFill>
              </a:rPr>
              <a:t>на основании настоящего пункта Правил, государственные закупки осуществляются </a:t>
            </a:r>
            <a:r>
              <a:rPr lang="ru-RU" sz="1400" b="1" i="1" u="sng" dirty="0" smtClean="0">
                <a:solidFill>
                  <a:srgbClr val="FF0000"/>
                </a:solidFill>
              </a:rPr>
              <a:t>конкурентными</a:t>
            </a:r>
            <a:r>
              <a:rPr lang="ru-RU" sz="1400" b="1" i="1" dirty="0" smtClean="0">
                <a:solidFill>
                  <a:srgbClr val="0070C0"/>
                </a:solidFill>
              </a:rPr>
              <a:t> способами, предусмотренными </a:t>
            </a:r>
            <a:r>
              <a:rPr lang="ru-RU" sz="1400" b="1" i="1" dirty="0" smtClean="0">
                <a:solidFill>
                  <a:srgbClr val="0070C0"/>
                </a:solidFill>
                <a:hlinkClick r:id="rId2"/>
              </a:rPr>
              <a:t>Законом</a:t>
            </a:r>
            <a:r>
              <a:rPr lang="ru-RU" sz="1400" b="1" i="1" dirty="0" smtClean="0">
                <a:solidFill>
                  <a:srgbClr val="0070C0"/>
                </a:solidFill>
              </a:rPr>
              <a:t> и настоящими Правилами.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dirty="0" smtClean="0"/>
              <a:t> 	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	</a:t>
            </a:r>
            <a:r>
              <a:rPr lang="ru-RU" sz="2000" dirty="0" smtClean="0"/>
              <a:t>7. Если в течение срока представления ценовых предложений не представлено </a:t>
            </a:r>
            <a:r>
              <a:rPr lang="ru-RU" sz="2000" b="1" dirty="0" smtClean="0">
                <a:solidFill>
                  <a:srgbClr val="C00000"/>
                </a:solidFill>
              </a:rPr>
              <a:t>ни одно ценовое предложение </a:t>
            </a:r>
            <a:r>
              <a:rPr lang="ru-RU" sz="2000" dirty="0" smtClean="0"/>
              <a:t>потенциальных поставщиков, такие государственные закупки автоматически </a:t>
            </a:r>
            <a:r>
              <a:rPr lang="ru-RU" sz="2000" dirty="0" err="1" smtClean="0"/>
              <a:t>веб-порталом</a:t>
            </a:r>
            <a:r>
              <a:rPr lang="ru-RU" sz="2000" dirty="0" smtClean="0"/>
              <a:t> </a:t>
            </a:r>
            <a:r>
              <a:rPr lang="ru-RU" sz="2000" b="1" dirty="0" smtClean="0"/>
              <a:t>признаются несостоявшимися</a:t>
            </a:r>
            <a:r>
              <a:rPr lang="ru-RU" sz="2000" dirty="0" smtClean="0"/>
              <a:t> и организатор осуществляет </a:t>
            </a:r>
            <a:r>
              <a:rPr lang="ru-RU" sz="2000" b="1" dirty="0" smtClean="0">
                <a:solidFill>
                  <a:srgbClr val="C00000"/>
                </a:solidFill>
              </a:rPr>
              <a:t>повторные государственные закупки способом запроса ценовых предложений</a:t>
            </a:r>
            <a:r>
              <a:rPr lang="ru-RU" sz="2000" dirty="0" smtClean="0"/>
              <a:t>.</a:t>
            </a:r>
          </a:p>
          <a:p>
            <a:pPr algn="just"/>
            <a:endParaRPr lang="ru-RU" sz="2000" dirty="0" smtClean="0"/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	</a:t>
            </a:r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Статья 16. Основания осуществления государственных закупок способом </a:t>
            </a:r>
            <a:r>
              <a:rPr lang="ru-RU" sz="1600" b="1" dirty="0" smtClean="0">
                <a:solidFill>
                  <a:srgbClr val="C00000"/>
                </a:solidFill>
              </a:rPr>
              <a:t>из одного источника</a:t>
            </a:r>
          </a:p>
          <a:p>
            <a:pPr algn="ctr"/>
            <a:endParaRPr lang="ru-RU" sz="1600" b="1" dirty="0" smtClean="0">
              <a:solidFill>
                <a:srgbClr val="C00000"/>
              </a:solidFill>
            </a:endParaRPr>
          </a:p>
          <a:p>
            <a:pPr algn="just"/>
            <a:r>
              <a:rPr lang="ru-RU" sz="1600" dirty="0" smtClean="0"/>
              <a:t>  	2. Государственные закупки способом </a:t>
            </a:r>
            <a:r>
              <a:rPr lang="ru-RU" sz="1600" b="1" dirty="0" smtClean="0"/>
              <a:t>из одного источника </a:t>
            </a:r>
            <a:r>
              <a:rPr lang="ru-RU" sz="1600" b="1" u="sng" dirty="0" smtClean="0">
                <a:solidFill>
                  <a:srgbClr val="C00000"/>
                </a:solidFill>
              </a:rPr>
              <a:t>по несостоявшимся</a:t>
            </a:r>
            <a:r>
              <a:rPr lang="ru-RU" sz="1600" u="sng" dirty="0" smtClean="0">
                <a:solidFill>
                  <a:srgbClr val="C00000"/>
                </a:solidFill>
              </a:rPr>
              <a:t> </a:t>
            </a:r>
            <a:r>
              <a:rPr lang="ru-RU" sz="1600" dirty="0" smtClean="0"/>
              <a:t>государственным закупкам осуществляются в случаях, если:</a:t>
            </a:r>
          </a:p>
          <a:p>
            <a:pPr algn="just"/>
            <a:endParaRPr lang="ru-RU" sz="1600" b="1" dirty="0" smtClean="0">
              <a:solidFill>
                <a:srgbClr val="C00000"/>
              </a:solidFill>
            </a:endParaRPr>
          </a:p>
          <a:p>
            <a:pPr algn="just"/>
            <a:r>
              <a:rPr lang="ru-RU" sz="1600" dirty="0" smtClean="0"/>
              <a:t>	2) государственные закупки способом запроса ценовых предложений признаны несостоявшимися в случаях, предусмотренных настоящим Законом, или принятые организатором меры, предусмотренные пунктами 7 и 9 статьи 15 настоящего Закона, не привели к заключению договора.</a:t>
            </a:r>
            <a:endParaRPr lang="ru-RU" sz="1600" b="1" dirty="0" smtClean="0">
              <a:solidFill>
                <a:srgbClr val="C00000"/>
              </a:solidFill>
            </a:endParaRPr>
          </a:p>
          <a:p>
            <a:pPr algn="just"/>
            <a:r>
              <a:rPr lang="ru-RU" sz="1600" b="1" dirty="0" smtClean="0">
                <a:solidFill>
                  <a:srgbClr val="C00000"/>
                </a:solidFill>
              </a:rPr>
              <a:t>	</a:t>
            </a:r>
            <a:r>
              <a:rPr lang="ru-RU" sz="1400" b="1" i="1" dirty="0" smtClean="0">
                <a:solidFill>
                  <a:srgbClr val="0070C0"/>
                </a:solidFill>
              </a:rPr>
              <a:t>*** Примечание:  Заказчиком проводятся дважды (</a:t>
            </a:r>
            <a:r>
              <a:rPr lang="ru-RU" sz="1400" b="1" i="1" dirty="0" smtClean="0">
                <a:solidFill>
                  <a:srgbClr val="FF0000"/>
                </a:solidFill>
              </a:rPr>
              <a:t>подряд</a:t>
            </a:r>
            <a:r>
              <a:rPr lang="ru-RU" sz="1400" b="1" i="1" dirty="0" smtClean="0">
                <a:solidFill>
                  <a:srgbClr val="0070C0"/>
                </a:solidFill>
              </a:rPr>
              <a:t>) процедуры способом запроса ценовых предложений, в случае отсутствия ценовых предложений от потенциальных поставщиков, Заказчиком согласно п. 502 Правил, в </a:t>
            </a:r>
            <a:r>
              <a:rPr lang="ru-RU" sz="1400" b="1" i="1" dirty="0" smtClean="0">
                <a:solidFill>
                  <a:srgbClr val="FF0000"/>
                </a:solidFill>
              </a:rPr>
              <a:t>течении 2 (двух рабочих) дней подписывает приказ</a:t>
            </a:r>
            <a:r>
              <a:rPr lang="ru-RU" sz="1400" b="1" i="1" dirty="0" smtClean="0">
                <a:solidFill>
                  <a:srgbClr val="0070C0"/>
                </a:solidFill>
              </a:rPr>
              <a:t> и направляет приглашение посредством </a:t>
            </a:r>
            <a:r>
              <a:rPr lang="ru-RU" sz="1400" b="1" i="1" dirty="0" err="1" smtClean="0">
                <a:solidFill>
                  <a:srgbClr val="0070C0"/>
                </a:solidFill>
              </a:rPr>
              <a:t>веб-портала</a:t>
            </a:r>
            <a:r>
              <a:rPr lang="ru-RU" sz="1400" b="1" i="1" dirty="0" smtClean="0">
                <a:solidFill>
                  <a:srgbClr val="0070C0"/>
                </a:solidFill>
              </a:rPr>
              <a:t> потенциальному поставщику по выбору Заказчика, при этом потенциальный поставщик согласно п. 503 Правил в течении </a:t>
            </a:r>
            <a:r>
              <a:rPr lang="ru-RU" sz="1400" b="1" i="1" dirty="0" smtClean="0">
                <a:solidFill>
                  <a:srgbClr val="FF0000"/>
                </a:solidFill>
              </a:rPr>
              <a:t>2 (двух) рабочих дней должен предоставить ответ.</a:t>
            </a:r>
          </a:p>
          <a:p>
            <a:pPr algn="just"/>
            <a:endParaRPr lang="ru-RU" sz="1400" b="1" i="1" dirty="0" smtClean="0">
              <a:solidFill>
                <a:srgbClr val="FF0000"/>
              </a:solidFill>
            </a:endParaRPr>
          </a:p>
          <a:p>
            <a:pPr algn="just"/>
            <a:r>
              <a:rPr lang="ru-RU" sz="1400" b="1" i="1" dirty="0" smtClean="0">
                <a:solidFill>
                  <a:srgbClr val="FF0000"/>
                </a:solidFill>
              </a:rPr>
              <a:t>	</a:t>
            </a:r>
            <a:r>
              <a:rPr lang="ru-RU" sz="1400" b="1" i="1" dirty="0" smtClean="0">
                <a:solidFill>
                  <a:srgbClr val="0070C0"/>
                </a:solidFill>
              </a:rPr>
              <a:t>В случае не предоставления ответа либо отказа потенциального поставщика Заказчик, согласно п. 505 Правил осуществляются </a:t>
            </a:r>
            <a:r>
              <a:rPr lang="ru-RU" sz="1400" b="1" i="1" dirty="0" smtClean="0">
                <a:solidFill>
                  <a:srgbClr val="FF0000"/>
                </a:solidFill>
              </a:rPr>
              <a:t>конкурентными</a:t>
            </a:r>
            <a:r>
              <a:rPr lang="ru-RU" sz="1400" b="1" i="1" dirty="0" smtClean="0">
                <a:solidFill>
                  <a:srgbClr val="0070C0"/>
                </a:solidFill>
              </a:rPr>
              <a:t> способами, предусмотренными </a:t>
            </a:r>
            <a:r>
              <a:rPr lang="ru-RU" sz="1400" b="1" i="1" dirty="0" smtClean="0">
                <a:solidFill>
                  <a:srgbClr val="0070C0"/>
                </a:solidFill>
                <a:hlinkClick r:id="rId2"/>
              </a:rPr>
              <a:t>Законом</a:t>
            </a:r>
            <a:r>
              <a:rPr lang="ru-RU" sz="1400" b="1" i="1" dirty="0" smtClean="0">
                <a:solidFill>
                  <a:srgbClr val="0070C0"/>
                </a:solidFill>
              </a:rPr>
              <a:t> и Правилами.</a:t>
            </a:r>
          </a:p>
          <a:p>
            <a:pPr algn="just"/>
            <a:r>
              <a:rPr lang="ru-RU" sz="1400" b="1" i="1" dirty="0" smtClean="0">
                <a:solidFill>
                  <a:srgbClr val="0070C0"/>
                </a:solidFill>
              </a:rPr>
              <a:t>	</a:t>
            </a:r>
          </a:p>
          <a:p>
            <a:pPr algn="ctr"/>
            <a:endParaRPr lang="ru-RU" b="1" dirty="0" smtClean="0"/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-1"/>
            <a:ext cx="9144000" cy="5109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 bmk="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ПРАВИЛА ОСУЩЕСТВЛЕНИЯ ГОСУДАРСТВЕННЫХ ЗАКУПОК 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</a:t>
            </a:r>
            <a:r>
              <a:rPr kumimoji="0" lang="ru-RU" sz="2400" b="1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араграф 2. Порядок определения демпинговой цены при осуществлении государственных закупок способом запроса ценовых предложений</a:t>
            </a: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 bmk="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indent="449263" algn="just" defTabSz="914400"/>
            <a:r>
              <a:rPr lang="ru-RU" sz="2400" dirty="0" smtClean="0"/>
              <a:t>97. Ценовое предложение потенциального поставщика, участвующего в государственных закупках способом запроса ценовых предложений, признается </a:t>
            </a:r>
            <a:r>
              <a:rPr lang="ru-RU" sz="2400" b="1" dirty="0" smtClean="0">
                <a:solidFill>
                  <a:srgbClr val="FF0000"/>
                </a:solidFill>
              </a:rPr>
              <a:t>демпинговым</a:t>
            </a:r>
            <a:r>
              <a:rPr lang="ru-RU" sz="2400" dirty="0" smtClean="0"/>
              <a:t>, если оно ниже цены, выделенной для осуществления государственных закупок способом запроса </a:t>
            </a:r>
            <a:r>
              <a:rPr lang="ru-RU" sz="2400" b="1" dirty="0" smtClean="0"/>
              <a:t>ценовых предложений более чем на </a:t>
            </a:r>
            <a:r>
              <a:rPr lang="ru-RU" sz="2400" b="1" u="sng" dirty="0" smtClean="0">
                <a:solidFill>
                  <a:srgbClr val="FF0000"/>
                </a:solidFill>
              </a:rPr>
              <a:t>десять процентов</a:t>
            </a:r>
            <a:r>
              <a:rPr lang="ru-RU" sz="2400" b="1" dirty="0" smtClean="0"/>
              <a:t>.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0" y="0"/>
            <a:ext cx="9144000" cy="5109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49263" algn="just" defTabSz="914400"/>
            <a:r>
              <a:rPr lang="ru-RU" sz="2000" dirty="0" smtClean="0"/>
              <a:t>98. </a:t>
            </a:r>
            <a:r>
              <a:rPr lang="ru-RU" sz="2000" b="1" dirty="0" smtClean="0">
                <a:solidFill>
                  <a:srgbClr val="FF0000"/>
                </a:solidFill>
              </a:rPr>
              <a:t>Допускается</a:t>
            </a:r>
            <a:r>
              <a:rPr lang="ru-RU" sz="2000" dirty="0" smtClean="0"/>
              <a:t> представление </a:t>
            </a:r>
            <a:r>
              <a:rPr lang="ru-RU" sz="2000" b="1" dirty="0" smtClean="0">
                <a:solidFill>
                  <a:srgbClr val="FF0000"/>
                </a:solidFill>
              </a:rPr>
              <a:t>демпинговой цены </a:t>
            </a:r>
            <a:r>
              <a:rPr lang="ru-RU" sz="2000" dirty="0" smtClean="0"/>
              <a:t>по государственным закупкам товаров, работ, услуг, предусмотренных пунктом 97 настоящих Правил </a:t>
            </a:r>
            <a:r>
              <a:rPr lang="ru-RU" sz="2000" b="1" dirty="0" smtClean="0"/>
              <a:t>при условии внесения потенциальным поставщиком дополнительно к обеспечению исполнения договора суммы в размере равной сниженной сумме </a:t>
            </a:r>
            <a:r>
              <a:rPr lang="ru-RU" sz="2000" b="1" dirty="0" smtClean="0">
                <a:solidFill>
                  <a:srgbClr val="FF0000"/>
                </a:solidFill>
              </a:rPr>
              <a:t>от минимальной допустимой цены, не признаваемой демпинговой.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 bmk="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1" strike="noStrike" cap="none" normalizeH="0" baseline="0" dirty="0" smtClean="0" bmk="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***Примечание: Сумма </a:t>
            </a:r>
            <a:r>
              <a:rPr lang="ru-RU" sz="1800" b="1" i="1" dirty="0" smtClean="0" bmk="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обеспечения договора и сумма обеспечения </a:t>
            </a:r>
            <a:r>
              <a:rPr lang="ru-RU" sz="1800" b="1" i="1" dirty="0" err="1" smtClean="0" bmk="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антидемпинга</a:t>
            </a:r>
            <a:r>
              <a:rPr lang="ru-RU" sz="1800" b="1" i="1" dirty="0" smtClean="0" bmk="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рассчитывается </a:t>
            </a:r>
            <a:r>
              <a:rPr lang="ru-RU" sz="1800" b="1" i="1" dirty="0" smtClean="0" bmk="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автоматически</a:t>
            </a:r>
            <a:r>
              <a:rPr lang="ru-RU" sz="1800" b="1" i="1" dirty="0" smtClean="0" bmk="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1800" b="1" i="1" dirty="0" err="1" smtClean="0" bmk="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веб-порталом</a:t>
            </a:r>
            <a:r>
              <a:rPr lang="ru-RU" sz="1800" b="1" i="1" dirty="0" smtClean="0" bmk="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в договоре, кроме того при предоставлении ценового предложения ниже демпинговой суммы </a:t>
            </a:r>
            <a:r>
              <a:rPr lang="ru-RU" sz="1800" b="1" i="1" dirty="0" err="1" smtClean="0" bmk="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веб-портала</a:t>
            </a:r>
            <a:r>
              <a:rPr lang="ru-RU" sz="1800" b="1" i="1" dirty="0" smtClean="0" bmk="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предупреждает </a:t>
            </a:r>
            <a:r>
              <a:rPr lang="ru-RU" sz="1800" b="1" i="1" dirty="0" smtClean="0" bmk="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потенциального поставщика о внесения суммы </a:t>
            </a:r>
            <a:r>
              <a:rPr lang="ru-RU" sz="1800" b="1" i="1" dirty="0" err="1" smtClean="0" bmk="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антидемпинга</a:t>
            </a:r>
            <a:r>
              <a:rPr lang="ru-RU" sz="1800" b="1" i="1" dirty="0" smtClean="0" bmk="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endParaRPr kumimoji="0" lang="ru-RU" sz="1800" b="1" i="1" strike="noStrike" cap="none" normalizeH="0" baseline="0" dirty="0" smtClean="0" bmk="">
              <a:ln>
                <a:noFill/>
              </a:ln>
              <a:solidFill>
                <a:srgbClr val="00B0F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dirty="0" smtClean="0" bmk=""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 bmk="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5043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  <p:pic>
        <p:nvPicPr>
          <p:cNvPr id="3" name="Рисунок 2" descr="ЗЦП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1" y="-2"/>
            <a:ext cx="9143999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Глава 7. Обеспечение заявки на участие в государственных закупках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algn="just" defTabSz="914400"/>
            <a:r>
              <a:rPr lang="ru-RU" sz="2000" dirty="0" smtClean="0"/>
              <a:t>	В случае осуществления государственных закупок </a:t>
            </a:r>
            <a:r>
              <a:rPr lang="ru-RU" sz="2000" b="1" dirty="0" smtClean="0">
                <a:solidFill>
                  <a:srgbClr val="FF0000"/>
                </a:solidFill>
              </a:rPr>
              <a:t>способом запроса ценовых предложений</a:t>
            </a:r>
            <a:r>
              <a:rPr lang="ru-RU" sz="2000" dirty="0" smtClean="0"/>
              <a:t> потенциальный поставщик вносит </a:t>
            </a:r>
            <a:r>
              <a:rPr lang="ru-RU" sz="2000" b="1" dirty="0" smtClean="0"/>
              <a:t>обеспечение заявки </a:t>
            </a:r>
            <a:r>
              <a:rPr lang="ru-RU" sz="2000" dirty="0" smtClean="0"/>
              <a:t>на участие в государственной закупке </a:t>
            </a:r>
            <a:r>
              <a:rPr lang="ru-RU" sz="2000" b="1" dirty="0" smtClean="0">
                <a:solidFill>
                  <a:srgbClr val="FF0000"/>
                </a:solidFill>
              </a:rPr>
              <a:t>в размере трех процентов</a:t>
            </a:r>
            <a:r>
              <a:rPr lang="ru-RU" sz="2000" dirty="0" smtClean="0"/>
              <a:t> от суммы, выделенной для приобретения товаров, работ, услуг.</a:t>
            </a:r>
          </a:p>
          <a:p>
            <a:pPr algn="just" defTabSz="914400"/>
            <a:endParaRPr lang="ru-RU" sz="2000" dirty="0" smtClean="0"/>
          </a:p>
          <a:p>
            <a:pPr lvl="0" defTabSz="914400"/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0" y="-1"/>
            <a:ext cx="91440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914400"/>
            <a:r>
              <a:rPr lang="ru-RU" sz="2000" b="1" dirty="0" smtClean="0"/>
              <a:t> Параграф 2. Извещение о проведении государственных закупок способом запроса ценовых предложений</a:t>
            </a:r>
            <a:endParaRPr lang="ru-RU" sz="2000" dirty="0" smtClean="0"/>
          </a:p>
          <a:p>
            <a:pPr algn="ctr" defTabSz="914400"/>
            <a:endParaRPr lang="ru-RU" sz="2000" dirty="0" smtClean="0"/>
          </a:p>
          <a:p>
            <a:pPr algn="just"/>
            <a:r>
              <a:rPr lang="ru-RU" sz="2000" dirty="0" smtClean="0"/>
              <a:t>	411. Организатор не </a:t>
            </a:r>
            <a:r>
              <a:rPr lang="ru-RU" sz="2000" b="1" dirty="0" smtClean="0">
                <a:solidFill>
                  <a:srgbClr val="FF0000"/>
                </a:solidFill>
              </a:rPr>
              <a:t>позднее двух рабочих дней </a:t>
            </a:r>
            <a:r>
              <a:rPr lang="ru-RU" sz="2000" dirty="0" smtClean="0"/>
              <a:t>до окончания срока представления ценовых предложений, размещает на </a:t>
            </a:r>
            <a:r>
              <a:rPr lang="ru-RU" sz="2000" dirty="0" err="1" smtClean="0"/>
              <a:t>веб-портале</a:t>
            </a:r>
            <a:r>
              <a:rPr lang="ru-RU" sz="2000" dirty="0" smtClean="0"/>
              <a:t> </a:t>
            </a:r>
            <a:r>
              <a:rPr lang="ru-RU" sz="2000" dirty="0" err="1" smtClean="0"/>
              <a:t>на</a:t>
            </a:r>
            <a:r>
              <a:rPr lang="ru-RU" sz="2000" dirty="0" smtClean="0"/>
              <a:t> казахском и русском языках следующие сведения о проводимых государственных закупках способом запроса ценовых предложений: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Статья 7. Ограничения, связанные с участием в государственных закупках</a:t>
            </a:r>
          </a:p>
          <a:p>
            <a:pPr algn="ctr"/>
            <a:endParaRPr lang="ru-RU" sz="2000" b="1" dirty="0" smtClean="0"/>
          </a:p>
          <a:p>
            <a:pPr algn="just"/>
            <a:r>
              <a:rPr lang="ru-RU" sz="2000" dirty="0" smtClean="0"/>
              <a:t> 	3. Потенциальный поставщик и </a:t>
            </a:r>
            <a:r>
              <a:rPr lang="ru-RU" sz="2000" b="1" dirty="0" err="1" smtClean="0">
                <a:solidFill>
                  <a:srgbClr val="FF0000"/>
                </a:solidFill>
              </a:rPr>
              <a:t>аффилированное</a:t>
            </a:r>
            <a:r>
              <a:rPr lang="ru-RU" sz="2000" b="1" dirty="0" smtClean="0">
                <a:solidFill>
                  <a:srgbClr val="FF0000"/>
                </a:solidFill>
              </a:rPr>
              <a:t> лицо </a:t>
            </a:r>
            <a:r>
              <a:rPr lang="ru-RU" sz="2000" dirty="0" smtClean="0"/>
              <a:t>потенциального поставщика </a:t>
            </a:r>
            <a:r>
              <a:rPr lang="ru-RU" sz="2000" b="1" u="sng" dirty="0" smtClean="0"/>
              <a:t>не имеют права участвовать </a:t>
            </a:r>
            <a:r>
              <a:rPr lang="ru-RU" sz="2000" dirty="0" smtClean="0"/>
              <a:t>в одном лоте при осуществлении государственных закупок способом конкурса, аукциона, </a:t>
            </a:r>
            <a:r>
              <a:rPr lang="ru-RU" sz="2000" b="1" u="sng" dirty="0" smtClean="0">
                <a:solidFill>
                  <a:srgbClr val="FF0000"/>
                </a:solidFill>
              </a:rPr>
              <a:t>запроса ценовых предложений</a:t>
            </a:r>
            <a:r>
              <a:rPr lang="ru-RU" sz="2000" dirty="0" smtClean="0"/>
              <a:t>.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dirty="0" smtClean="0"/>
              <a:t>	</a:t>
            </a:r>
            <a:r>
              <a:rPr lang="ru-RU" sz="1800" b="1" dirty="0" err="1" smtClean="0">
                <a:solidFill>
                  <a:srgbClr val="FF0000"/>
                </a:solidFill>
              </a:rPr>
              <a:t>Аффилированное</a:t>
            </a:r>
            <a:r>
              <a:rPr lang="ru-RU" sz="1800" b="1" dirty="0" smtClean="0">
                <a:solidFill>
                  <a:srgbClr val="FF0000"/>
                </a:solidFill>
              </a:rPr>
              <a:t> лицо </a:t>
            </a:r>
            <a:r>
              <a:rPr lang="ru-RU" sz="1800" dirty="0" smtClean="0"/>
              <a:t>потенциального поставщика – любое физическое или юридическое лицо, которое </a:t>
            </a:r>
            <a:r>
              <a:rPr lang="ru-RU" sz="1800" b="1" dirty="0" smtClean="0"/>
              <a:t>имеет право определять решения и (или) оказывать влияние на принимаемые данным потенциальным поставщиком решения, в том числе в силу сделки, совершенной в письменной форме</a:t>
            </a:r>
            <a:r>
              <a:rPr lang="ru-RU" sz="1800" dirty="0" smtClean="0"/>
              <a:t>, а также любое </a:t>
            </a:r>
            <a:r>
              <a:rPr lang="ru-RU" sz="1800" b="1" dirty="0" smtClean="0"/>
              <a:t>физическое или юридическое лицо, в отношении которого данный потенциальный поставщик имеет такое право</a:t>
            </a:r>
          </a:p>
          <a:p>
            <a:pPr algn="just"/>
            <a:endParaRPr lang="ru-RU" sz="2400" dirty="0" smtClean="0"/>
          </a:p>
          <a:p>
            <a:pPr algn="just"/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8915400" cy="5539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/>
              <a:t>Параграф 3. Представление потенциальными поставщиками ценовых предложений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algn="just" defTabSz="914400"/>
            <a:r>
              <a:rPr lang="ru-RU" sz="2400" dirty="0" smtClean="0"/>
              <a:t>	414. Представление </a:t>
            </a:r>
            <a:r>
              <a:rPr lang="ru-RU" sz="2400" b="1" dirty="0" smtClean="0">
                <a:solidFill>
                  <a:srgbClr val="00B0F0"/>
                </a:solidFill>
              </a:rPr>
              <a:t>потенциальным</a:t>
            </a:r>
            <a:r>
              <a:rPr lang="ru-RU" sz="2400" dirty="0" smtClean="0"/>
              <a:t> поставщиком ценового предложения является </a:t>
            </a:r>
            <a:r>
              <a:rPr lang="ru-RU" sz="2400" b="1" dirty="0" smtClean="0">
                <a:solidFill>
                  <a:srgbClr val="FF0000"/>
                </a:solidFill>
              </a:rPr>
              <a:t>формой выражения его согласия </a:t>
            </a:r>
            <a:r>
              <a:rPr lang="ru-RU" sz="2400" b="1" dirty="0" smtClean="0"/>
              <a:t>осуществить поставку товара, выполнение работ</a:t>
            </a:r>
            <a:r>
              <a:rPr lang="ru-RU" sz="2400" dirty="0" smtClean="0"/>
              <a:t>, оказание услуг с соблюдением условий, </a:t>
            </a:r>
            <a:r>
              <a:rPr lang="ru-RU" sz="2400" b="1" dirty="0" smtClean="0">
                <a:solidFill>
                  <a:srgbClr val="FF0000"/>
                </a:solidFill>
              </a:rPr>
              <a:t>предусмотренных в проекте договора и технической спецификации.</a:t>
            </a:r>
          </a:p>
          <a:p>
            <a:pPr algn="just" defTabSz="914400"/>
            <a:endParaRPr lang="ru-RU" sz="2400" b="1" dirty="0" smtClean="0">
              <a:solidFill>
                <a:srgbClr val="FF0000"/>
              </a:solidFill>
            </a:endParaRPr>
          </a:p>
          <a:p>
            <a:pPr algn="just" defTabSz="914400"/>
            <a:r>
              <a:rPr lang="en-US" sz="2400" dirty="0" smtClean="0"/>
              <a:t>    </a:t>
            </a:r>
            <a:r>
              <a:rPr lang="ru-RU" sz="2400" dirty="0" smtClean="0"/>
              <a:t> 415. В ценовое предложение потенциального поставщика включаются </a:t>
            </a:r>
            <a:r>
              <a:rPr lang="ru-RU" sz="2400" b="1" dirty="0" smtClean="0">
                <a:solidFill>
                  <a:srgbClr val="FF0000"/>
                </a:solidFill>
              </a:rPr>
              <a:t>все расходы</a:t>
            </a:r>
            <a:r>
              <a:rPr lang="ru-RU" sz="2400" b="1" dirty="0" smtClean="0"/>
              <a:t>, связанные с поставкой товаров, выполнением работ, оказанием услуг</a:t>
            </a:r>
            <a:r>
              <a:rPr lang="ru-RU" sz="2400" dirty="0" smtClean="0"/>
              <a:t>.</a:t>
            </a:r>
          </a:p>
          <a:p>
            <a:pPr algn="just" defTabSz="914400"/>
            <a:endParaRPr lang="ru-RU" sz="2400" b="1" dirty="0" smtClean="0">
              <a:solidFill>
                <a:srgbClr val="FF0000"/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-1"/>
            <a:ext cx="914400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/>
              <a:t>3) в течение </a:t>
            </a:r>
            <a:r>
              <a:rPr lang="ru-RU" sz="2400" b="1" dirty="0" smtClean="0">
                <a:solidFill>
                  <a:srgbClr val="FF0000"/>
                </a:solidFill>
              </a:rPr>
              <a:t>3 (трех) рабочих дней </a:t>
            </a:r>
            <a:r>
              <a:rPr lang="ru-RU" sz="2400" dirty="0" smtClean="0"/>
              <a:t>со дня </a:t>
            </a:r>
            <a:r>
              <a:rPr lang="ru-RU" sz="2400" b="1" dirty="0" smtClean="0"/>
              <a:t>определения победителя государственных закупок способом запроса ценовых предложений</a:t>
            </a:r>
            <a:r>
              <a:rPr lang="ru-RU" sz="2400" dirty="0" smtClean="0"/>
              <a:t>, через электронный магазин.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/>
          </a:p>
          <a:p>
            <a:pPr algn="just" defTabSz="914400"/>
            <a:r>
              <a:rPr lang="en-US" sz="2400" dirty="0" smtClean="0"/>
              <a:t>     </a:t>
            </a:r>
            <a:r>
              <a:rPr lang="ru-RU" sz="2400" dirty="0" smtClean="0"/>
              <a:t> 526. </a:t>
            </a:r>
            <a:r>
              <a:rPr lang="ru-RU" sz="2400" b="1" dirty="0" smtClean="0">
                <a:solidFill>
                  <a:srgbClr val="FF0000"/>
                </a:solidFill>
              </a:rPr>
              <a:t>Проект договора </a:t>
            </a:r>
            <a:r>
              <a:rPr lang="ru-RU" sz="2400" dirty="0" smtClean="0"/>
              <a:t>удостоверяется победителем государственных закупок способом конкурса, аукциона, запроса ценовых предложений посредством электронной цифровой подписи в </a:t>
            </a:r>
            <a:r>
              <a:rPr lang="ru-RU" sz="2400" b="1" dirty="0" smtClean="0"/>
              <a:t>течение трех рабочих дней </a:t>
            </a:r>
            <a:r>
              <a:rPr lang="ru-RU" sz="2400" dirty="0" smtClean="0"/>
              <a:t>со дня поступления на </a:t>
            </a:r>
            <a:r>
              <a:rPr lang="ru-RU" sz="2400" dirty="0" err="1" smtClean="0"/>
              <a:t>веб-портале</a:t>
            </a:r>
            <a:r>
              <a:rPr lang="ru-RU" sz="2400" dirty="0" smtClean="0"/>
              <a:t> уведомления с приложением проекта договора.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/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/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0" y="-1"/>
            <a:ext cx="91440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527. Заказчик в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течение одного рабочего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дня со дня истечения срока на обжалование протокола об итогах государственных закупок способом конкурса, аукциона либо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 дня определения победителя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государственных закупок способом запроса ценовых предложений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направляет посредством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веб-портала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победителю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запрос сведений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 лице, подписывающем договор, и реквизитах поставщика для оформления договора.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0" y="0"/>
            <a:ext cx="91440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en-US" sz="1400" b="0" i="0" u="none" strike="noStrike" cap="none" normalizeH="0" baseline="0" dirty="0" smtClean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  </a:t>
            </a:r>
            <a:r>
              <a:rPr kumimoji="0" lang="en-US" sz="2400" b="0" i="0" u="none" strike="noStrike" cap="none" normalizeH="0" baseline="0" dirty="0" smtClean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0" u="none" strike="noStrike" cap="none" normalizeH="0" baseline="0" dirty="0" smtClean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528. Потенциальный поставщик в </a:t>
            </a:r>
            <a:r>
              <a:rPr kumimoji="0" lang="ru-RU" sz="2400" b="1" i="0" u="sng" strike="noStrike" cap="none" normalizeH="0" baseline="0" dirty="0" smtClean="0" bmk="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течение трех рабочих дней</a:t>
            </a:r>
            <a:r>
              <a:rPr kumimoji="0" lang="ru-RU" sz="2400" b="0" i="0" u="none" strike="noStrike" cap="none" normalizeH="0" baseline="0" dirty="0" smtClean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со дня получения на </a:t>
            </a:r>
            <a:r>
              <a:rPr kumimoji="0" lang="ru-RU" sz="2400" b="0" i="0" u="none" strike="noStrike" cap="none" normalizeH="0" baseline="0" dirty="0" err="1" smtClean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веб-портале</a:t>
            </a:r>
            <a:r>
              <a:rPr kumimoji="0" lang="ru-RU" sz="2400" b="0" i="0" u="none" strike="noStrike" cap="none" normalizeH="0" baseline="0" dirty="0" smtClean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соответствующего </a:t>
            </a:r>
            <a:r>
              <a:rPr kumimoji="0" lang="ru-RU" sz="2400" b="1" i="0" u="sng" strike="noStrike" cap="none" normalizeH="0" baseline="0" dirty="0" smtClean="0" bmk="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запроса</a:t>
            </a:r>
            <a:r>
              <a:rPr kumimoji="0" lang="ru-RU" sz="2400" b="0" i="0" u="none" strike="noStrike" cap="none" normalizeH="0" baseline="0" dirty="0" smtClean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заполняет и подтверждает сведения о лице, подписывающем договор, и реквизиты поставщика.</a:t>
            </a:r>
            <a:endParaRPr kumimoji="0" lang="ru-RU" sz="2400" b="0" i="0" u="none" strike="noStrike" cap="none" normalizeH="0" baseline="0" dirty="0" smtClean="0" bmk="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    </a:t>
            </a:r>
            <a:r>
              <a:rPr kumimoji="0" lang="ru-RU" sz="2400" b="0" i="0" u="none" strike="noStrike" cap="none" normalizeH="0" baseline="0" dirty="0" smtClean="0" bmk="z1154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 случае отсутствия подтверждения потенциального поставщика сведений о лице, подписывающем договор, и его реквизитов, </a:t>
            </a:r>
            <a:r>
              <a:rPr kumimoji="0" lang="ru-RU" sz="2400" b="1" i="0" u="none" strike="noStrike" cap="none" normalizeH="0" baseline="0" dirty="0" smtClean="0" bmk="z1154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заказчик подписывает договор в соответствии с </a:t>
            </a:r>
            <a:r>
              <a:rPr kumimoji="0" lang="ru-RU" sz="2400" b="1" i="0" u="none" strike="noStrike" cap="none" normalizeH="0" baseline="0" dirty="0" smtClean="0" bmk="z1154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регистрационными данными </a:t>
            </a:r>
            <a:r>
              <a:rPr kumimoji="0" lang="ru-RU" sz="2400" b="1" i="0" u="none" strike="noStrike" cap="none" normalizeH="0" baseline="0" dirty="0" smtClean="0" bmk="z1154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потенциального поставщика, размещенными на </a:t>
            </a:r>
            <a:r>
              <a:rPr kumimoji="0" lang="ru-RU" sz="2400" b="1" i="0" u="none" strike="noStrike" cap="none" normalizeH="0" baseline="0" dirty="0" err="1" smtClean="0" bmk="z1154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веб-портале</a:t>
            </a:r>
            <a:r>
              <a:rPr kumimoji="0" lang="ru-RU" sz="2400" b="0" i="0" u="none" strike="noStrike" cap="none" normalizeH="0" baseline="0" dirty="0" smtClean="0" bmk="z1154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0" y="0"/>
            <a:ext cx="9144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529. Заказчик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 позднее одного рабочего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дня со дня истечения срока подтверждения потенциальным поставщиком сведений в соответствии с пунктом 528 настоящих Правил, </a:t>
            </a: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формирует проект договора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удостоверенный электронной цифровой подписью, и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направляет для подписания потенциальному поставщику.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0" y="0"/>
            <a:ext cx="9144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531. Если потенциальный поставщик, определенный победителем,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 подписал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установленный пунктом 526 настоящих Правил срок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проект договора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заказчик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течение двух рабочих дней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со дня уклонения победителя от заключения договора направляет победителю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уведомление о необходимости подписания проекта договора в течение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трех рабочих дней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В случае если потенциальный поставщик (</a:t>
            </a:r>
            <a:r>
              <a:rPr lang="ru-RU" sz="2800" b="1" dirty="0" smtClean="0">
                <a:solidFill>
                  <a:srgbClr val="FF0000"/>
                </a:solidFill>
              </a:rPr>
              <a:t>второй победитель</a:t>
            </a:r>
            <a:r>
              <a:rPr lang="ru-RU" sz="2800" dirty="0" smtClean="0"/>
              <a:t>) не подписал проект договора, </a:t>
            </a:r>
            <a:r>
              <a:rPr lang="ru-RU" sz="2800" dirty="0" err="1" smtClean="0"/>
              <a:t>веб-портал</a:t>
            </a:r>
            <a:r>
              <a:rPr lang="ru-RU" sz="2800" dirty="0" smtClean="0"/>
              <a:t> </a:t>
            </a:r>
            <a:r>
              <a:rPr lang="ru-RU" sz="2800" b="1" dirty="0" smtClean="0"/>
              <a:t>автоматически</a:t>
            </a:r>
            <a:r>
              <a:rPr lang="ru-RU" sz="2800" dirty="0" smtClean="0"/>
              <a:t> переведет проект договора в статус не заключен.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66900"/>
            <a:ext cx="9143999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36</a:t>
            </a:fld>
            <a:endParaRPr lang="ru-RU"/>
          </a:p>
        </p:txBody>
      </p:sp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-1"/>
            <a:ext cx="91440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Если потенциальный поставщик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течение трех рабочих дней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 дня получения посредством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веб-портала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уведомления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 представил заказчику подписанный договор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заказчик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182BD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течение двух рабочих дней со дня уклонения победителя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от заключения договора направляет потенциальному поставщику,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182BD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занявшему второе место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проект договора, удостоверенный электронной цифровой подписью, посредством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веб-портала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38</a:t>
            </a:fld>
            <a:endParaRPr lang="ru-RU"/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0"/>
            <a:ext cx="91440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534. Проект договора удостоверяется потенциальным поставщиком,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занявшим второе место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посредством электронной цифровой подписи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течение трех рабочих дней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 дня представления ему проекта договора о государственных закупках.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algn="just" defTabSz="914400"/>
            <a:r>
              <a:rPr lang="ru-RU" sz="2400" dirty="0" smtClean="0"/>
              <a:t> </a:t>
            </a:r>
            <a:r>
              <a:rPr lang="en-US" sz="2400" dirty="0" smtClean="0"/>
              <a:t>     </a:t>
            </a:r>
            <a:r>
              <a:rPr lang="ru-RU" sz="2400" dirty="0" smtClean="0"/>
              <a:t> 535. Если потенциальный поставщик, </a:t>
            </a:r>
            <a:r>
              <a:rPr lang="ru-RU" sz="2400" b="1" dirty="0" smtClean="0"/>
              <a:t>занявший второе место, не подписал </a:t>
            </a:r>
            <a:r>
              <a:rPr lang="ru-RU" sz="2400" dirty="0" smtClean="0"/>
              <a:t>в установленный срок договор, заказчик осуществляет государственные закупки способами, </a:t>
            </a:r>
            <a:r>
              <a:rPr lang="ru-RU" sz="2400" b="1" dirty="0" smtClean="0">
                <a:solidFill>
                  <a:srgbClr val="FF0000"/>
                </a:solidFill>
              </a:rPr>
              <a:t>предусмотренными статьей 10 Закона</a:t>
            </a:r>
            <a:r>
              <a:rPr lang="ru-RU" sz="2400" dirty="0" smtClean="0"/>
              <a:t>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Глава 2. ОСУЩЕСТВЛЕНИЕ ГОСУДАРСТВЕННЫХ ЗАКУПОК</a:t>
            </a:r>
          </a:p>
          <a:p>
            <a:pPr algn="ctr"/>
            <a:endParaRPr lang="ru-RU" sz="2400" dirty="0" smtClean="0"/>
          </a:p>
          <a:p>
            <a:pPr algn="ctr"/>
            <a:r>
              <a:rPr lang="ru-RU" sz="2400" b="1" dirty="0" smtClean="0"/>
              <a:t>Статья 10. Способы осуществления государственных закупок</a:t>
            </a:r>
          </a:p>
          <a:p>
            <a:endParaRPr lang="ru-RU" sz="2400" b="1" dirty="0" smtClean="0"/>
          </a:p>
          <a:p>
            <a:r>
              <a:rPr lang="ru-RU" sz="2400" dirty="0" smtClean="0"/>
              <a:t>   3) запроса ценовых предложений;</a:t>
            </a:r>
          </a:p>
          <a:p>
            <a:endParaRPr lang="ru-RU" sz="2400" dirty="0" smtClean="0"/>
          </a:p>
          <a:p>
            <a:pPr algn="just"/>
            <a:r>
              <a:rPr lang="ru-RU" sz="2400" dirty="0" smtClean="0"/>
              <a:t> 2. Способы осуществления государственных закупок, предусмотренные подпунктами 1), 2), </a:t>
            </a:r>
            <a:r>
              <a:rPr lang="ru-RU" sz="2400" b="1" u="sng" dirty="0" smtClean="0">
                <a:solidFill>
                  <a:srgbClr val="FF0000"/>
                </a:solidFill>
              </a:rPr>
              <a:t>3)</a:t>
            </a:r>
            <a:r>
              <a:rPr lang="ru-RU" sz="2400" dirty="0" smtClean="0"/>
              <a:t> и 5) пункта 1 настоящей статьи, </a:t>
            </a:r>
            <a:r>
              <a:rPr lang="ru-RU" sz="2400" b="1" dirty="0" smtClean="0">
                <a:solidFill>
                  <a:srgbClr val="FF0000"/>
                </a:solidFill>
              </a:rPr>
              <a:t>признаются конкурентными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39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ОБЪЕДИНЕННЫЙ ЛОТ:</a:t>
            </a:r>
          </a:p>
          <a:p>
            <a:endParaRPr lang="ru-RU" sz="2400" dirty="0" smtClean="0"/>
          </a:p>
          <a:p>
            <a:pPr algn="just"/>
            <a:r>
              <a:rPr lang="ru-RU" sz="2400" dirty="0" smtClean="0"/>
              <a:t>	14. При составлении годового плана государственных закупок (предварительного годового плана государственных закупок) заказчик в соответствии с </a:t>
            </a:r>
            <a:r>
              <a:rPr lang="ru-RU" sz="2400" dirty="0" smtClean="0">
                <a:hlinkClick r:id="rId2"/>
              </a:rPr>
              <a:t>пунктом 3</a:t>
            </a:r>
            <a:r>
              <a:rPr lang="ru-RU" sz="2400" dirty="0" smtClean="0"/>
              <a:t> статьи 6 Закона </a:t>
            </a:r>
            <a:r>
              <a:rPr lang="ru-RU" sz="2400" b="1" dirty="0" smtClean="0">
                <a:solidFill>
                  <a:srgbClr val="FF0000"/>
                </a:solidFill>
              </a:rPr>
              <a:t>обязан</a:t>
            </a:r>
            <a:r>
              <a:rPr lang="ru-RU" sz="2400" b="1" dirty="0" smtClean="0"/>
              <a:t> разделить товары, работы, услуги на лоты по их однородным видам и месту их поставки (выполнения, оказания), </a:t>
            </a:r>
            <a:r>
              <a:rPr lang="ru-RU" sz="2400" b="1" dirty="0" smtClean="0">
                <a:solidFill>
                  <a:srgbClr val="FF0000"/>
                </a:solidFill>
              </a:rPr>
              <a:t>за исключением:</a:t>
            </a:r>
          </a:p>
          <a:p>
            <a:pPr algn="just"/>
            <a:endParaRPr lang="ru-RU" sz="2400" b="1" dirty="0" smtClean="0">
              <a:solidFill>
                <a:srgbClr val="FF0000"/>
              </a:solidFill>
            </a:endParaRPr>
          </a:p>
          <a:p>
            <a:pPr algn="just"/>
            <a:r>
              <a:rPr lang="ru-RU" sz="2400" b="1" dirty="0" smtClean="0">
                <a:solidFill>
                  <a:srgbClr val="FF0000"/>
                </a:solidFill>
              </a:rPr>
              <a:t>	</a:t>
            </a:r>
            <a:r>
              <a:rPr lang="ru-RU" sz="2400" dirty="0" smtClean="0"/>
              <a:t> приобретения товаров, работ, услуг по </a:t>
            </a:r>
            <a:r>
              <a:rPr lang="ru-RU" sz="2400" b="1" dirty="0" smtClean="0">
                <a:solidFill>
                  <a:srgbClr val="FF0000"/>
                </a:solidFill>
              </a:rPr>
              <a:t>перечню, согласно </a:t>
            </a:r>
            <a:r>
              <a:rPr lang="ru-RU" sz="2400" b="1" dirty="0" smtClean="0">
                <a:solidFill>
                  <a:srgbClr val="FF0000"/>
                </a:solidFill>
                <a:hlinkClick r:id="rId3"/>
              </a:rPr>
              <a:t>приложению 2</a:t>
            </a:r>
            <a:r>
              <a:rPr lang="ru-RU" sz="2400" b="1" dirty="0" smtClean="0">
                <a:solidFill>
                  <a:srgbClr val="FF0000"/>
                </a:solidFill>
              </a:rPr>
              <a:t> к настоящим Правилам</a:t>
            </a:r>
            <a:r>
              <a:rPr lang="ru-RU" sz="2400" dirty="0" smtClean="0"/>
              <a:t>.</a:t>
            </a:r>
          </a:p>
          <a:p>
            <a:pPr algn="just"/>
            <a:endParaRPr lang="ru-RU" sz="2400" b="1" dirty="0" smtClean="0">
              <a:solidFill>
                <a:srgbClr val="FF0000"/>
              </a:solidFill>
            </a:endParaRPr>
          </a:p>
          <a:p>
            <a:pPr algn="just"/>
            <a:r>
              <a:rPr lang="ru-RU" sz="2400" b="1" dirty="0" smtClean="0">
                <a:solidFill>
                  <a:srgbClr val="FF0000"/>
                </a:solidFill>
              </a:rPr>
              <a:t>	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40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24000" y="2274467"/>
          <a:ext cx="6096000" cy="594565"/>
        </p:xfrm>
        <a:graphic>
          <a:graphicData uri="http://schemas.openxmlformats.org/drawingml/2006/table">
            <a:tbl>
              <a:tblPr/>
              <a:tblGrid>
                <a:gridCol w="6096000"/>
              </a:tblGrid>
              <a:tr h="59456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/>
                        <a:t>Приложение 2</a:t>
                      </a:r>
                      <a:br>
                        <a:rPr lang="ru-RU" sz="1200"/>
                      </a:br>
                      <a:r>
                        <a:rPr lang="ru-RU" sz="1200"/>
                        <a:t>к Правилам осуществления</a:t>
                      </a:r>
                      <a:br>
                        <a:rPr lang="ru-RU" sz="1200"/>
                      </a:br>
                      <a:r>
                        <a:rPr lang="ru-RU" sz="1200"/>
                        <a:t>государственных закупок</a:t>
                      </a:r>
                    </a:p>
                  </a:txBody>
                  <a:tcPr marL="34170" marR="34170" marT="20502" marB="2050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1013574"/>
          <a:ext cx="9144000" cy="4129925"/>
        </p:xfrm>
        <a:graphic>
          <a:graphicData uri="http://schemas.openxmlformats.org/drawingml/2006/table">
            <a:tbl>
              <a:tblPr/>
              <a:tblGrid>
                <a:gridCol w="1177636"/>
                <a:gridCol w="7966364"/>
              </a:tblGrid>
              <a:tr h="318838"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№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Наименование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8838">
                <a:tc gridSpan="2">
                  <a:txBody>
                    <a:bodyPr/>
                    <a:lstStyle/>
                    <a:p>
                      <a:pPr algn="ctr" fontAlgn="base"/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1. Товары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8838">
                <a:tc>
                  <a:txBody>
                    <a:bodyPr/>
                    <a:lstStyle/>
                    <a:p>
                      <a:pPr fontAlgn="base"/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1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Канцелярские товары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8838">
                <a:tc>
                  <a:txBody>
                    <a:bodyPr/>
                    <a:lstStyle/>
                    <a:p>
                      <a:pPr fontAlgn="base"/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2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Хозяйственные товары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8838">
                <a:tc>
                  <a:txBody>
                    <a:bodyPr/>
                    <a:lstStyle/>
                    <a:p>
                      <a:pPr fontAlgn="base"/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3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Моющие средства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8838">
                <a:tc>
                  <a:txBody>
                    <a:bodyPr/>
                    <a:lstStyle/>
                    <a:p>
                      <a:pPr fontAlgn="base"/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4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Продукты питания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3869">
                <a:tc>
                  <a:txBody>
                    <a:bodyPr/>
                    <a:lstStyle/>
                    <a:p>
                      <a:pPr fontAlgn="base"/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5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Лекарственные средства и изделия медицинского назначения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8838">
                <a:tc>
                  <a:txBody>
                    <a:bodyPr/>
                    <a:lstStyle/>
                    <a:p>
                      <a:pPr fontAlgn="base"/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6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Строительные материалы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8838">
                <a:tc>
                  <a:txBody>
                    <a:bodyPr/>
                    <a:lstStyle/>
                    <a:p>
                      <a:pPr fontAlgn="base"/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7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Электротовары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8838">
                <a:tc>
                  <a:txBody>
                    <a:bodyPr/>
                    <a:lstStyle/>
                    <a:p>
                      <a:pPr fontAlgn="base"/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8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Сантехнические товары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8838">
                <a:tc>
                  <a:txBody>
                    <a:bodyPr/>
                    <a:lstStyle/>
                    <a:p>
                      <a:pPr fontAlgn="base"/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9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Запасные части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8838">
                <a:tc>
                  <a:txBody>
                    <a:bodyPr/>
                    <a:lstStyle/>
                    <a:p>
                      <a:pPr fontAlgn="base"/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10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Товары легкой промышленности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8838">
                <a:tc>
                  <a:txBody>
                    <a:bodyPr/>
                    <a:lstStyle/>
                    <a:p>
                      <a:pPr fontAlgn="base"/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11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Courier New"/>
                        </a:rPr>
                        <a:t>Мебельная продукция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0"/>
            <a:ext cx="9144000" cy="85404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71415" rIns="0" bIns="42849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1E1E1E"/>
                </a:solidFill>
                <a:effectLst/>
                <a:latin typeface="Courier New" pitchFamily="49" charset="0"/>
                <a:cs typeface="Arial" pitchFamily="34" charset="0"/>
              </a:rPr>
              <a:t>	</a:t>
            </a: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rgbClr val="1E1E1E"/>
                </a:solidFill>
                <a:effectLst/>
                <a:latin typeface="Arial" pitchFamily="34" charset="0"/>
                <a:cs typeface="Arial" pitchFamily="34" charset="0"/>
              </a:rPr>
              <a:t>Перечень товаров, работ, услуг, по которым </a:t>
            </a: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разделение</a:t>
            </a: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rgbClr val="1E1E1E"/>
                </a:solidFill>
                <a:effectLst/>
                <a:latin typeface="Arial" pitchFamily="34" charset="0"/>
                <a:cs typeface="Arial" pitchFamily="34" charset="0"/>
              </a:rPr>
              <a:t> товаров, работ, услуг на лоты по их однородным видам и месту их поставки (выполнения, оказания) </a:t>
            </a: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не требуется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41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-2"/>
          <a:ext cx="9144000" cy="5143501"/>
        </p:xfrm>
        <a:graphic>
          <a:graphicData uri="http://schemas.openxmlformats.org/drawingml/2006/table">
            <a:tbl>
              <a:tblPr/>
              <a:tblGrid>
                <a:gridCol w="1184564"/>
                <a:gridCol w="7959436"/>
              </a:tblGrid>
              <a:tr h="384889">
                <a:tc gridSpan="2">
                  <a:txBody>
                    <a:bodyPr/>
                    <a:lstStyle/>
                    <a:p>
                      <a:pPr algn="ctr" fontAlgn="base"/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+mn-ea"/>
                          <a:cs typeface="+mn-cs"/>
                        </a:rPr>
                        <a:t>2. Услуги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99795">
                <a:tc>
                  <a:txBody>
                    <a:bodyPr/>
                    <a:lstStyle/>
                    <a:p>
                      <a:pPr fontAlgn="base"/>
                      <a:r>
                        <a:rPr lang="ru-RU" sz="1600" kern="1200" dirty="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ru-RU" sz="1600" kern="1200" dirty="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+mn-ea"/>
                          <a:cs typeface="+mn-cs"/>
                        </a:rPr>
                        <a:t>Услуги охраны и пожарной сигнализации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89244">
                <a:tc>
                  <a:txBody>
                    <a:bodyPr/>
                    <a:lstStyle/>
                    <a:p>
                      <a:pPr fontAlgn="base"/>
                      <a:r>
                        <a:rPr lang="ru-RU" sz="1600" kern="1200" dirty="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base"/>
                      <a:r>
                        <a:rPr lang="ru-RU" sz="1600" kern="1200" dirty="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+mn-ea"/>
                          <a:cs typeface="+mn-cs"/>
                        </a:rPr>
                        <a:t>Услуги по техническому обслуживанию зданий (уборка помещений и благоустройство территорий, </a:t>
                      </a:r>
                      <a:r>
                        <a:rPr lang="ru-RU" sz="1600" kern="1200" dirty="0" err="1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+mn-ea"/>
                          <a:cs typeface="+mn-cs"/>
                        </a:rPr>
                        <a:t>опрессовка</a:t>
                      </a:r>
                      <a:r>
                        <a:rPr lang="ru-RU" sz="1600" kern="1200" dirty="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+mn-ea"/>
                          <a:cs typeface="+mn-cs"/>
                        </a:rPr>
                        <a:t> и промывка систем отоплений, электромонтажные и сантехнические работы, услуги плотника)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889">
                <a:tc>
                  <a:txBody>
                    <a:bodyPr/>
                    <a:lstStyle/>
                    <a:p>
                      <a:pPr fontAlgn="base"/>
                      <a:r>
                        <a:rPr lang="ru-RU" sz="1600" kern="1200" dirty="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ru-RU" sz="1600" kern="1200" dirty="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+mn-ea"/>
                          <a:cs typeface="+mn-cs"/>
                        </a:rPr>
                        <a:t>Полиграфические услуги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889">
                <a:tc gridSpan="2">
                  <a:txBody>
                    <a:bodyPr/>
                    <a:lstStyle/>
                    <a:p>
                      <a:pPr algn="ctr" fontAlgn="base"/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+mn-ea"/>
                          <a:cs typeface="+mn-cs"/>
                        </a:rPr>
                        <a:t>3. Работы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99795">
                <a:tc>
                  <a:txBody>
                    <a:bodyPr/>
                    <a:lstStyle/>
                    <a:p>
                      <a:pPr fontAlgn="base"/>
                      <a:r>
                        <a:rPr lang="ru-RU" sz="1600" kern="1200" dirty="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ru-RU" sz="1600" kern="1200" dirty="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+mn-ea"/>
                          <a:cs typeface="+mn-cs"/>
                        </a:rPr>
                        <a:t>Работы по содержанию придомовых территорий</a:t>
                      </a:r>
                    </a:p>
                  </a:txBody>
                  <a:tcPr marL="34170" marR="34170" marT="20502" marB="20502">
                    <a:lnL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	</a:t>
            </a:r>
            <a:endParaRPr lang="ru-RU" dirty="0"/>
          </a:p>
        </p:txBody>
      </p:sp>
      <p:pic>
        <p:nvPicPr>
          <p:cNvPr id="5" name="Рисунок 4" descr="ОЛ ЛОТ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43</a:t>
            </a:fld>
            <a:endParaRPr lang="ru-RU"/>
          </a:p>
        </p:txBody>
      </p:sp>
      <p:pic>
        <p:nvPicPr>
          <p:cNvPr id="3" name="Рисунок 2" descr="ОЛ ЛОТ 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44</a:t>
            </a:fld>
            <a:endParaRPr lang="ru-RU"/>
          </a:p>
        </p:txBody>
      </p:sp>
      <p:pic>
        <p:nvPicPr>
          <p:cNvPr id="3" name="Рисунок 2" descr="ОЛ ЛОТ 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45</a:t>
            </a:fld>
            <a:endParaRPr lang="ru-RU"/>
          </a:p>
        </p:txBody>
      </p:sp>
      <p:pic>
        <p:nvPicPr>
          <p:cNvPr id="3" name="Рисунок 2" descr="ОЛ ЛОТ 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0836" y="0"/>
            <a:ext cx="9254836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46</a:t>
            </a:fld>
            <a:endParaRPr lang="ru-RU"/>
          </a:p>
        </p:txBody>
      </p:sp>
      <p:pic>
        <p:nvPicPr>
          <p:cNvPr id="3" name="Рисунок 2" descr="ОЛ ЛОТ 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47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</a:p>
          <a:p>
            <a:pPr algn="just"/>
            <a:r>
              <a:rPr lang="ru-RU" sz="1800" b="1" i="1" dirty="0" smtClean="0">
                <a:solidFill>
                  <a:srgbClr val="0070C0"/>
                </a:solidFill>
              </a:rPr>
              <a:t>	*** Примечание: в случае объединение товаров, работ и услуг </a:t>
            </a:r>
            <a:r>
              <a:rPr lang="ru-RU" sz="1800" b="1" i="1" dirty="0" smtClean="0">
                <a:solidFill>
                  <a:srgbClr val="FF0000"/>
                </a:solidFill>
              </a:rPr>
              <a:t>не предусмотренные в приложении 2</a:t>
            </a:r>
            <a:r>
              <a:rPr lang="ru-RU" sz="1800" b="1" i="1" dirty="0" smtClean="0">
                <a:solidFill>
                  <a:srgbClr val="0070C0"/>
                </a:solidFill>
              </a:rPr>
              <a:t> к Правилам, предусмотрена административная ответственность.</a:t>
            </a:r>
          </a:p>
          <a:p>
            <a:pPr algn="just"/>
            <a:endParaRPr lang="ru-RU" dirty="0" smtClean="0"/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	</a:t>
            </a:r>
            <a:r>
              <a:rPr lang="ru-RU" i="1" dirty="0" smtClean="0"/>
              <a:t>Согласно п. 8 статьи 207 </a:t>
            </a:r>
            <a:r>
              <a:rPr lang="ru-RU" i="1" dirty="0" err="1" smtClean="0"/>
              <a:t>КоАП</a:t>
            </a:r>
            <a:r>
              <a:rPr lang="ru-RU" i="1" dirty="0" smtClean="0"/>
              <a:t>, «</a:t>
            </a:r>
            <a:r>
              <a:rPr lang="ru-RU" i="1" dirty="0" err="1" smtClean="0"/>
              <a:t>неразделение</a:t>
            </a:r>
            <a:r>
              <a:rPr lang="ru-RU" i="1" dirty="0" smtClean="0"/>
              <a:t> при осуществлении государственных закупок товаров, работ, услуг на лоты по их однородным видам и месту их поставки (выполнения, оказания), </a:t>
            </a:r>
            <a:r>
              <a:rPr lang="ru-RU" b="1" i="1" dirty="0" smtClean="0">
                <a:solidFill>
                  <a:srgbClr val="FF0000"/>
                </a:solidFill>
              </a:rPr>
              <a:t>за исключением случаев</a:t>
            </a:r>
            <a:r>
              <a:rPr lang="ru-RU" i="1" dirty="0" smtClean="0"/>
              <a:t>, предусмотренных законодательством Республики Казахстан о государственных закупках, – влечет штраф на должностных лиц в размере </a:t>
            </a:r>
            <a:r>
              <a:rPr lang="ru-RU" b="1" i="1" dirty="0" smtClean="0">
                <a:solidFill>
                  <a:srgbClr val="FF0000"/>
                </a:solidFill>
              </a:rPr>
              <a:t>десяти месячных расчетных показателей</a:t>
            </a:r>
            <a:r>
              <a:rPr lang="ru-RU" i="1" dirty="0" smtClean="0"/>
              <a:t>.</a:t>
            </a:r>
          </a:p>
          <a:p>
            <a:pPr algn="just"/>
            <a:r>
              <a:rPr lang="ru-RU" i="1" dirty="0" smtClean="0"/>
              <a:t>	 Под должностными лицами следует понимать: </a:t>
            </a:r>
            <a:r>
              <a:rPr lang="ru-RU" b="1" i="1" dirty="0" smtClean="0">
                <a:solidFill>
                  <a:srgbClr val="FF0000"/>
                </a:solidFill>
              </a:rPr>
              <a:t>первого руководителя </a:t>
            </a:r>
            <a:r>
              <a:rPr lang="ru-RU" i="1" dirty="0" smtClean="0"/>
              <a:t>либо лица, </a:t>
            </a:r>
            <a:r>
              <a:rPr lang="ru-RU" b="1" i="1" dirty="0" smtClean="0">
                <a:solidFill>
                  <a:srgbClr val="FF0000"/>
                </a:solidFill>
              </a:rPr>
              <a:t>принявшего решение </a:t>
            </a:r>
            <a:r>
              <a:rPr lang="ru-RU" i="1" dirty="0" smtClean="0"/>
              <a:t>в соответствии с возложенными полномочиями, заказчика либо лица, исполняющего его обязанности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399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 smtClean="0">
                <a:solidFill>
                  <a:srgbClr val="0070C0"/>
                </a:solidFill>
              </a:rPr>
              <a:t>	*** Примечание: при проведении приобретении лекарственных препаратом и изделий медицинского назначения (объединенным лотом), Заказчику требуется разделить на два объявления:</a:t>
            </a:r>
          </a:p>
          <a:p>
            <a:endParaRPr lang="ru-RU" sz="1600" b="1" i="1" dirty="0" smtClean="0">
              <a:solidFill>
                <a:srgbClr val="0070C0"/>
              </a:solidFill>
            </a:endParaRPr>
          </a:p>
          <a:p>
            <a:pPr algn="just"/>
            <a:r>
              <a:rPr lang="ru-RU" sz="1600" b="1" i="1" dirty="0" smtClean="0">
                <a:solidFill>
                  <a:srgbClr val="0070C0"/>
                </a:solidFill>
              </a:rPr>
              <a:t>	1. Приобретение лекарственных препаратом  отдельно, так как на данные товары </a:t>
            </a:r>
            <a:r>
              <a:rPr lang="ru-RU" sz="1600" b="1" i="1" dirty="0" smtClean="0">
                <a:solidFill>
                  <a:srgbClr val="FF0000"/>
                </a:solidFill>
              </a:rPr>
              <a:t>требуется</a:t>
            </a:r>
            <a:r>
              <a:rPr lang="ru-RU" sz="1600" b="1" i="1" dirty="0" smtClean="0">
                <a:solidFill>
                  <a:srgbClr val="0070C0"/>
                </a:solidFill>
              </a:rPr>
              <a:t> лицензия на фармацевтическую деятельность с определенными подвидами.</a:t>
            </a:r>
          </a:p>
          <a:p>
            <a:endParaRPr lang="ru-RU" sz="1600" b="1" i="1" dirty="0" smtClean="0">
              <a:solidFill>
                <a:srgbClr val="0070C0"/>
              </a:solidFill>
            </a:endParaRPr>
          </a:p>
          <a:p>
            <a:pPr algn="just"/>
            <a:r>
              <a:rPr lang="ru-RU" sz="1600" b="1" i="1" dirty="0" smtClean="0">
                <a:solidFill>
                  <a:srgbClr val="0070C0"/>
                </a:solidFill>
              </a:rPr>
              <a:t>	2. Приобретение изделий медицинского назначения отдельно, так как на данные товары </a:t>
            </a:r>
            <a:r>
              <a:rPr lang="ru-RU" sz="1600" b="1" i="1" dirty="0" smtClean="0">
                <a:solidFill>
                  <a:srgbClr val="FF0000"/>
                </a:solidFill>
              </a:rPr>
              <a:t>не требуется </a:t>
            </a:r>
            <a:r>
              <a:rPr lang="ru-RU" sz="1600" b="1" i="1" dirty="0" smtClean="0">
                <a:solidFill>
                  <a:srgbClr val="0070C0"/>
                </a:solidFill>
              </a:rPr>
              <a:t>лицензия на фармацевтическую деятельность.</a:t>
            </a:r>
          </a:p>
          <a:p>
            <a:pPr algn="just"/>
            <a:endParaRPr lang="ru-RU" sz="1600" b="1" i="1" dirty="0" smtClean="0">
              <a:solidFill>
                <a:srgbClr val="0070C0"/>
              </a:solidFill>
            </a:endParaRPr>
          </a:p>
          <a:p>
            <a:pPr algn="just"/>
            <a:r>
              <a:rPr lang="ru-RU" sz="1600" b="1" i="1" dirty="0" smtClean="0">
                <a:solidFill>
                  <a:srgbClr val="0070C0"/>
                </a:solidFill>
              </a:rPr>
              <a:t>	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4. Государственные закупки способом запроса ценовых предложений проводятся на однородные товары, работы, услуги, если </a:t>
            </a:r>
            <a:r>
              <a:rPr lang="ru-RU" sz="2400" b="1" dirty="0" smtClean="0">
                <a:solidFill>
                  <a:srgbClr val="FF0000"/>
                </a:solidFill>
              </a:rPr>
              <a:t>годовые объемы </a:t>
            </a:r>
            <a:r>
              <a:rPr lang="ru-RU" sz="2400" dirty="0" smtClean="0"/>
              <a:t>таких однородных товаров, работ, услуг в стоимостном выражении </a:t>
            </a:r>
            <a:r>
              <a:rPr lang="ru-RU" sz="2400" b="1" dirty="0" smtClean="0">
                <a:solidFill>
                  <a:srgbClr val="FF0000"/>
                </a:solidFill>
              </a:rPr>
              <a:t>не превышают </a:t>
            </a:r>
            <a:r>
              <a:rPr lang="ru-RU" sz="2400" b="1" dirty="0" err="1" smtClean="0">
                <a:solidFill>
                  <a:srgbClr val="FF0000"/>
                </a:solidFill>
              </a:rPr>
              <a:t>восьмитысячекратного</a:t>
            </a:r>
            <a:r>
              <a:rPr lang="ru-RU" sz="2400" b="1" dirty="0" smtClean="0">
                <a:solidFill>
                  <a:srgbClr val="FF0000"/>
                </a:solidFill>
              </a:rPr>
              <a:t> размера месячного расчетного показателя</a:t>
            </a:r>
            <a:r>
              <a:rPr lang="ru-RU" sz="2400" dirty="0" smtClean="0"/>
              <a:t>, установленного на соответствующий финансовый год законом о республиканском бюджете. </a:t>
            </a:r>
            <a:r>
              <a:rPr lang="ru-RU" sz="2400" b="1" dirty="0" smtClean="0">
                <a:solidFill>
                  <a:srgbClr val="FF0000"/>
                </a:solidFill>
              </a:rPr>
              <a:t>При этом решающим условием является цена.</a:t>
            </a:r>
          </a:p>
          <a:p>
            <a:pPr algn="just"/>
            <a:endParaRPr lang="ru-RU" sz="24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2400" b="1" u="sng" dirty="0" smtClean="0">
                <a:solidFill>
                  <a:srgbClr val="0070C0"/>
                </a:solidFill>
              </a:rPr>
              <a:t>8 000 МРП * 3 932 МРП (2025 год) </a:t>
            </a:r>
            <a:r>
              <a:rPr lang="ru-RU" sz="2400" b="1" u="sng" smtClean="0">
                <a:solidFill>
                  <a:srgbClr val="0070C0"/>
                </a:solidFill>
              </a:rPr>
              <a:t>= 31 456 000 </a:t>
            </a:r>
            <a:r>
              <a:rPr lang="ru-RU" sz="2400" b="1" u="sng" dirty="0" smtClean="0">
                <a:solidFill>
                  <a:srgbClr val="0070C0"/>
                </a:solidFill>
              </a:rPr>
              <a:t>тенге </a:t>
            </a:r>
            <a:endParaRPr lang="ru-RU" sz="2400" b="1" u="sng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i="1" dirty="0" smtClean="0">
                <a:solidFill>
                  <a:srgbClr val="0070C0"/>
                </a:solidFill>
              </a:rPr>
              <a:t>	</a:t>
            </a:r>
            <a:r>
              <a:rPr lang="ru-RU" sz="2400" b="1" i="1" dirty="0" smtClean="0">
                <a:solidFill>
                  <a:srgbClr val="0070C0"/>
                </a:solidFill>
              </a:rPr>
              <a:t>*** Примечание: приобретение  товаров </a:t>
            </a:r>
            <a:r>
              <a:rPr lang="ru-RU" sz="2400" b="1" i="1" dirty="0" smtClean="0">
                <a:solidFill>
                  <a:srgbClr val="FF0000"/>
                </a:solidFill>
              </a:rPr>
              <a:t>легкой промышленности и мебельной продукции </a:t>
            </a:r>
            <a:r>
              <a:rPr lang="ru-RU" sz="2400" b="1" i="1" dirty="0" smtClean="0">
                <a:solidFill>
                  <a:srgbClr val="0070C0"/>
                </a:solidFill>
              </a:rPr>
              <a:t>не рекомендую проводить объединенным лотом, так как не у всех потенциальных поставщиков </a:t>
            </a:r>
            <a:r>
              <a:rPr lang="ru-RU" sz="2400" b="1" i="1" dirty="0" smtClean="0">
                <a:solidFill>
                  <a:srgbClr val="FF0000"/>
                </a:solidFill>
              </a:rPr>
              <a:t>имеются индустриальные сертификаты на все лоты </a:t>
            </a:r>
            <a:r>
              <a:rPr lang="ru-RU" sz="2400" b="1" i="1" dirty="0" smtClean="0">
                <a:solidFill>
                  <a:srgbClr val="0070C0"/>
                </a:solidFill>
              </a:rPr>
              <a:t>в объявлении, что противоречит принципам государственных закупок, а именно предоставления потенциальным поставщикам </a:t>
            </a:r>
            <a:r>
              <a:rPr lang="ru-RU" sz="2400" b="1" i="1" dirty="0" smtClean="0">
                <a:solidFill>
                  <a:srgbClr val="FF0000"/>
                </a:solidFill>
              </a:rPr>
              <a:t>равных возможностей </a:t>
            </a:r>
            <a:r>
              <a:rPr lang="ru-RU" sz="2400" b="1" i="1" dirty="0" smtClean="0">
                <a:solidFill>
                  <a:srgbClr val="0070C0"/>
                </a:solidFill>
              </a:rPr>
              <a:t>для участия в государственных закупках и оказания поддержки отечественным производителям товаров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50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600" b="1" dirty="0" smtClean="0"/>
          </a:p>
          <a:p>
            <a:pPr algn="ctr"/>
            <a:endParaRPr lang="ru-RU" sz="3600" b="1" dirty="0" smtClean="0"/>
          </a:p>
          <a:p>
            <a:pPr algn="ctr"/>
            <a:r>
              <a:rPr lang="ru-RU" sz="3600" b="1" dirty="0" smtClean="0"/>
              <a:t>Участие в государственных закупках отдельных категорий потенциальных поставщиков</a:t>
            </a:r>
            <a:endParaRPr lang="ru-RU" sz="3600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51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2. Заказчик, организатор, единый организатор при проведении государственных закупок </a:t>
            </a:r>
            <a:r>
              <a:rPr lang="ru-RU" b="1" dirty="0" smtClean="0">
                <a:solidFill>
                  <a:srgbClr val="FF0000"/>
                </a:solidFill>
              </a:rPr>
              <a:t>отдельных видов</a:t>
            </a:r>
            <a:r>
              <a:rPr lang="ru-RU" dirty="0" smtClean="0"/>
              <a:t> товаров, работ, услуг осуществляют закупки:</a:t>
            </a:r>
          </a:p>
          <a:p>
            <a:endParaRPr lang="ru-RU" dirty="0" smtClean="0"/>
          </a:p>
          <a:p>
            <a:pPr algn="just"/>
            <a:r>
              <a:rPr lang="ru-RU" dirty="0" smtClean="0"/>
              <a:t>      1) </a:t>
            </a:r>
            <a:r>
              <a:rPr lang="ru-RU" dirty="0" smtClean="0">
                <a:solidFill>
                  <a:srgbClr val="FF0000"/>
                </a:solidFill>
              </a:rPr>
              <a:t>товаров</a:t>
            </a:r>
            <a:r>
              <a:rPr lang="ru-RU" dirty="0" smtClean="0"/>
              <a:t>, за исключением товаров, предназначенных для нужд лиц с инвалидностью в соответствии с индивидуальной программой </a:t>
            </a:r>
            <a:r>
              <a:rPr lang="ru-RU" dirty="0" err="1" smtClean="0"/>
              <a:t>абилитации</a:t>
            </a:r>
            <a:r>
              <a:rPr lang="ru-RU" dirty="0" smtClean="0"/>
              <a:t> и реабилитации лица с инвалидностью, у производящих товары общественных объединений лиц с инвалидностью Республики Казахстан и (или) организаций, созданных общественными объединениями лиц с инвалидностью Республики Казахстан, </a:t>
            </a:r>
            <a:r>
              <a:rPr lang="ru-RU" b="1" dirty="0" smtClean="0">
                <a:solidFill>
                  <a:srgbClr val="FF0000"/>
                </a:solidFill>
              </a:rPr>
              <a:t>в объеме не менее пятидесяти процентов от общего объема средств</a:t>
            </a:r>
            <a:r>
              <a:rPr lang="ru-RU" dirty="0" smtClean="0"/>
              <a:t>, выделенных для приобретения данных товаров в текущем году;</a:t>
            </a:r>
          </a:p>
          <a:p>
            <a:endParaRPr lang="ru-RU" dirty="0" smtClean="0"/>
          </a:p>
          <a:p>
            <a:pPr algn="just"/>
            <a:r>
              <a:rPr lang="ru-RU" dirty="0" smtClean="0"/>
              <a:t>      2) </a:t>
            </a:r>
            <a:r>
              <a:rPr lang="ru-RU" b="1" dirty="0" smtClean="0">
                <a:solidFill>
                  <a:srgbClr val="FF0000"/>
                </a:solidFill>
              </a:rPr>
              <a:t>работ и услуг </a:t>
            </a:r>
            <a:r>
              <a:rPr lang="ru-RU" dirty="0" smtClean="0"/>
              <a:t>у выполняющих работы, оказывающих услуги общественных объединений лиц с инвалидностью Республики Казахстан и (или) организаций, созданных общественными объединениями лиц с инвалидностью Республики Казахстан, </a:t>
            </a:r>
            <a:r>
              <a:rPr lang="ru-RU" b="1" dirty="0" smtClean="0">
                <a:solidFill>
                  <a:srgbClr val="FF0000"/>
                </a:solidFill>
              </a:rPr>
              <a:t>в объеме ста процентов от общего объема средств</a:t>
            </a:r>
            <a:r>
              <a:rPr lang="ru-RU" dirty="0" smtClean="0"/>
              <a:t>, выделенных для приобретения данных работ и услуг в текущем году.</a:t>
            </a:r>
            <a:endParaRPr lang="ru-RU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24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 smtClean="0"/>
              <a:t>	</a:t>
            </a:r>
            <a:r>
              <a:rPr lang="ru-RU" dirty="0" smtClean="0"/>
              <a:t>3. </a:t>
            </a:r>
            <a:r>
              <a:rPr lang="ru-RU" b="1" dirty="0" smtClean="0">
                <a:solidFill>
                  <a:srgbClr val="FF0000"/>
                </a:solidFill>
              </a:rPr>
              <a:t>Перечень отдельных видов товаров</a:t>
            </a:r>
            <a:r>
              <a:rPr lang="ru-RU" dirty="0" smtClean="0"/>
              <a:t>, работ, услуг, закупаемых у общественных объединений лиц с инвалидностью Республики Казахстан и (или) организаций, созданных общественными объединениями лиц с инвалидностью Республики Казахстан, производящих товары и (или) поставляющих товары, выполняющих работы, оказывающих услуги, </a:t>
            </a:r>
            <a:r>
              <a:rPr lang="ru-RU" b="1" dirty="0" smtClean="0">
                <a:solidFill>
                  <a:srgbClr val="FF0000"/>
                </a:solidFill>
              </a:rPr>
              <a:t>определяется центральным исполнительным органом</a:t>
            </a:r>
            <a:r>
              <a:rPr lang="ru-RU" dirty="0" smtClean="0"/>
              <a:t>, осуществляющим руководство и межотраслевую координацию в сфере социальной защиты населения, по согласованию с уполномоченным органом и антимонопольным органом.</a:t>
            </a:r>
          </a:p>
          <a:p>
            <a:pPr algn="just"/>
            <a:endParaRPr lang="ru-RU" dirty="0" smtClean="0"/>
          </a:p>
          <a:p>
            <a:pPr algn="just"/>
            <a:r>
              <a:rPr lang="ru-RU" sz="1400" b="1" i="1" dirty="0" smtClean="0">
                <a:solidFill>
                  <a:srgbClr val="0070C0"/>
                </a:solidFill>
              </a:rPr>
              <a:t>	*** Примечание: согласно инструкции Заказчика опубликованной на </a:t>
            </a:r>
            <a:r>
              <a:rPr lang="ru-RU" sz="1400" b="1" i="1" dirty="0" err="1" smtClean="0">
                <a:solidFill>
                  <a:srgbClr val="0070C0"/>
                </a:solidFill>
              </a:rPr>
              <a:t>веб-портале</a:t>
            </a:r>
            <a:r>
              <a:rPr lang="ru-RU" sz="1400" b="1" i="1" dirty="0" smtClean="0">
                <a:solidFill>
                  <a:srgbClr val="0070C0"/>
                </a:solidFill>
              </a:rPr>
              <a:t>: при проведении закупки среди организаций инвалидов согласно статье 27 Закона «О государственных закупках» Республики Казахстан соответствующий признак в поле «Закупка у организаций, созданных общественными объединениями инвалидов» будет проставлен </a:t>
            </a:r>
            <a:r>
              <a:rPr lang="ru-RU" sz="1400" b="1" i="1" dirty="0" smtClean="0">
                <a:solidFill>
                  <a:srgbClr val="FF0000"/>
                </a:solidFill>
              </a:rPr>
              <a:t>автоматически, без возможности редактирования</a:t>
            </a:r>
            <a:r>
              <a:rPr lang="ru-RU" sz="1400" b="1" i="1" dirty="0" smtClean="0">
                <a:solidFill>
                  <a:srgbClr val="0070C0"/>
                </a:solidFill>
              </a:rPr>
              <a:t>. 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53</a:t>
            </a:fld>
            <a:endParaRPr lang="ru-RU"/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54</a:t>
            </a:fld>
            <a:endParaRPr lang="ru-RU"/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55</a:t>
            </a:fld>
            <a:endParaRPr lang="ru-RU"/>
          </a:p>
        </p:txBody>
      </p:sp>
      <p:pic>
        <p:nvPicPr>
          <p:cNvPr id="5" name="Рисунок 4" descr="изъятие 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399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i="1" dirty="0" smtClean="0">
                <a:solidFill>
                  <a:srgbClr val="0070C0"/>
                </a:solidFill>
              </a:rPr>
              <a:t>	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-13573"/>
            <a:ext cx="9144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1600" dirty="0" smtClean="0"/>
              <a:t>4. Для реализации положений, установленных пунктом 2 настоящей статьи, организатор осуществляет государственные закупки способами, предусмотренными настоящим Законом, к которым допускаются производящие товары и (или) поставляющие товары, выполняющие работы, оказывающие услуги общественные объединения лиц с инвалидностью Республики Казахстан и (или) организации, созданные общественными объединениями лиц с инвалидностью Республики Казахстан.</a:t>
            </a:r>
          </a:p>
          <a:p>
            <a:pPr algn="just"/>
            <a:r>
              <a:rPr lang="ru-RU" sz="1600" dirty="0" smtClean="0"/>
              <a:t>      Выполняющим работы, оказывающим услуги общественным объединениям лиц с инвалидностью Республики Казахстан и (или) организациям, созданным общественными объединениями лиц с инвалидностью Республики Казахстан, </a:t>
            </a:r>
            <a:r>
              <a:rPr lang="ru-RU" sz="1600" b="1" dirty="0" smtClean="0">
                <a:solidFill>
                  <a:srgbClr val="FF0000"/>
                </a:solidFill>
              </a:rPr>
              <a:t>не допускается привлечение субподрядчиков по выполнению работ и соисполнителей по оказанию услуг</a:t>
            </a:r>
            <a:r>
              <a:rPr lang="ru-RU" sz="1600" dirty="0" smtClean="0"/>
              <a:t>, являющихся предметом проводимых государственных закупок.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	</a:t>
            </a:r>
            <a:r>
              <a:rPr lang="ru-RU" sz="1600" b="1" i="1" dirty="0" smtClean="0">
                <a:solidFill>
                  <a:srgbClr val="00B0F0"/>
                </a:solidFill>
              </a:rPr>
              <a:t>*** Примечание: в случае выявления фактов привлечения общественными объединениями  лиц с инвалидностью субподрядчиков по выполнению работ и соисполнителей по оказанию услуг более чем на 30%,  полагаю Заказчику требуется принять меры реагирования путем расторжения договора в одностороннем порядке согласно п.п. 3 п. 4 статьи 18 Закона, и обратиться в суд в рамках п. 4 статьи 8 Закона.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57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1800" dirty="0" smtClean="0"/>
              <a:t>При осуществлении государственных закупок в соответствии с пунктом 2 настоящей статьи организатор в </a:t>
            </a:r>
            <a:r>
              <a:rPr lang="ru-RU" sz="1800" b="1" dirty="0" smtClean="0">
                <a:solidFill>
                  <a:srgbClr val="FF0000"/>
                </a:solidFill>
              </a:rPr>
              <a:t>тексте объявления указывает, </a:t>
            </a:r>
            <a:r>
              <a:rPr lang="ru-RU" sz="1800" dirty="0" smtClean="0"/>
              <a:t>что государственные закупки осуществляются исключительно среди производящих товары и (или) поставляющих товары, выполняющих работы, оказывающих услуги общественных объединений лиц с инвалидностью Республики Казахстан и (или) организаций, созданных общественными объединениями лиц с инвалидностью Республики Казахстан.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dirty="0" smtClean="0"/>
              <a:t>	</a:t>
            </a:r>
            <a:r>
              <a:rPr lang="ru-RU" sz="1800" b="1" i="1" dirty="0" smtClean="0">
                <a:solidFill>
                  <a:srgbClr val="00B0F0"/>
                </a:solidFill>
              </a:rPr>
              <a:t>***Примечание: рекомендую в объявлении указывать следующее: государственные закупки по приобретению </a:t>
            </a:r>
            <a:r>
              <a:rPr lang="en-US" sz="1800" b="1" i="1" dirty="0" smtClean="0">
                <a:solidFill>
                  <a:srgbClr val="00B0F0"/>
                </a:solidFill>
              </a:rPr>
              <a:t>_______________________-</a:t>
            </a:r>
            <a:r>
              <a:rPr lang="ru-RU" sz="1800" b="1" i="1" dirty="0" smtClean="0">
                <a:solidFill>
                  <a:srgbClr val="00B0F0"/>
                </a:solidFill>
              </a:rPr>
              <a:t>,  осуществляются исключительно среди производящих товары и (или) поставляющих товары, выполняющих работы, оказывающих услуги общественных объединений лиц с инвалидностью Республики Казахстан и (или) организаций, созданных общественными объединениями лиц с инвалидностью Республики Казахстан</a:t>
            </a:r>
            <a:endParaRPr lang="ru-RU" sz="1800" b="1" i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58</a:t>
            </a:fld>
            <a:endParaRPr lang="ru-RU"/>
          </a:p>
        </p:txBody>
      </p:sp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</a:t>
            </a:r>
            <a:r>
              <a:rPr lang="ru-RU" sz="2400" b="1" u="sng" dirty="0" smtClean="0">
                <a:solidFill>
                  <a:srgbClr val="FF0000"/>
                </a:solidFill>
              </a:rPr>
              <a:t>Не допускается </a:t>
            </a:r>
            <a:r>
              <a:rPr lang="ru-RU" sz="2400" dirty="0" smtClean="0"/>
              <a:t>в целях применения способа запроса ценовых предложений </a:t>
            </a:r>
            <a:r>
              <a:rPr lang="ru-RU" sz="2400" b="1" u="sng" dirty="0" smtClean="0">
                <a:solidFill>
                  <a:srgbClr val="FF0000"/>
                </a:solidFill>
              </a:rPr>
              <a:t>дробление годового объема государственных закупок</a:t>
            </a:r>
            <a:r>
              <a:rPr lang="ru-RU" sz="2400" dirty="0" smtClean="0"/>
              <a:t> однородных товаров, работ, услуг в течение финансового года на части, размер одной из которых менее </a:t>
            </a:r>
            <a:r>
              <a:rPr lang="ru-RU" sz="2400" b="1" u="sng" dirty="0" smtClean="0">
                <a:solidFill>
                  <a:srgbClr val="2182BD"/>
                </a:solidFill>
              </a:rPr>
              <a:t>предусмотренного частью первой настоящего пункта.</a:t>
            </a:r>
            <a:endParaRPr lang="en-US" sz="2400" b="1" u="sng" dirty="0" smtClean="0">
              <a:solidFill>
                <a:srgbClr val="2182BD"/>
              </a:solidFill>
            </a:endParaRPr>
          </a:p>
          <a:p>
            <a:pPr algn="just"/>
            <a:endParaRPr lang="en-US" sz="2400" b="1" u="sng" dirty="0" smtClean="0">
              <a:solidFill>
                <a:srgbClr val="2182BD"/>
              </a:solidFill>
            </a:endParaRPr>
          </a:p>
          <a:p>
            <a:pPr algn="just"/>
            <a:r>
              <a:rPr lang="ru-RU" sz="2400" b="1" i="1" dirty="0" smtClean="0">
                <a:solidFill>
                  <a:srgbClr val="2182BD"/>
                </a:solidFill>
              </a:rPr>
              <a:t>	</a:t>
            </a:r>
            <a:r>
              <a:rPr lang="en-US" sz="1800" b="1" i="1" dirty="0" smtClean="0">
                <a:solidFill>
                  <a:srgbClr val="2182BD"/>
                </a:solidFill>
              </a:rPr>
              <a:t>***</a:t>
            </a:r>
            <a:r>
              <a:rPr lang="ru-RU" sz="1800" b="1" i="1" dirty="0" smtClean="0">
                <a:solidFill>
                  <a:srgbClr val="2182BD"/>
                </a:solidFill>
              </a:rPr>
              <a:t>Примечание: в случае если сумма превышает 8 000 МРП Заказчик не вправе дробить и проводить способом ЗЦП, при этом если сумма превышает 8 000 МРП, Заказчик вправе дробить суммы и проводить </a:t>
            </a:r>
            <a:r>
              <a:rPr lang="ru-RU" sz="1800" b="1" i="1" dirty="0" smtClean="0">
                <a:solidFill>
                  <a:srgbClr val="FF0000"/>
                </a:solidFill>
              </a:rPr>
              <a:t>способом конкурса или аукциона</a:t>
            </a:r>
            <a:r>
              <a:rPr lang="ru-RU" sz="1800" b="1" i="1" dirty="0" smtClean="0">
                <a:solidFill>
                  <a:srgbClr val="2182BD"/>
                </a:solidFill>
              </a:rPr>
              <a:t>.</a:t>
            </a:r>
            <a:endParaRPr lang="ru-RU" sz="1800" b="1" i="1" dirty="0">
              <a:solidFill>
                <a:srgbClr val="2182B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000" dirty="0" smtClean="0"/>
              <a:t>Общественные объединения лиц с инвалидностью Республики Казахстан и (или) организации, созданные общественными объединениями лиц с инвалидностью Республики Казахстан, производящие товары и (или) поставляющие товары, выполняющие работы, оказывающие услуги, </a:t>
            </a:r>
            <a:r>
              <a:rPr lang="ru-RU" sz="2000" b="1" dirty="0" smtClean="0">
                <a:solidFill>
                  <a:srgbClr val="FF0000"/>
                </a:solidFill>
              </a:rPr>
              <a:t>не вносят обеспечения заявки </a:t>
            </a:r>
            <a:r>
              <a:rPr lang="ru-RU" sz="2000" dirty="0" smtClean="0"/>
              <a:t>на участие в государственных закупках, осуществляемых в соответствии с настоящей статьей.</a:t>
            </a:r>
          </a:p>
          <a:p>
            <a:pPr algn="just"/>
            <a:endParaRPr lang="ru-RU" dirty="0" smtClean="0"/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	</a:t>
            </a:r>
            <a:r>
              <a:rPr lang="ru-RU" sz="1800" b="1" i="1" dirty="0" smtClean="0">
                <a:solidFill>
                  <a:srgbClr val="00B0F0"/>
                </a:solidFill>
              </a:rPr>
              <a:t>*** Примечание: Общественными объединениями лиц с инвалидностью не вноситься обеспечение заявки в размере одного процента от суммы, выделенной для приобретения товаров, работ, услуг, </a:t>
            </a:r>
            <a:r>
              <a:rPr lang="ru-RU" sz="1800" b="1" i="1" dirty="0" smtClean="0">
                <a:solidFill>
                  <a:srgbClr val="FF0000"/>
                </a:solidFill>
              </a:rPr>
              <a:t>при этом вноситься обеспечение договора.</a:t>
            </a:r>
            <a:endParaRPr lang="ru-RU" sz="18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60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	</a:t>
            </a:r>
            <a:r>
              <a:rPr lang="ru-RU" sz="2000" dirty="0" smtClean="0"/>
              <a:t>5. В случае признания государственных закупок несостоявшимися по основаниям, предусмотренным </a:t>
            </a:r>
            <a:r>
              <a:rPr lang="ru-RU" sz="2000" dirty="0" smtClean="0">
                <a:hlinkClick r:id="rId2"/>
              </a:rPr>
              <a:t>статьей 15</a:t>
            </a:r>
            <a:r>
              <a:rPr lang="ru-RU" sz="2000" dirty="0" smtClean="0"/>
              <a:t> настоящего Закона, заказчик принимает решение об осуществлении государственных закупок </a:t>
            </a:r>
            <a:r>
              <a:rPr lang="ru-RU" sz="2000" b="1" dirty="0" smtClean="0">
                <a:solidFill>
                  <a:srgbClr val="FF0000"/>
                </a:solidFill>
              </a:rPr>
              <a:t>среди иных потенциальных поставщиков</a:t>
            </a:r>
            <a:r>
              <a:rPr lang="ru-RU" sz="2000" dirty="0" smtClean="0"/>
              <a:t> в порядке, установленном настоящим Законом.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	</a:t>
            </a:r>
            <a:r>
              <a:rPr lang="ru-RU" sz="2000" b="1" i="1" dirty="0" smtClean="0">
                <a:solidFill>
                  <a:srgbClr val="00B0F0"/>
                </a:solidFill>
              </a:rPr>
              <a:t>*** Примечание: согласно статьи 15 Закона, в случае признания закупок дважды не состоявшимся, Заказчиком проводится закупка среди всех потенциальных поставщиков.</a:t>
            </a:r>
          </a:p>
          <a:p>
            <a:pPr algn="just"/>
            <a:endParaRPr lang="ru-RU" sz="2000" b="1" i="1" dirty="0" smtClean="0">
              <a:solidFill>
                <a:srgbClr val="00B0F0"/>
              </a:solidFill>
            </a:endParaRPr>
          </a:p>
          <a:p>
            <a:pPr algn="just"/>
            <a:r>
              <a:rPr lang="ru-RU" sz="2000" b="1" i="1" dirty="0" smtClean="0">
                <a:solidFill>
                  <a:srgbClr val="00B0F0"/>
                </a:solidFill>
              </a:rPr>
              <a:t>	*** Примечание: согласно алгоритма </a:t>
            </a:r>
            <a:r>
              <a:rPr lang="ru-RU" sz="2000" b="1" i="1" dirty="0" err="1" smtClean="0">
                <a:solidFill>
                  <a:srgbClr val="00B0F0"/>
                </a:solidFill>
              </a:rPr>
              <a:t>веб-портала</a:t>
            </a:r>
            <a:r>
              <a:rPr lang="ru-RU" sz="2000" b="1" i="1" dirty="0" smtClean="0">
                <a:solidFill>
                  <a:srgbClr val="00B0F0"/>
                </a:solidFill>
              </a:rPr>
              <a:t>.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	</a:t>
            </a:r>
            <a:endParaRPr lang="ru-RU" sz="2000" dirty="0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61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037320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400" dirty="0" smtClean="0"/>
          </a:p>
          <a:p>
            <a:pPr algn="ctr"/>
            <a:r>
              <a:rPr lang="ru-RU" sz="4000" dirty="0" smtClean="0"/>
              <a:t>Установление посредством </a:t>
            </a:r>
            <a:r>
              <a:rPr lang="ru-RU" sz="4000" dirty="0" err="1" smtClean="0"/>
              <a:t>веб-портала</a:t>
            </a:r>
            <a:r>
              <a:rPr lang="ru-RU" sz="4000" dirty="0" smtClean="0"/>
              <a:t> (признака) лицензий, разрешений и уведомлений при размещении объявлений способом запроса ценовых предложений</a:t>
            </a:r>
            <a:endParaRPr lang="ru-RU" sz="4000" dirty="0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62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1"/>
            <a:ext cx="91440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Об утверждении Правил осуществления государственных закупок</a:t>
            </a:r>
          </a:p>
          <a:p>
            <a:pPr algn="ctr"/>
            <a:r>
              <a:rPr lang="ru-RU" sz="2000" i="1" dirty="0" smtClean="0"/>
              <a:t>Приказ Министра финансов Республики Казахстан от 9 октября 2024 года № 687</a:t>
            </a:r>
          </a:p>
          <a:p>
            <a:pPr algn="ctr"/>
            <a:endParaRPr lang="ru-RU" sz="2000" i="1" dirty="0" smtClean="0"/>
          </a:p>
          <a:p>
            <a:pPr algn="just"/>
            <a:r>
              <a:rPr lang="ru-RU" sz="2000" dirty="0" smtClean="0"/>
              <a:t>	49. В случае осуществления государственных закупок товаров, работ, услуг, на занятие которыми необходимо получение </a:t>
            </a:r>
            <a:r>
              <a:rPr lang="ru-RU" sz="2000" b="1" dirty="0" smtClean="0">
                <a:solidFill>
                  <a:srgbClr val="FF0000"/>
                </a:solidFill>
              </a:rPr>
              <a:t>разрешения, направление уведомления</a:t>
            </a:r>
            <a:r>
              <a:rPr lang="ru-RU" sz="2000" dirty="0" smtClean="0"/>
              <a:t>, в соответствии с </a:t>
            </a:r>
            <a:r>
              <a:rPr lang="ru-RU" sz="2000" dirty="0" smtClean="0">
                <a:hlinkClick r:id="rId2"/>
              </a:rPr>
              <a:t>Законом</a:t>
            </a:r>
            <a:r>
              <a:rPr lang="ru-RU" sz="2000" dirty="0" smtClean="0"/>
              <a:t> Республики Казахстан "О разрешениях и уведомлениях" (далее – Закон о разрешениях и уведомлениях), организатор и (или) </a:t>
            </a:r>
            <a:r>
              <a:rPr lang="ru-RU" sz="2000" b="1" dirty="0" smtClean="0"/>
              <a:t>заказчик обязаны устанавливать </a:t>
            </a:r>
            <a:r>
              <a:rPr lang="ru-RU" sz="2000" dirty="0" smtClean="0"/>
              <a:t>к </a:t>
            </a:r>
            <a:r>
              <a:rPr lang="ru-RU" sz="2000" b="1" dirty="0" smtClean="0">
                <a:solidFill>
                  <a:srgbClr val="FF0000"/>
                </a:solidFill>
              </a:rPr>
              <a:t>потенциальным поставщикам </a:t>
            </a:r>
            <a:r>
              <a:rPr lang="ru-RU" sz="2000" dirty="0" smtClean="0"/>
              <a:t>требование о наличии соответствующего разрешения (уведомления).</a:t>
            </a:r>
            <a:endParaRPr lang="ru-RU" sz="2000" i="1" dirty="0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878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Arial" pitchFamily="34" charset="0"/>
                <a:cs typeface="Arial" pitchFamily="34" charset="0"/>
              </a:rPr>
              <a:t>Основные закупки требующие установления признака:</a:t>
            </a:r>
          </a:p>
          <a:p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marL="342900" indent="-342900" algn="just">
              <a:buAutoNum type="arabicPeriod"/>
            </a:pPr>
            <a:r>
              <a:rPr lang="ru-RU" sz="1400" b="1" dirty="0" smtClean="0">
                <a:solidFill>
                  <a:srgbClr val="FF0000"/>
                </a:solidFill>
              </a:rPr>
              <a:t>Лицензия</a:t>
            </a:r>
            <a:r>
              <a:rPr lang="ru-RU" sz="1400" dirty="0" smtClean="0"/>
              <a:t> на право осуществления страховой (перестраховочной) деятельности по отрасли «общее страхование»</a:t>
            </a:r>
          </a:p>
          <a:p>
            <a:pPr marL="342900" indent="-342900">
              <a:buAutoNum type="arabicPeriod"/>
            </a:pPr>
            <a:r>
              <a:rPr lang="ru-RU" sz="1400" b="1" dirty="0" smtClean="0">
                <a:solidFill>
                  <a:srgbClr val="FF0000"/>
                </a:solidFill>
              </a:rPr>
              <a:t>Разрешение</a:t>
            </a:r>
            <a:r>
              <a:rPr lang="ru-RU" sz="1400" dirty="0" smtClean="0"/>
              <a:t> на деятельность оператора технического </a:t>
            </a:r>
            <a:r>
              <a:rPr lang="ru-RU" sz="1400" b="1" dirty="0" smtClean="0">
                <a:solidFill>
                  <a:srgbClr val="2182BD"/>
                </a:solidFill>
              </a:rPr>
              <a:t>осмотра</a:t>
            </a:r>
          </a:p>
          <a:p>
            <a:pPr marL="342900" indent="-342900" algn="just">
              <a:buAutoNum type="arabicPeriod"/>
            </a:pPr>
            <a:r>
              <a:rPr lang="ru-RU" sz="1400" b="1" dirty="0" smtClean="0">
                <a:solidFill>
                  <a:srgbClr val="FF0000"/>
                </a:solidFill>
              </a:rPr>
              <a:t>Уведомление</a:t>
            </a:r>
            <a:r>
              <a:rPr lang="ru-RU" sz="1400" dirty="0" smtClean="0"/>
              <a:t> о начале или прекращении деятельности по сбору, сортировке и (или) транспортировке отходов, восстановлению и (или) уничтожению </a:t>
            </a:r>
            <a:r>
              <a:rPr lang="ru-RU" sz="1400" b="1" dirty="0" smtClean="0">
                <a:solidFill>
                  <a:srgbClr val="2182BD"/>
                </a:solidFill>
              </a:rPr>
              <a:t>неопасных отходов</a:t>
            </a:r>
            <a:r>
              <a:rPr lang="ru-RU" sz="1400" dirty="0" smtClean="0"/>
              <a:t>.</a:t>
            </a:r>
          </a:p>
          <a:p>
            <a:pPr marL="342900" indent="-342900" algn="just">
              <a:buAutoNum type="arabicPeriod"/>
            </a:pPr>
            <a:r>
              <a:rPr lang="ru-RU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Лицензия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услуг по </a:t>
            </a:r>
            <a:r>
              <a:rPr lang="ru-RU" sz="1400" b="1" dirty="0" smtClean="0">
                <a:solidFill>
                  <a:srgbClr val="2182BD"/>
                </a:solidFill>
                <a:latin typeface="Arial" pitchFamily="34" charset="0"/>
                <a:cs typeface="Arial" pitchFamily="34" charset="0"/>
              </a:rPr>
              <a:t>дезинфекции, дезинсекции, дератизации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в области здравоохранения.</a:t>
            </a:r>
          </a:p>
          <a:p>
            <a:pPr marL="342900" indent="-342900">
              <a:buAutoNum type="arabicPeriod"/>
            </a:pPr>
            <a:r>
              <a:rPr lang="ru-RU" sz="1400" b="1" dirty="0" smtClean="0">
                <a:solidFill>
                  <a:srgbClr val="FF0000"/>
                </a:solidFill>
              </a:rPr>
              <a:t>Лицензия</a:t>
            </a:r>
            <a:r>
              <a:rPr lang="ru-RU" sz="1400" dirty="0" smtClean="0"/>
              <a:t> на осуществление деятельности по изготовлению Государственного </a:t>
            </a:r>
            <a:r>
              <a:rPr lang="ru-RU" sz="1400" b="1" dirty="0" smtClean="0">
                <a:solidFill>
                  <a:srgbClr val="2182BD"/>
                </a:solidFill>
              </a:rPr>
              <a:t>Флага</a:t>
            </a:r>
            <a:r>
              <a:rPr lang="ru-RU" sz="1400" dirty="0" smtClean="0"/>
              <a:t> Республики Казахстан и Государственного </a:t>
            </a:r>
            <a:r>
              <a:rPr lang="ru-RU" sz="1400" b="1" dirty="0" smtClean="0">
                <a:solidFill>
                  <a:srgbClr val="2182BD"/>
                </a:solidFill>
              </a:rPr>
              <a:t>Герба </a:t>
            </a:r>
            <a:r>
              <a:rPr lang="ru-RU" sz="1400" dirty="0" smtClean="0"/>
              <a:t>Республики Казахстан</a:t>
            </a:r>
          </a:p>
          <a:p>
            <a:pPr marL="342900" indent="-342900" algn="just">
              <a:buAutoNum type="arabicPeriod"/>
            </a:pPr>
            <a:r>
              <a:rPr lang="ru-RU" sz="1400" b="1" dirty="0" smtClean="0">
                <a:solidFill>
                  <a:srgbClr val="FF0000"/>
                </a:solidFill>
              </a:rPr>
              <a:t>Лицензия</a:t>
            </a:r>
            <a:r>
              <a:rPr lang="ru-RU" sz="1400" dirty="0" smtClean="0"/>
              <a:t> на осуществление деятельности по покупке </a:t>
            </a:r>
            <a:r>
              <a:rPr lang="ru-RU" sz="1400" b="1" dirty="0" smtClean="0">
                <a:solidFill>
                  <a:srgbClr val="2182BD"/>
                </a:solidFill>
              </a:rPr>
              <a:t>электрической энергии </a:t>
            </a:r>
            <a:r>
              <a:rPr lang="ru-RU" sz="1400" dirty="0" smtClean="0"/>
              <a:t>в целях энергоснабжения</a:t>
            </a:r>
          </a:p>
          <a:p>
            <a:pPr marL="342900" indent="-342900" algn="just">
              <a:buAutoNum type="arabicPeriod"/>
            </a:pPr>
            <a:r>
              <a:rPr lang="ru-RU" sz="1400" b="1" dirty="0" smtClean="0">
                <a:solidFill>
                  <a:srgbClr val="FF0000"/>
                </a:solidFill>
              </a:rPr>
              <a:t>Уведомление</a:t>
            </a:r>
            <a:r>
              <a:rPr lang="ru-RU" sz="1400" dirty="0" smtClean="0"/>
              <a:t> о начале или прекращении деятельности по монтажу, наладке и техническому обслуживанию средств </a:t>
            </a:r>
            <a:r>
              <a:rPr lang="ru-RU" sz="1400" b="1" dirty="0" smtClean="0">
                <a:solidFill>
                  <a:srgbClr val="2182BD"/>
                </a:solidFill>
              </a:rPr>
              <a:t>охранной </a:t>
            </a:r>
            <a:r>
              <a:rPr lang="ru-RU" sz="1400" b="1" dirty="0" smtClean="0">
                <a:solidFill>
                  <a:srgbClr val="2182BD"/>
                </a:solidFill>
              </a:rPr>
              <a:t>сигнализации</a:t>
            </a:r>
          </a:p>
          <a:p>
            <a:pPr marL="342900" indent="-342900" algn="just">
              <a:buAutoNum type="arabicPeriod"/>
            </a:pPr>
            <a:r>
              <a:rPr lang="ru-RU" sz="1400" dirty="0" smtClean="0"/>
              <a:t>Лицензия на предоставление услуг в области </a:t>
            </a:r>
            <a:r>
              <a:rPr lang="ru-RU" sz="1400" dirty="0" smtClean="0"/>
              <a:t>связи. (обязательно конкурс), </a:t>
            </a:r>
            <a:r>
              <a:rPr lang="ru-RU" sz="1400" b="1" dirty="0" smtClean="0"/>
              <a:t>для интернета лицензия не требуется</a:t>
            </a:r>
            <a:endParaRPr lang="ru-RU" sz="1400" b="1" dirty="0" smtClean="0">
              <a:solidFill>
                <a:srgbClr val="2182BD"/>
              </a:solidFill>
            </a:endParaRPr>
          </a:p>
          <a:p>
            <a:pPr marL="342900" indent="-342900" algn="just">
              <a:buAutoNum type="arabicPeriod"/>
            </a:pPr>
            <a:endParaRPr lang="ru-RU" sz="1600" b="1" dirty="0" smtClean="0">
              <a:solidFill>
                <a:srgbClr val="2182BD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/>
            <a:endParaRPr lang="ru-RU" dirty="0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64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b="1" dirty="0" smtClean="0"/>
              <a:t>Добавление лицензий</a:t>
            </a:r>
          </a:p>
          <a:p>
            <a:endParaRPr lang="ru-RU" sz="1800" b="1" dirty="0" smtClean="0"/>
          </a:p>
          <a:p>
            <a:pPr algn="just"/>
            <a:r>
              <a:rPr lang="ru-RU" sz="1800" dirty="0" smtClean="0"/>
              <a:t>	В случае если для участия в закупке Поставщикам требуется предоставить лицензии, то Организатору в </a:t>
            </a:r>
            <a:r>
              <a:rPr lang="ru-RU" sz="1800" b="1" dirty="0" smtClean="0">
                <a:solidFill>
                  <a:srgbClr val="FF0000"/>
                </a:solidFill>
              </a:rPr>
              <a:t>проекте</a:t>
            </a:r>
            <a:r>
              <a:rPr lang="ru-RU" sz="1800" dirty="0" smtClean="0"/>
              <a:t> объявления необходимо на шаге  </a:t>
            </a:r>
            <a:r>
              <a:rPr lang="ru-RU" sz="1800" b="1" dirty="0" smtClean="0"/>
              <a:t>«Подготовка документации»</a:t>
            </a:r>
            <a:r>
              <a:rPr lang="ru-RU" sz="1800" dirty="0" smtClean="0"/>
              <a:t> </a:t>
            </a:r>
            <a:r>
              <a:rPr lang="ru-RU" sz="1800" b="1" dirty="0" smtClean="0">
                <a:solidFill>
                  <a:srgbClr val="FF0000"/>
                </a:solidFill>
              </a:rPr>
              <a:t>проставить признак </a:t>
            </a:r>
            <a:r>
              <a:rPr lang="ru-RU" sz="1800" dirty="0" smtClean="0"/>
              <a:t>обязательность для поставщика.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dirty="0" smtClean="0"/>
              <a:t>	 Для определения вида (-</a:t>
            </a:r>
            <a:r>
              <a:rPr lang="ru-RU" sz="1800" dirty="0" err="1" smtClean="0"/>
              <a:t>ов</a:t>
            </a:r>
            <a:r>
              <a:rPr lang="ru-RU" sz="1800" dirty="0" smtClean="0"/>
              <a:t>) лицензий необходимо нажать на активную ссылку </a:t>
            </a:r>
            <a:r>
              <a:rPr lang="ru-RU" sz="1800" b="1" dirty="0" smtClean="0"/>
              <a:t>«Лицензии»</a:t>
            </a:r>
            <a:r>
              <a:rPr lang="ru-RU" sz="1800" dirty="0" smtClean="0"/>
              <a:t>. Поиск требуемой лицензии, возможно, осуществить с помощью набора фильтров. Необходимо отметить галочкой требуемую </a:t>
            </a:r>
            <a:r>
              <a:rPr lang="ru-RU" sz="1800" b="1" dirty="0" smtClean="0">
                <a:solidFill>
                  <a:srgbClr val="FF0000"/>
                </a:solidFill>
              </a:rPr>
              <a:t>лицензию</a:t>
            </a:r>
            <a:r>
              <a:rPr lang="ru-RU" sz="1800" dirty="0" smtClean="0"/>
              <a:t> и нажать на кнопку </a:t>
            </a:r>
            <a:r>
              <a:rPr lang="ru-RU" sz="1800" b="1" dirty="0" smtClean="0"/>
              <a:t>«Добавить отмеченные лицензии»</a:t>
            </a:r>
            <a:r>
              <a:rPr lang="ru-RU" sz="1800" dirty="0" smtClean="0"/>
              <a:t>.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dirty="0" smtClean="0"/>
              <a:t>	</a:t>
            </a:r>
            <a:endParaRPr lang="ru-RU" sz="1800" dirty="0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65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66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67</a:t>
            </a:fld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" y="0"/>
            <a:ext cx="9106853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68</a:t>
            </a:fld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Статья 12. Конкурсная документация, аукционная документация, а также информация, размещаемая при осуществлении государственных закупок </a:t>
            </a:r>
            <a:r>
              <a:rPr lang="ru-RU" sz="1600" b="1" u="sng" dirty="0" smtClean="0">
                <a:solidFill>
                  <a:srgbClr val="FF0000"/>
                </a:solidFill>
              </a:rPr>
              <a:t>способом запроса ценовых предложений</a:t>
            </a:r>
          </a:p>
          <a:p>
            <a:pPr algn="ctr"/>
            <a:endParaRPr lang="ru-RU" sz="1600" b="1" dirty="0" smtClean="0"/>
          </a:p>
          <a:p>
            <a:pPr algn="just"/>
            <a:r>
              <a:rPr lang="ru-RU" sz="1600" dirty="0" smtClean="0"/>
              <a:t>  	2. Конкурсная документация, аукционная документация, а также информация, размещаемая при осуществлении государственных закупок способом </a:t>
            </a:r>
            <a:r>
              <a:rPr lang="ru-RU" sz="1600" b="1" dirty="0" smtClean="0"/>
              <a:t>запроса ценовых предложений</a:t>
            </a:r>
            <a:r>
              <a:rPr lang="ru-RU" sz="1600" dirty="0" smtClean="0"/>
              <a:t>, разрабатываются организатором на </a:t>
            </a:r>
            <a:r>
              <a:rPr lang="ru-RU" sz="1600" b="1" u="sng" dirty="0" smtClean="0">
                <a:solidFill>
                  <a:srgbClr val="FF0000"/>
                </a:solidFill>
              </a:rPr>
              <a:t>казахском и русском языках </a:t>
            </a:r>
            <a:r>
              <a:rPr lang="ru-RU" sz="1600" dirty="0" smtClean="0"/>
              <a:t>в соответствии с настоящим Законом и правилами осуществления государственных закупок с учетом требований законодательства Республики Казахстан о государственных секретах, служебной информации ограниченного распространения, определяемой Правительством Республики Казахстан, и иной охраняемой законом тайны.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1600" b="1" i="1" dirty="0" smtClean="0">
                <a:solidFill>
                  <a:srgbClr val="0070C0"/>
                </a:solidFill>
              </a:rPr>
              <a:t>	***Примечание: Закон Республики Казахстан от 11 июля 1997 года N 151 </a:t>
            </a:r>
            <a:br>
              <a:rPr lang="ru-RU" sz="1600" b="1" i="1" dirty="0" smtClean="0">
                <a:solidFill>
                  <a:srgbClr val="0070C0"/>
                </a:solidFill>
              </a:rPr>
            </a:br>
            <a:r>
              <a:rPr lang="ru-RU" sz="1600" b="1" i="1" dirty="0" smtClean="0">
                <a:solidFill>
                  <a:srgbClr val="0070C0"/>
                </a:solidFill>
              </a:rPr>
              <a:t>«О языках в Республике Казахстан» Статья 5. Употребление русского языка «в государственных организациях и органах местного самоуправления </a:t>
            </a:r>
            <a:r>
              <a:rPr lang="ru-RU" sz="1600" b="1" i="1" u="sng" dirty="0" smtClean="0">
                <a:solidFill>
                  <a:srgbClr val="FF0000"/>
                </a:solidFill>
              </a:rPr>
              <a:t>наравне</a:t>
            </a:r>
            <a:r>
              <a:rPr lang="ru-RU" sz="1600" b="1" i="1" dirty="0" smtClean="0">
                <a:solidFill>
                  <a:srgbClr val="0070C0"/>
                </a:solidFill>
              </a:rPr>
              <a:t> с казахским официально </a:t>
            </a:r>
            <a:r>
              <a:rPr lang="ru-RU" sz="1600" b="1" i="1" dirty="0" smtClean="0">
                <a:solidFill>
                  <a:srgbClr val="FF0000"/>
                </a:solidFill>
              </a:rPr>
              <a:t>употребляется русский язык.</a:t>
            </a:r>
          </a:p>
          <a:p>
            <a:pPr algn="just"/>
            <a:endParaRPr lang="ru-RU" sz="1600" dirty="0" smtClean="0"/>
          </a:p>
          <a:p>
            <a:pPr algn="just"/>
            <a:endParaRPr lang="ru-RU" sz="1600" dirty="0" smtClean="0"/>
          </a:p>
          <a:p>
            <a:pPr algn="just"/>
            <a:endParaRPr lang="ru-RU" sz="1600" dirty="0" smtClean="0"/>
          </a:p>
          <a:p>
            <a:pPr algn="just"/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69</a:t>
            </a:fld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70</a:t>
            </a:fld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71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72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Заполнение данных о разрешениях</a:t>
            </a:r>
          </a:p>
          <a:p>
            <a:pPr algn="ctr"/>
            <a:endParaRPr lang="ru-RU" sz="2000" b="1" dirty="0" smtClean="0"/>
          </a:p>
          <a:p>
            <a:pPr algn="just"/>
            <a:r>
              <a:rPr lang="ru-RU" sz="2000" dirty="0" smtClean="0"/>
              <a:t>	В случае если для участия в закупке Поставщикам требуется предоставить </a:t>
            </a:r>
            <a:r>
              <a:rPr lang="ru-RU" sz="2000" b="1" dirty="0" smtClean="0">
                <a:solidFill>
                  <a:srgbClr val="FF0000"/>
                </a:solidFill>
              </a:rPr>
              <a:t>разрешения</a:t>
            </a:r>
            <a:r>
              <a:rPr lang="ru-RU" sz="2000" dirty="0" smtClean="0"/>
              <a:t>, то Организатору в проекте объявления необходимо на шаге  </a:t>
            </a:r>
            <a:r>
              <a:rPr lang="ru-RU" sz="2000" b="1" dirty="0" smtClean="0"/>
              <a:t>«Подготовка документации»</a:t>
            </a:r>
            <a:r>
              <a:rPr lang="ru-RU" sz="2000" dirty="0" smtClean="0"/>
              <a:t> </a:t>
            </a:r>
            <a:r>
              <a:rPr lang="ru-RU" sz="2000" b="1" dirty="0" smtClean="0">
                <a:solidFill>
                  <a:srgbClr val="FF0000"/>
                </a:solidFill>
              </a:rPr>
              <a:t>проставить признак </a:t>
            </a:r>
            <a:r>
              <a:rPr lang="ru-RU" sz="2000" dirty="0" smtClean="0"/>
              <a:t>обязательность для поставщика.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	Для определения вида (-</a:t>
            </a:r>
            <a:r>
              <a:rPr lang="ru-RU" sz="2000" dirty="0" err="1" smtClean="0"/>
              <a:t>ов</a:t>
            </a:r>
            <a:r>
              <a:rPr lang="ru-RU" sz="2000" dirty="0" smtClean="0"/>
              <a:t>) разрешений необходимо нажать на активную ссылку  </a:t>
            </a:r>
            <a:r>
              <a:rPr lang="ru-RU" sz="2000" b="1" dirty="0" smtClean="0"/>
              <a:t>«Разрешения </a:t>
            </a:r>
            <a:r>
              <a:rPr lang="ru-RU" sz="2000" b="1" dirty="0" smtClean="0">
                <a:solidFill>
                  <a:srgbClr val="FF0000"/>
                </a:solidFill>
              </a:rPr>
              <a:t>второй категории</a:t>
            </a:r>
            <a:r>
              <a:rPr lang="ru-RU" sz="2000" b="1" dirty="0" smtClean="0"/>
              <a:t>».</a:t>
            </a:r>
            <a:r>
              <a:rPr lang="ru-RU" sz="2000" dirty="0" smtClean="0"/>
              <a:t> Поиск требуемого разрешения, возможно осуществить с помощью фильтра. </a:t>
            </a:r>
          </a:p>
          <a:p>
            <a:pPr algn="just"/>
            <a:r>
              <a:rPr lang="ru-RU" sz="2000" dirty="0" smtClean="0"/>
              <a:t>	Необходимо отметить галочкой требуемое разрешение и нажать на кнопку </a:t>
            </a:r>
            <a:r>
              <a:rPr lang="ru-RU" sz="2000" b="1" dirty="0" smtClean="0"/>
              <a:t>«Добавить отмеченные разрешения».</a:t>
            </a:r>
            <a:endParaRPr lang="ru-RU" sz="2000" dirty="0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73</a:t>
            </a:fld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74</a:t>
            </a:fld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044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75</a:t>
            </a:fld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76</a:t>
            </a:fld>
            <a:endParaRPr lang="ru-RU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036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77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" y="0"/>
            <a:ext cx="859515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 smtClean="0"/>
              <a:t>Скрин</a:t>
            </a:r>
            <a:r>
              <a:rPr lang="ru-RU" sz="2800" dirty="0" smtClean="0"/>
              <a:t> </a:t>
            </a:r>
            <a:r>
              <a:rPr lang="ru-RU" sz="2800" dirty="0" err="1" smtClean="0"/>
              <a:t>шот</a:t>
            </a:r>
            <a:r>
              <a:rPr lang="ru-RU" sz="2800" dirty="0" smtClean="0"/>
              <a:t> со стороны потенциального поставщика</a:t>
            </a:r>
          </a:p>
          <a:p>
            <a:pPr algn="ctr"/>
            <a:endParaRPr lang="ru-RU" sz="2800" dirty="0" smtClean="0"/>
          </a:p>
          <a:p>
            <a:pPr algn="just"/>
            <a:r>
              <a:rPr lang="ru-RU" sz="2800" dirty="0" smtClean="0"/>
              <a:t>	В случае если у потенциального поставщика не имеется лицензии, разрешения или уведомления, то такой потенциальный поставщик </a:t>
            </a:r>
            <a:r>
              <a:rPr lang="ru-RU" sz="2800" b="1" dirty="0" smtClean="0">
                <a:solidFill>
                  <a:srgbClr val="FF0000"/>
                </a:solidFill>
              </a:rPr>
              <a:t>не сможет </a:t>
            </a:r>
            <a:r>
              <a:rPr lang="ru-RU" sz="2800" dirty="0" smtClean="0"/>
              <a:t>направить ценное предложение.</a:t>
            </a:r>
            <a:endParaRPr lang="ru-RU" sz="2800" dirty="0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78</a:t>
            </a:fld>
            <a:endParaRPr lang="ru-RU"/>
          </a:p>
        </p:txBody>
      </p:sp>
      <p:pic>
        <p:nvPicPr>
          <p:cNvPr id="3" name="Рисунок 2" descr="123456789000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	</a:t>
            </a:r>
            <a:r>
              <a:rPr lang="ru-RU" sz="2400" dirty="0" smtClean="0"/>
              <a:t>В конкурсной документации, аукционной документации, а также в информации, размещаемой при осуществлении государственных закупок </a:t>
            </a:r>
            <a:r>
              <a:rPr lang="ru-RU" sz="2400" b="1" u="sng" dirty="0" smtClean="0"/>
              <a:t>способом запроса ценовых предложений</a:t>
            </a:r>
            <a:r>
              <a:rPr lang="ru-RU" sz="2400" dirty="0" smtClean="0"/>
              <a:t>, должно присутствовать </a:t>
            </a:r>
            <a:r>
              <a:rPr lang="ru-RU" sz="2400" b="1" dirty="0" smtClean="0"/>
              <a:t>требование о выполнении пуско-наладочных работ</a:t>
            </a:r>
            <a:r>
              <a:rPr lang="ru-RU" sz="2400" dirty="0" smtClean="0"/>
              <a:t>, </a:t>
            </a:r>
            <a:r>
              <a:rPr lang="ru-RU" sz="2400" b="1" dirty="0" smtClean="0">
                <a:solidFill>
                  <a:srgbClr val="FF0000"/>
                </a:solidFill>
              </a:rPr>
              <a:t>если это необходимо</a:t>
            </a:r>
            <a:r>
              <a:rPr lang="ru-RU" sz="2400" dirty="0" smtClean="0"/>
              <a:t> для введения в эксплуатацию товара, работы, услуги.</a:t>
            </a:r>
          </a:p>
          <a:p>
            <a:pPr algn="just"/>
            <a:r>
              <a:rPr lang="ru-RU" sz="1800" b="1" i="1" dirty="0" smtClean="0">
                <a:solidFill>
                  <a:srgbClr val="2182BD"/>
                </a:solidFill>
              </a:rPr>
              <a:t>	*** Примечание: в случае если Заказчику требуется установка, запуск или монтировать поставляемое оборудование в технической спецификации надо указать данные требования к </a:t>
            </a:r>
            <a:r>
              <a:rPr lang="ru-RU" sz="1800" b="1" i="1" u="sng" dirty="0" smtClean="0">
                <a:solidFill>
                  <a:srgbClr val="FF0000"/>
                </a:solidFill>
              </a:rPr>
              <a:t>поставщику</a:t>
            </a:r>
            <a:r>
              <a:rPr lang="ru-RU" sz="1800" b="1" i="1" dirty="0" smtClean="0">
                <a:solidFill>
                  <a:srgbClr val="2182BD"/>
                </a:solidFill>
              </a:rPr>
              <a:t>!</a:t>
            </a:r>
          </a:p>
          <a:p>
            <a:pPr algn="just"/>
            <a:endParaRPr lang="ru-RU" sz="1800" b="1" i="1" dirty="0" smtClean="0">
              <a:solidFill>
                <a:srgbClr val="2182BD"/>
              </a:solidFill>
            </a:endParaRPr>
          </a:p>
          <a:p>
            <a:pPr algn="just"/>
            <a:r>
              <a:rPr lang="ru-RU" sz="1800" b="1" i="1" dirty="0" smtClean="0">
                <a:solidFill>
                  <a:srgbClr val="2182BD"/>
                </a:solidFill>
              </a:rPr>
              <a:t> 	*** Пример:  Поставщик поставляет кондиционер с сопутствующими услугами, а именно монтирование товара в местах указанных Заказчиком, кроме того все расходные материалы для установки (</a:t>
            </a:r>
            <a:r>
              <a:rPr lang="ru-RU" sz="1800" b="1" i="1" dirty="0" err="1" smtClean="0">
                <a:solidFill>
                  <a:srgbClr val="2182BD"/>
                </a:solidFill>
              </a:rPr>
              <a:t>инсталяция</a:t>
            </a:r>
            <a:r>
              <a:rPr lang="ru-RU" sz="1800" b="1" i="1" dirty="0" smtClean="0">
                <a:solidFill>
                  <a:srgbClr val="2182BD"/>
                </a:solidFill>
              </a:rPr>
              <a:t>) за счет </a:t>
            </a:r>
            <a:r>
              <a:rPr lang="ru-RU" sz="1800" b="1" i="1" u="sng" dirty="0" smtClean="0">
                <a:solidFill>
                  <a:srgbClr val="FF0000"/>
                </a:solidFill>
              </a:rPr>
              <a:t>поставщика</a:t>
            </a:r>
            <a:r>
              <a:rPr lang="ru-RU" sz="1800" b="1" i="1" dirty="0" smtClean="0">
                <a:solidFill>
                  <a:srgbClr val="2182BD"/>
                </a:solidFill>
              </a:rPr>
              <a:t>.</a:t>
            </a:r>
            <a:endParaRPr lang="ru-RU" sz="1800" b="1" i="1" dirty="0">
              <a:solidFill>
                <a:srgbClr val="2182B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1"/>
            <a:ext cx="91440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Параграф 2. Извещение о проведении государственных закупок способом запроса ценовых предложений</a:t>
            </a:r>
          </a:p>
          <a:p>
            <a:pPr algn="ctr"/>
            <a:endParaRPr lang="ru-RU" sz="2000" dirty="0" smtClean="0"/>
          </a:p>
          <a:p>
            <a:pPr algn="just"/>
            <a:r>
              <a:rPr lang="ru-RU" sz="2000" dirty="0" smtClean="0"/>
              <a:t>      411. Организатор не позднее двух рабочих дней до окончания срока представления ценовых предложений, размещает на </a:t>
            </a:r>
            <a:r>
              <a:rPr lang="ru-RU" sz="2000" dirty="0" err="1" smtClean="0"/>
              <a:t>веб-портале</a:t>
            </a:r>
            <a:r>
              <a:rPr lang="ru-RU" sz="2000" dirty="0" smtClean="0"/>
              <a:t> </a:t>
            </a:r>
            <a:r>
              <a:rPr lang="ru-RU" sz="2000" dirty="0" err="1" smtClean="0"/>
              <a:t>на</a:t>
            </a:r>
            <a:r>
              <a:rPr lang="ru-RU" sz="2000" dirty="0" smtClean="0"/>
              <a:t> казахском и русском языках следующие сведения о проводимых государственных закупках способом запроса ценовых предложений:</a:t>
            </a:r>
          </a:p>
          <a:p>
            <a:endParaRPr lang="ru-RU" sz="2000" dirty="0" smtClean="0"/>
          </a:p>
          <a:p>
            <a:pPr algn="just"/>
            <a:r>
              <a:rPr lang="ru-RU" sz="2000" dirty="0" smtClean="0"/>
              <a:t>      1) </a:t>
            </a:r>
            <a:r>
              <a:rPr lang="ru-RU" sz="2000" b="1" dirty="0" smtClean="0"/>
              <a:t>о количестве товара, </a:t>
            </a:r>
            <a:r>
              <a:rPr lang="ru-RU" sz="2000" b="1" dirty="0" smtClean="0">
                <a:solidFill>
                  <a:srgbClr val="FF0000"/>
                </a:solidFill>
              </a:rPr>
              <a:t>объемах</a:t>
            </a:r>
            <a:r>
              <a:rPr lang="ru-RU" sz="2000" b="1" dirty="0" smtClean="0"/>
              <a:t> выполняемых работ, оказываемых услуг</a:t>
            </a:r>
            <a:r>
              <a:rPr lang="ru-RU" sz="2000" dirty="0" smtClean="0"/>
              <a:t>, являющихся предметом проводимых государственных закупок, с указанием выделенных сумм;</a:t>
            </a:r>
            <a:endParaRPr lang="ru-RU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8905</TotalTime>
  <Words>886</Words>
  <Application>Microsoft Office PowerPoint</Application>
  <PresentationFormat>Экран (16:9)</PresentationFormat>
  <Paragraphs>330</Paragraphs>
  <Slides>79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79</vt:i4>
      </vt:variant>
    </vt:vector>
  </HeadingPairs>
  <TitlesOfParts>
    <vt:vector size="80" baseType="lpstr">
      <vt:lpstr>Тема Office</vt:lpstr>
      <vt:lpstr>Слайд 0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Сейлхан Исмагулов Калиакбарович</dc:creator>
  <cp:lastModifiedBy>User</cp:lastModifiedBy>
  <cp:revision>480</cp:revision>
  <cp:lastPrinted>2023-06-22T08:50:07Z</cp:lastPrinted>
  <dcterms:created xsi:type="dcterms:W3CDTF">2022-11-05T05:19:54Z</dcterms:created>
  <dcterms:modified xsi:type="dcterms:W3CDTF">2025-11-16T10:38:04Z</dcterms:modified>
</cp:coreProperties>
</file>