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171"/>
  </p:notesMasterIdLst>
  <p:sldIdLst>
    <p:sldId id="1171" r:id="rId2"/>
    <p:sldId id="1302" r:id="rId3"/>
    <p:sldId id="1376" r:id="rId4"/>
    <p:sldId id="1217" r:id="rId5"/>
    <p:sldId id="1219" r:id="rId6"/>
    <p:sldId id="1220" r:id="rId7"/>
    <p:sldId id="1221" r:id="rId8"/>
    <p:sldId id="1222" r:id="rId9"/>
    <p:sldId id="1223" r:id="rId10"/>
    <p:sldId id="1224" r:id="rId11"/>
    <p:sldId id="1225" r:id="rId12"/>
    <p:sldId id="1226" r:id="rId13"/>
    <p:sldId id="1227" r:id="rId14"/>
    <p:sldId id="1237" r:id="rId15"/>
    <p:sldId id="1238" r:id="rId16"/>
    <p:sldId id="1239" r:id="rId17"/>
    <p:sldId id="1240" r:id="rId18"/>
    <p:sldId id="1241" r:id="rId19"/>
    <p:sldId id="1242" r:id="rId20"/>
    <p:sldId id="1243" r:id="rId21"/>
    <p:sldId id="1244" r:id="rId22"/>
    <p:sldId id="1245" r:id="rId23"/>
    <p:sldId id="1246" r:id="rId24"/>
    <p:sldId id="1247" r:id="rId25"/>
    <p:sldId id="1248" r:id="rId26"/>
    <p:sldId id="1249" r:id="rId27"/>
    <p:sldId id="1251" r:id="rId28"/>
    <p:sldId id="1252" r:id="rId29"/>
    <p:sldId id="1253" r:id="rId30"/>
    <p:sldId id="1254" r:id="rId31"/>
    <p:sldId id="1255" r:id="rId32"/>
    <p:sldId id="1256" r:id="rId33"/>
    <p:sldId id="1257" r:id="rId34"/>
    <p:sldId id="1258" r:id="rId35"/>
    <p:sldId id="1259" r:id="rId36"/>
    <p:sldId id="1260" r:id="rId37"/>
    <p:sldId id="1261" r:id="rId38"/>
    <p:sldId id="1262" r:id="rId39"/>
    <p:sldId id="1263" r:id="rId40"/>
    <p:sldId id="1264" r:id="rId41"/>
    <p:sldId id="1265" r:id="rId42"/>
    <p:sldId id="1266" r:id="rId43"/>
    <p:sldId id="1267" r:id="rId44"/>
    <p:sldId id="1268" r:id="rId45"/>
    <p:sldId id="1228" r:id="rId46"/>
    <p:sldId id="1230" r:id="rId47"/>
    <p:sldId id="1229" r:id="rId48"/>
    <p:sldId id="1231" r:id="rId49"/>
    <p:sldId id="1232" r:id="rId50"/>
    <p:sldId id="1233" r:id="rId51"/>
    <p:sldId id="1234" r:id="rId52"/>
    <p:sldId id="1235" r:id="rId53"/>
    <p:sldId id="1236" r:id="rId54"/>
    <p:sldId id="1207" r:id="rId55"/>
    <p:sldId id="1381" r:id="rId56"/>
    <p:sldId id="1270" r:id="rId57"/>
    <p:sldId id="1208" r:id="rId58"/>
    <p:sldId id="1209" r:id="rId59"/>
    <p:sldId id="1210" r:id="rId60"/>
    <p:sldId id="1211" r:id="rId61"/>
    <p:sldId id="1212" r:id="rId62"/>
    <p:sldId id="1213" r:id="rId63"/>
    <p:sldId id="1214" r:id="rId64"/>
    <p:sldId id="1215" r:id="rId65"/>
    <p:sldId id="1269" r:id="rId66"/>
    <p:sldId id="1216" r:id="rId67"/>
    <p:sldId id="1191" r:id="rId68"/>
    <p:sldId id="1192" r:id="rId69"/>
    <p:sldId id="1193" r:id="rId70"/>
    <p:sldId id="1194" r:id="rId71"/>
    <p:sldId id="1195" r:id="rId72"/>
    <p:sldId id="1196" r:id="rId73"/>
    <p:sldId id="1197" r:id="rId74"/>
    <p:sldId id="1198" r:id="rId75"/>
    <p:sldId id="1271" r:id="rId76"/>
    <p:sldId id="1272" r:id="rId77"/>
    <p:sldId id="1273" r:id="rId78"/>
    <p:sldId id="1274" r:id="rId79"/>
    <p:sldId id="1275" r:id="rId80"/>
    <p:sldId id="1276" r:id="rId81"/>
    <p:sldId id="1277" r:id="rId82"/>
    <p:sldId id="1282" r:id="rId83"/>
    <p:sldId id="1278" r:id="rId84"/>
    <p:sldId id="1279" r:id="rId85"/>
    <p:sldId id="1280" r:id="rId86"/>
    <p:sldId id="1281" r:id="rId87"/>
    <p:sldId id="1283" r:id="rId88"/>
    <p:sldId id="1284" r:id="rId89"/>
    <p:sldId id="1285" r:id="rId90"/>
    <p:sldId id="1286" r:id="rId91"/>
    <p:sldId id="1288" r:id="rId92"/>
    <p:sldId id="1287" r:id="rId93"/>
    <p:sldId id="1289" r:id="rId94"/>
    <p:sldId id="1290" r:id="rId95"/>
    <p:sldId id="1291" r:id="rId96"/>
    <p:sldId id="1292" r:id="rId97"/>
    <p:sldId id="1293" r:id="rId98"/>
    <p:sldId id="1294" r:id="rId99"/>
    <p:sldId id="1295" r:id="rId100"/>
    <p:sldId id="1296" r:id="rId101"/>
    <p:sldId id="1297" r:id="rId102"/>
    <p:sldId id="1298" r:id="rId103"/>
    <p:sldId id="1299" r:id="rId104"/>
    <p:sldId id="1300" r:id="rId105"/>
    <p:sldId id="1301" r:id="rId106"/>
    <p:sldId id="1303" r:id="rId107"/>
    <p:sldId id="1304" r:id="rId108"/>
    <p:sldId id="1305" r:id="rId109"/>
    <p:sldId id="1306" r:id="rId110"/>
    <p:sldId id="1307" r:id="rId111"/>
    <p:sldId id="1308" r:id="rId112"/>
    <p:sldId id="1309" r:id="rId113"/>
    <p:sldId id="1310" r:id="rId114"/>
    <p:sldId id="1311" r:id="rId115"/>
    <p:sldId id="1312" r:id="rId116"/>
    <p:sldId id="1314" r:id="rId117"/>
    <p:sldId id="1313" r:id="rId118"/>
    <p:sldId id="1315" r:id="rId119"/>
    <p:sldId id="1316" r:id="rId120"/>
    <p:sldId id="1317" r:id="rId121"/>
    <p:sldId id="1318" r:id="rId122"/>
    <p:sldId id="1319" r:id="rId123"/>
    <p:sldId id="1320" r:id="rId124"/>
    <p:sldId id="1321" r:id="rId125"/>
    <p:sldId id="1322" r:id="rId126"/>
    <p:sldId id="1323" r:id="rId127"/>
    <p:sldId id="1348" r:id="rId128"/>
    <p:sldId id="1349" r:id="rId129"/>
    <p:sldId id="1350" r:id="rId130"/>
    <p:sldId id="1351" r:id="rId131"/>
    <p:sldId id="1352" r:id="rId132"/>
    <p:sldId id="1353" r:id="rId133"/>
    <p:sldId id="1354" r:id="rId134"/>
    <p:sldId id="1355" r:id="rId135"/>
    <p:sldId id="1356" r:id="rId136"/>
    <p:sldId id="1357" r:id="rId137"/>
    <p:sldId id="1358" r:id="rId138"/>
    <p:sldId id="1359" r:id="rId139"/>
    <p:sldId id="1360" r:id="rId140"/>
    <p:sldId id="1361" r:id="rId141"/>
    <p:sldId id="1362" r:id="rId142"/>
    <p:sldId id="1363" r:id="rId143"/>
    <p:sldId id="1364" r:id="rId144"/>
    <p:sldId id="1365" r:id="rId145"/>
    <p:sldId id="1366" r:id="rId146"/>
    <p:sldId id="1367" r:id="rId147"/>
    <p:sldId id="1368" r:id="rId148"/>
    <p:sldId id="1369" r:id="rId149"/>
    <p:sldId id="1370" r:id="rId150"/>
    <p:sldId id="1371" r:id="rId151"/>
    <p:sldId id="1372" r:id="rId152"/>
    <p:sldId id="1373" r:id="rId153"/>
    <p:sldId id="1374" r:id="rId154"/>
    <p:sldId id="1375" r:id="rId155"/>
    <p:sldId id="1324" r:id="rId156"/>
    <p:sldId id="1325" r:id="rId157"/>
    <p:sldId id="1377" r:id="rId158"/>
    <p:sldId id="1378" r:id="rId159"/>
    <p:sldId id="1379" r:id="rId160"/>
    <p:sldId id="1380" r:id="rId161"/>
    <p:sldId id="1326" r:id="rId162"/>
    <p:sldId id="1327" r:id="rId163"/>
    <p:sldId id="1342" r:id="rId164"/>
    <p:sldId id="1343" r:id="rId165"/>
    <p:sldId id="1344" r:id="rId166"/>
    <p:sldId id="1345" r:id="rId167"/>
    <p:sldId id="1346" r:id="rId168"/>
    <p:sldId id="1347" r:id="rId169"/>
    <p:sldId id="1328" r:id="rId170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89" autoAdjust="0"/>
    <p:restoredTop sz="96395" autoAdjust="0"/>
  </p:normalViewPr>
  <p:slideViewPr>
    <p:cSldViewPr snapToGrid="0">
      <p:cViewPr>
        <p:scale>
          <a:sx n="80" d="100"/>
          <a:sy n="80" d="100"/>
        </p:scale>
        <p:origin x="-1877" y="-5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tableStyles" Target="tableStyles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21.02.2026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21.02.2026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21.02.2026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21.02.2026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21.02.2026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21.02.2026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21.02.2026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21.02.2026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21.02.2026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21.02.2026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21.02.2026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21.02.2026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21.02.2026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kgd.gov.kz/ru/pages/info-services/find-taxpayer" TargetMode="External"/><Relationship Id="rId2" Type="http://schemas.openxmlformats.org/officeDocument/2006/relationships/hyperlink" Target="https://portal.kgd.gov.kz/ru/pages/info-services/find-liquidated-taxpayer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hyperlink" Target="https://elicense.kz/?lang=ru" TargetMode="External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2025 г</a:t>
            </a:r>
            <a:r>
              <a:rPr lang="en-US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</a:t>
            </a:r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algn="ctr"/>
            <a:endParaRPr lang="ru-RU" altLang="ru-RU" sz="2400" b="1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 smtClean="0"/>
              <a:t>Основания по внесению изменений в проект договора, заключенный договор, а также расторжению договора.</a:t>
            </a:r>
          </a:p>
          <a:p>
            <a:pPr algn="ctr"/>
            <a:endParaRPr lang="ru-RU" altLang="ru-RU" sz="12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Вступает в 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3" name="Рисунок 2" descr="Презентация Microsoft Office PowerPoint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После прикрепления копии документа, подтверждающего оплату, Система отправит Заказчику уведомление и зафиксирует действие в журнале согласования.</a:t>
            </a:r>
          </a:p>
          <a:p>
            <a:pPr algn="just"/>
            <a:r>
              <a:rPr lang="ru-RU" dirty="0" smtClean="0"/>
              <a:t>Далее руководителю Заказчика </a:t>
            </a:r>
            <a:r>
              <a:rPr lang="ru-RU" b="1" dirty="0" smtClean="0">
                <a:solidFill>
                  <a:srgbClr val="FF0000"/>
                </a:solidFill>
              </a:rPr>
              <a:t>необходимо подписать </a:t>
            </a:r>
            <a:r>
              <a:rPr lang="ru-RU" dirty="0" smtClean="0"/>
              <a:t>данный документ для подтверждения факта оплаты неустойки.</a:t>
            </a:r>
            <a:endParaRPr lang="ru-RU" dirty="0"/>
          </a:p>
        </p:txBody>
      </p:sp>
      <p:pic>
        <p:nvPicPr>
          <p:cNvPr id="5" name="Рисунок 4" descr="Слайд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1076"/>
            <a:ext cx="9144000" cy="4162424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 </a:t>
            </a:r>
            <a:r>
              <a:rPr lang="ru-RU" sz="2800" dirty="0" smtClean="0"/>
              <a:t>15) в части </a:t>
            </a:r>
            <a:r>
              <a:rPr lang="ru-RU" sz="2800" b="1" dirty="0" smtClean="0">
                <a:solidFill>
                  <a:srgbClr val="FF0000"/>
                </a:solidFill>
              </a:rPr>
              <a:t>изменения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реквизитов</a:t>
            </a:r>
            <a:r>
              <a:rPr lang="ru-RU" sz="2800" dirty="0" smtClean="0"/>
              <a:t> (банковских счетов) заказчика и (или) поставщика;</a:t>
            </a:r>
          </a:p>
          <a:p>
            <a:pPr algn="just"/>
            <a:endParaRPr lang="ru-RU" sz="2800" dirty="0" smtClean="0"/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>
                <a:solidFill>
                  <a:srgbClr val="0070C0"/>
                </a:solidFill>
              </a:rPr>
              <a:t>	</a:t>
            </a:r>
            <a:r>
              <a:rPr lang="ru-RU" sz="2000" i="1" dirty="0" smtClean="0">
                <a:solidFill>
                  <a:srgbClr val="0070C0"/>
                </a:solidFill>
              </a:rPr>
              <a:t>Примечание: в договоре на изменение реквизитов необходимо </a:t>
            </a:r>
            <a:r>
              <a:rPr lang="ru-RU" sz="2000" b="1" i="1" dirty="0" smtClean="0">
                <a:solidFill>
                  <a:srgbClr val="FF0000"/>
                </a:solidFill>
              </a:rPr>
              <a:t>в разделе 1.1 </a:t>
            </a:r>
            <a:r>
              <a:rPr lang="ru-RU" sz="2000" i="1" dirty="0" smtClean="0">
                <a:solidFill>
                  <a:srgbClr val="0070C0"/>
                </a:solidFill>
              </a:rPr>
              <a:t>добавить пункт необходимого содержания: </a:t>
            </a:r>
          </a:p>
          <a:p>
            <a:pPr algn="just"/>
            <a:endParaRPr lang="ru-RU" sz="2000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2000" b="1" i="1" dirty="0" smtClean="0">
                <a:solidFill>
                  <a:srgbClr val="FF0000"/>
                </a:solidFill>
              </a:rPr>
              <a:t>«Раздел 14 изложить в следующей редакции «БИН/ИИН ______________» «БИК ______________» «ИИК ___________» и т.д.</a:t>
            </a:r>
          </a:p>
          <a:p>
            <a:pPr algn="just"/>
            <a:endParaRPr lang="ru-RU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101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3999" cy="1790700"/>
        </p:xfrm>
        <a:graphic>
          <a:graphicData uri="http://schemas.openxmlformats.org/drawingml/2006/table">
            <a:tbl>
              <a:tblPr/>
              <a:tblGrid>
                <a:gridCol w="1138931"/>
                <a:gridCol w="1334178"/>
                <a:gridCol w="1334178"/>
                <a:gridCol w="1334178"/>
                <a:gridCol w="1334178"/>
                <a:gridCol w="1334178"/>
                <a:gridCol w="1334178"/>
              </a:tblGrid>
              <a:tr h="17907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 smtClean="0"/>
                        <a:t>Код</a:t>
                      </a:r>
                      <a:endParaRPr lang="ru-RU" sz="1400" b="1" dirty="0"/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Основание для </a:t>
                      </a:r>
                      <a:r>
                        <a:rPr lang="ru-RU" sz="1400" b="1" dirty="0" err="1"/>
                        <a:t>допсоглашения</a:t>
                      </a:r>
                      <a:r>
                        <a:rPr lang="ru-RU" sz="1400" b="1" dirty="0"/>
                        <a:t>/ действие для создания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Изменение утвержденного пункта плана  (внесение изменений)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следующий год (Продление)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текущий год (Изменение)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плана  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в договоре касаются отдельного предмета договора)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плана</a:t>
                      </a:r>
                      <a:r>
                        <a:rPr lang="ru-RU" sz="1400" b="1" dirty="0"/>
                        <a:t>  (изменения касаются всего договора в целом)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3" y="1781175"/>
          <a:ext cx="9144002" cy="3362324"/>
        </p:xfrm>
        <a:graphic>
          <a:graphicData uri="http://schemas.openxmlformats.org/drawingml/2006/table">
            <a:tbl>
              <a:tblPr/>
              <a:tblGrid>
                <a:gridCol w="1143003"/>
                <a:gridCol w="1323975"/>
                <a:gridCol w="1343025"/>
                <a:gridCol w="1333500"/>
                <a:gridCol w="1323975"/>
                <a:gridCol w="1314450"/>
                <a:gridCol w="1362074"/>
              </a:tblGrid>
              <a:tr h="33623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20</a:t>
                      </a:r>
                    </a:p>
                  </a:txBody>
                  <a:tcPr marL="66842" marR="66842" marT="46789" marB="46789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>
                          <a:solidFill>
                            <a:srgbClr val="172B4D"/>
                          </a:solidFill>
                        </a:rPr>
                        <a:t>пп.15) п.2 ст.18 Закона. Изменение реквизитов (банковских счетов) заказчика и (или) поставщика</a:t>
                      </a:r>
                      <a:endParaRPr lang="ru-RU" sz="1400" b="1" dirty="0"/>
                    </a:p>
                  </a:txBody>
                  <a:tcPr marL="66842" marR="66842" marT="46789" marB="46789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/>
                      </a:r>
                      <a:br>
                        <a:rPr lang="ru-RU" sz="1400" b="1" dirty="0"/>
                      </a:br>
                      <a:endParaRPr lang="ru-RU" sz="1400" b="1" dirty="0"/>
                    </a:p>
                  </a:txBody>
                  <a:tcPr marL="66842" marR="66842" marT="46789" marB="46789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/>
                      </a:r>
                      <a:br>
                        <a:rPr lang="ru-RU" sz="1400" b="1" dirty="0"/>
                      </a:br>
                      <a:endParaRPr lang="ru-RU" sz="1400" b="1" dirty="0"/>
                    </a:p>
                  </a:txBody>
                  <a:tcPr marL="66842" marR="66842" marT="46789" marB="46789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/>
                      </a:r>
                      <a:br>
                        <a:rPr lang="ru-RU" sz="1400" b="1" dirty="0"/>
                      </a:br>
                      <a:endParaRPr lang="ru-RU" sz="1400" b="1" dirty="0"/>
                    </a:p>
                  </a:txBody>
                  <a:tcPr marL="66842" marR="66842" marT="46789" marB="46789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/>
                      </a:r>
                      <a:br>
                        <a:rPr lang="ru-RU" sz="1400" b="1" dirty="0"/>
                      </a:br>
                      <a:endParaRPr lang="ru-RU" sz="1400" b="1" dirty="0"/>
                    </a:p>
                  </a:txBody>
                  <a:tcPr marL="66842" marR="66842" marT="46789" marB="46789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Да (Если необходимо изменить реквизиты любой из сторон. В </a:t>
                      </a:r>
                      <a:r>
                        <a:rPr lang="ru-RU" sz="1400" b="1" dirty="0" err="1"/>
                        <a:t>допсоглашении</a:t>
                      </a:r>
                      <a:r>
                        <a:rPr lang="ru-RU" sz="1400" b="1" dirty="0"/>
                        <a:t> необходимо изменить реквизиты в разделе «Реквизиты сторон» текста </a:t>
                      </a:r>
                      <a:r>
                        <a:rPr lang="ru-RU" sz="1400" b="1" dirty="0" err="1"/>
                        <a:t>допсоглашени</a:t>
                      </a:r>
                      <a:endParaRPr lang="ru-RU" sz="1400" b="1" dirty="0"/>
                    </a:p>
                  </a:txBody>
                  <a:tcPr marL="66842" marR="66842" marT="46789" marB="46789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102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103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104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105</a:t>
            </a:fld>
            <a:endParaRPr lang="ru-RU"/>
          </a:p>
        </p:txBody>
      </p:sp>
      <p:pic>
        <p:nvPicPr>
          <p:cNvPr id="3" name="Рисунок 2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106</a:t>
            </a:fld>
            <a:endParaRPr lang="ru-RU"/>
          </a:p>
        </p:txBody>
      </p:sp>
      <p:pic>
        <p:nvPicPr>
          <p:cNvPr id="3" name="Рисунок 2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400" dirty="0" smtClean="0"/>
              <a:t>16) в части изменения суммы договора в связи с </a:t>
            </a:r>
            <a:r>
              <a:rPr lang="ru-RU" sz="2400" b="1" dirty="0" smtClean="0">
                <a:solidFill>
                  <a:srgbClr val="FF0000"/>
                </a:solidFill>
              </a:rPr>
              <a:t>изменением тарифов (цен)</a:t>
            </a:r>
            <a:r>
              <a:rPr lang="ru-RU" sz="2400" dirty="0" smtClean="0"/>
              <a:t>, </a:t>
            </a:r>
            <a:r>
              <a:rPr lang="ru-RU" sz="2400" b="1" u="sng" dirty="0" smtClean="0">
                <a:solidFill>
                  <a:srgbClr val="00B0F0"/>
                </a:solidFill>
              </a:rPr>
              <a:t>утвержденных государственным органом</a:t>
            </a:r>
            <a:r>
              <a:rPr lang="ru-RU" sz="2400" dirty="0" smtClean="0"/>
              <a:t>, осуществляющим руководство в соответствующих сферах естественных монополий;</a:t>
            </a:r>
          </a:p>
          <a:p>
            <a:pPr algn="just"/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2400" b="1" i="1" dirty="0" smtClean="0">
                <a:solidFill>
                  <a:srgbClr val="0070C0"/>
                </a:solidFill>
              </a:rPr>
              <a:t>Примечание: перед внесением изменений план Заказчику требуется запрос у Поставщика тарифы утвержденные антимонопольным комитетом. 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108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1790700"/>
        </p:xfrm>
        <a:graphic>
          <a:graphicData uri="http://schemas.openxmlformats.org/drawingml/2006/table">
            <a:tbl>
              <a:tblPr/>
              <a:tblGrid>
                <a:gridCol w="1138931"/>
                <a:gridCol w="1334178"/>
                <a:gridCol w="1334178"/>
                <a:gridCol w="1334178"/>
                <a:gridCol w="1334178"/>
                <a:gridCol w="1334178"/>
                <a:gridCol w="1334178"/>
              </a:tblGrid>
              <a:tr h="17907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 smtClean="0"/>
                        <a:t>Код</a:t>
                      </a:r>
                      <a:endParaRPr lang="ru-RU" sz="1400" b="1" dirty="0"/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Основание для </a:t>
                      </a:r>
                      <a:r>
                        <a:rPr lang="ru-RU" sz="1400" b="1" dirty="0" err="1"/>
                        <a:t>допсоглашения</a:t>
                      </a:r>
                      <a:r>
                        <a:rPr lang="ru-RU" sz="1400" b="1" dirty="0"/>
                        <a:t>/ действие для создания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Изменение утвержденного пункта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плана  (внесение изменений)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следующий год (Продление)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текущий год (Изменение)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плана  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в договоре касаются отдельного предмета договора)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</a:t>
                      </a:r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плана</a:t>
                      </a:r>
                      <a:r>
                        <a:rPr lang="ru-RU" sz="1400" b="1" dirty="0"/>
                        <a:t>  (изменения касаются всего договора в целом)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-3" y="1781175"/>
          <a:ext cx="9144002" cy="3362325"/>
        </p:xfrm>
        <a:graphic>
          <a:graphicData uri="http://schemas.openxmlformats.org/drawingml/2006/table">
            <a:tbl>
              <a:tblPr/>
              <a:tblGrid>
                <a:gridCol w="1152528"/>
                <a:gridCol w="1323975"/>
                <a:gridCol w="1333500"/>
                <a:gridCol w="1333500"/>
                <a:gridCol w="1333500"/>
                <a:gridCol w="1360713"/>
                <a:gridCol w="1306286"/>
              </a:tblGrid>
              <a:tr h="3362325">
                <a:tc>
                  <a:txBody>
                    <a:bodyPr/>
                    <a:lstStyle/>
                    <a:p>
                      <a:pPr algn="ctr" fontAlgn="t"/>
                      <a:endParaRPr lang="ru-RU" sz="1000" dirty="0"/>
                    </a:p>
                  </a:txBody>
                  <a:tcPr marL="54697" marR="54697" marT="38288" marB="38288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>
                          <a:solidFill>
                            <a:srgbClr val="172B4D"/>
                          </a:solidFill>
                        </a:rPr>
                        <a:t>пп.16) п.2 ст.18 Закона. Изменение суммы договора в связи с изменением тарифов (цен), утвержденных государственным органом, осуществляющим руководство в соответствующих сферах естественных монополий</a:t>
                      </a:r>
                      <a:endParaRPr lang="ru-RU" sz="1200" b="1" dirty="0"/>
                    </a:p>
                  </a:txBody>
                  <a:tcPr marL="54697" marR="54697" marT="38288" marB="38288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 smtClean="0"/>
                    </a:p>
                    <a:p>
                      <a:pPr algn="ctr" fontAlgn="t"/>
                      <a:endParaRPr lang="ru-RU" sz="1200" b="1" dirty="0" smtClean="0"/>
                    </a:p>
                    <a:p>
                      <a:pPr algn="ctr" fontAlgn="t"/>
                      <a:endParaRPr lang="ru-RU" sz="1200" b="1" dirty="0" smtClean="0"/>
                    </a:p>
                    <a:p>
                      <a:pPr algn="ctr" fontAlgn="t"/>
                      <a:r>
                        <a:rPr lang="kk-KZ" sz="1200" b="1" dirty="0" smtClean="0"/>
                        <a:t>ДА</a:t>
                      </a:r>
                      <a:endParaRPr lang="ru-RU" sz="1200" b="1" dirty="0"/>
                    </a:p>
                  </a:txBody>
                  <a:tcPr marL="54697" marR="54697" marT="38288" marB="38288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54697" marR="54697" marT="38288" marB="38288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54697" marR="54697" marT="38288" marB="38288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54697" marR="54697" marT="38288" marB="38288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54697" marR="54697" marT="38288" marB="38288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400" dirty="0" smtClean="0"/>
              <a:t>2) в части увеличения </a:t>
            </a:r>
            <a:r>
              <a:rPr lang="ru-RU" sz="2400" b="1" dirty="0" smtClean="0">
                <a:solidFill>
                  <a:srgbClr val="FF0000"/>
                </a:solidFill>
              </a:rPr>
              <a:t>суммы</a:t>
            </a:r>
            <a:r>
              <a:rPr lang="ru-RU" sz="2400" dirty="0" smtClean="0"/>
              <a:t> договора, если в проектно-сметную документацию, </a:t>
            </a:r>
            <a:r>
              <a:rPr lang="ru-RU" sz="2400" b="1" dirty="0" smtClean="0">
                <a:solidFill>
                  <a:srgbClr val="FFC000"/>
                </a:solidFill>
              </a:rPr>
              <a:t>прошедшую экспертизу </a:t>
            </a:r>
            <a:r>
              <a:rPr lang="ru-RU" sz="2400" dirty="0" smtClean="0"/>
              <a:t>в соответствии с законодательством Республики Казахстан, внесены изменения и </a:t>
            </a:r>
            <a:r>
              <a:rPr lang="ru-RU" sz="2400" b="1" u="sng" dirty="0" smtClean="0">
                <a:solidFill>
                  <a:srgbClr val="FF0000"/>
                </a:solidFill>
              </a:rPr>
              <a:t>принято решение о дополнительном выделении денег</a:t>
            </a:r>
            <a:r>
              <a:rPr lang="ru-RU" sz="2400" dirty="0" smtClean="0"/>
              <a:t> на сумму такого изменения в порядке, определенном законодательством Республики Казахстан;</a:t>
            </a:r>
            <a:endParaRPr lang="ru-RU" sz="2400" dirty="0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109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110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111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112</a:t>
            </a:fld>
            <a:endParaRPr lang="ru-RU"/>
          </a:p>
        </p:txBody>
      </p:sp>
      <p:pic>
        <p:nvPicPr>
          <p:cNvPr id="3" name="Рисунок 2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113</a:t>
            </a:fld>
            <a:endParaRPr lang="ru-RU"/>
          </a:p>
        </p:txBody>
      </p:sp>
      <p:pic>
        <p:nvPicPr>
          <p:cNvPr id="3" name="Рисунок 2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800" dirty="0" smtClean="0"/>
              <a:t>17) в части изменения суммы договора, связанной с </a:t>
            </a:r>
            <a:r>
              <a:rPr lang="ru-RU" sz="2800" b="1" dirty="0" smtClean="0">
                <a:solidFill>
                  <a:srgbClr val="FF0000"/>
                </a:solidFill>
              </a:rPr>
              <a:t>постановкой</a:t>
            </a:r>
            <a:r>
              <a:rPr lang="ru-RU" sz="2800" dirty="0" smtClean="0"/>
              <a:t> поставщика на регистрационный учет или </a:t>
            </a:r>
            <a:r>
              <a:rPr lang="ru-RU" sz="2800" b="1" dirty="0" smtClean="0">
                <a:solidFill>
                  <a:srgbClr val="FF0000"/>
                </a:solidFill>
              </a:rPr>
              <a:t>снятием</a:t>
            </a:r>
            <a:r>
              <a:rPr lang="ru-RU" sz="2800" dirty="0" smtClean="0"/>
              <a:t> поставщика с регистрационного учета по налогу на добавленную стоимость;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</a:t>
            </a:r>
            <a:r>
              <a:rPr lang="ru-RU" sz="2400" b="1" i="1" dirty="0" smtClean="0">
                <a:solidFill>
                  <a:srgbClr val="0070C0"/>
                </a:solidFill>
              </a:rPr>
              <a:t>Примечание: для заключения дополнительного соглашение Заказчику рекомендую зайти на сайт КГД</a:t>
            </a:r>
          </a:p>
          <a:p>
            <a:pPr algn="just"/>
            <a:r>
              <a:rPr lang="ru-RU" sz="2400" b="1" i="1" dirty="0" smtClean="0">
                <a:solidFill>
                  <a:srgbClr val="0070C0"/>
                </a:solidFill>
              </a:rPr>
              <a:t>	</a:t>
            </a:r>
          </a:p>
          <a:p>
            <a:pPr algn="just"/>
            <a:r>
              <a:rPr lang="ru-RU" sz="2400" b="1" i="1" dirty="0" smtClean="0">
                <a:solidFill>
                  <a:srgbClr val="0070C0"/>
                </a:solidFill>
              </a:rPr>
              <a:t>	</a:t>
            </a:r>
            <a:r>
              <a:rPr lang="ru-RU" sz="2400" b="1" i="1" dirty="0" smtClean="0">
                <a:solidFill>
                  <a:srgbClr val="FF0000"/>
                </a:solidFill>
              </a:rPr>
              <a:t>Перед заключением дополнительного соглашения Заказчику обязательно требуется распределить платежи.</a:t>
            </a:r>
          </a:p>
          <a:p>
            <a:pPr algn="just"/>
            <a:endParaRPr lang="ru-RU" sz="2800" dirty="0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115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1790700"/>
        </p:xfrm>
        <a:graphic>
          <a:graphicData uri="http://schemas.openxmlformats.org/drawingml/2006/table">
            <a:tbl>
              <a:tblPr/>
              <a:tblGrid>
                <a:gridCol w="1138931"/>
                <a:gridCol w="1334178"/>
                <a:gridCol w="1334178"/>
                <a:gridCol w="1334178"/>
                <a:gridCol w="1334178"/>
                <a:gridCol w="1334178"/>
                <a:gridCol w="1334178"/>
              </a:tblGrid>
              <a:tr h="17907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 smtClean="0"/>
                        <a:t>Код</a:t>
                      </a:r>
                      <a:endParaRPr lang="ru-RU" sz="1400" b="1" dirty="0"/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Основание для </a:t>
                      </a:r>
                      <a:r>
                        <a:rPr lang="ru-RU" sz="1400" b="1" dirty="0" err="1"/>
                        <a:t>допсоглашения</a:t>
                      </a:r>
                      <a:r>
                        <a:rPr lang="ru-RU" sz="1400" b="1" dirty="0"/>
                        <a:t>/ действие для создания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Изменение утвержденного пункта плана  (внесение изменений)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следующий год (Продление)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текущий год (Изменение)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плана  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в договоре касаются отдельного предмета договора)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плана</a:t>
                      </a:r>
                      <a:r>
                        <a:rPr lang="ru-RU" sz="1400" b="1" dirty="0"/>
                        <a:t>  (изменения касаются всего договора в целом)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62043" y="1781174"/>
          <a:ext cx="7981956" cy="3362326"/>
        </p:xfrm>
        <a:graphic>
          <a:graphicData uri="http://schemas.openxmlformats.org/drawingml/2006/table">
            <a:tbl>
              <a:tblPr/>
              <a:tblGrid>
                <a:gridCol w="1330326"/>
                <a:gridCol w="1330326"/>
                <a:gridCol w="1330326"/>
                <a:gridCol w="1330326"/>
                <a:gridCol w="1330326"/>
                <a:gridCol w="1330326"/>
              </a:tblGrid>
              <a:tr h="33623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>
                          <a:solidFill>
                            <a:srgbClr val="172B4D"/>
                          </a:solidFill>
                        </a:rPr>
                        <a:t/>
                      </a:r>
                      <a:br>
                        <a:rPr lang="ru-RU" sz="1200" b="1" dirty="0">
                          <a:solidFill>
                            <a:srgbClr val="172B4D"/>
                          </a:solidFill>
                        </a:rPr>
                      </a:br>
                      <a:r>
                        <a:rPr lang="ru-RU" sz="1200" b="1" dirty="0" err="1">
                          <a:solidFill>
                            <a:srgbClr val="172B4D"/>
                          </a:solidFill>
                        </a:rPr>
                        <a:t>пп</a:t>
                      </a:r>
                      <a:r>
                        <a:rPr lang="ru-RU" sz="1200" b="1" dirty="0">
                          <a:solidFill>
                            <a:srgbClr val="172B4D"/>
                          </a:solidFill>
                        </a:rPr>
                        <a:t>. 17) п. 2 ст. 18 Закона. Изменение суммы договора, связанной с постановкой поставщика на регистрационный учет или снятием поставщика с регистрационного учета по налогу на добавленную стоимость</a:t>
                      </a:r>
                      <a:endParaRPr lang="ru-RU" sz="1200" b="1" dirty="0"/>
                    </a:p>
                  </a:txBody>
                  <a:tcPr marL="56760" marR="56760" marT="39732" marB="3973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56760" marR="56760" marT="39732" marB="3973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56760" marR="56760" marT="39732" marB="3973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56760" marR="56760" marT="39732" marB="3973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56760" marR="56760" marT="39732" marB="3973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1" dirty="0" smtClean="0"/>
                    </a:p>
                    <a:p>
                      <a:pPr algn="ctr" fontAlgn="t"/>
                      <a:endParaRPr lang="ru-RU" sz="1200" b="1" dirty="0" smtClean="0"/>
                    </a:p>
                    <a:p>
                      <a:pPr algn="ctr" fontAlgn="t"/>
                      <a:r>
                        <a:rPr lang="ru-RU" sz="1200" b="1" dirty="0" smtClean="0"/>
                        <a:t>Да</a:t>
                      </a:r>
                      <a:endParaRPr lang="ru-RU" sz="1200" b="1" dirty="0"/>
                    </a:p>
                  </a:txBody>
                  <a:tcPr marL="56760" marR="56760" marT="39732" marB="3973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116</a:t>
            </a:fld>
            <a:endParaRPr lang="ru-RU"/>
          </a:p>
        </p:txBody>
      </p:sp>
      <p:pic>
        <p:nvPicPr>
          <p:cNvPr id="132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117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118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1771650"/>
        </p:xfrm>
        <a:graphic>
          <a:graphicData uri="http://schemas.openxmlformats.org/drawingml/2006/table">
            <a:tbl>
              <a:tblPr/>
              <a:tblGrid>
                <a:gridCol w="1138931"/>
                <a:gridCol w="1334178"/>
                <a:gridCol w="1334178"/>
                <a:gridCol w="1334178"/>
                <a:gridCol w="1334178"/>
                <a:gridCol w="1334178"/>
                <a:gridCol w="1334178"/>
              </a:tblGrid>
              <a:tr h="17716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 smtClean="0"/>
                        <a:t>Код</a:t>
                      </a:r>
                      <a:endParaRPr lang="ru-RU" sz="1400" b="1" dirty="0"/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Основание для </a:t>
                      </a:r>
                      <a:r>
                        <a:rPr lang="ru-RU" sz="1400" b="1" dirty="0" err="1"/>
                        <a:t>допсоглашения</a:t>
                      </a:r>
                      <a:r>
                        <a:rPr lang="ru-RU" sz="1400" b="1" dirty="0"/>
                        <a:t>/ действие для создания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Изменение утвержденного пункта плана  (внесение изменений)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следующий год (Продление)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текущий год (Изменение)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плана  (изменения в договоре касаются отдельного предмета договора)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Без изменения пункта плана  (изменения касаются всего договора в целом)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" y="1781176"/>
          <a:ext cx="9143995" cy="3898274"/>
        </p:xfrm>
        <a:graphic>
          <a:graphicData uri="http://schemas.openxmlformats.org/drawingml/2006/table">
            <a:tbl>
              <a:tblPr/>
              <a:tblGrid>
                <a:gridCol w="1142996"/>
                <a:gridCol w="1333500"/>
                <a:gridCol w="1333500"/>
                <a:gridCol w="1415144"/>
                <a:gridCol w="1306285"/>
                <a:gridCol w="1306285"/>
                <a:gridCol w="1306285"/>
              </a:tblGrid>
              <a:tr h="3362324">
                <a:tc>
                  <a:txBody>
                    <a:bodyPr/>
                    <a:lstStyle/>
                    <a:p>
                      <a:pPr algn="ctr" fontAlgn="t"/>
                      <a:endParaRPr lang="ru-RU" sz="1100" b="1" dirty="0"/>
                    </a:p>
                  </a:txBody>
                  <a:tcPr marL="30396" marR="30396" marT="21277" marB="21277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dirty="0" err="1">
                          <a:solidFill>
                            <a:srgbClr val="172B4D"/>
                          </a:solidFill>
                        </a:rPr>
                        <a:t>пп</a:t>
                      </a:r>
                      <a:r>
                        <a:rPr lang="ru-RU" sz="1100" b="1" dirty="0">
                          <a:solidFill>
                            <a:srgbClr val="172B4D"/>
                          </a:solidFill>
                        </a:rPr>
                        <a:t>. 2) п.2 ст.18 Закона. Увеличение суммы договора в связи с внесением изменений в проектно-сметную документацию, прошедшую экспертизу в соответствии с законодательством Республики Казахстан и принятием решения о дополнительном выделении денег на сумму такого изменения в порядке, определенном законодательством Республики Казахстан</a:t>
                      </a:r>
                      <a:endParaRPr lang="ru-RU" sz="1100" b="1" dirty="0"/>
                    </a:p>
                  </a:txBody>
                  <a:tcPr marL="30396" marR="30396" marT="21277" marB="21277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dirty="0"/>
                        <a:t>Да (Если </a:t>
                      </a:r>
                      <a:r>
                        <a:rPr lang="ru-RU" sz="1100" b="1" dirty="0">
                          <a:solidFill>
                            <a:srgbClr val="FF0000"/>
                          </a:solidFill>
                        </a:rPr>
                        <a:t>необходимо увеличить сумму </a:t>
                      </a:r>
                      <a:r>
                        <a:rPr lang="ru-RU" sz="1100" b="1" dirty="0"/>
                        <a:t>договора на </a:t>
                      </a:r>
                      <a:r>
                        <a:rPr lang="ru-RU" sz="1100" b="1" u="sng" dirty="0"/>
                        <a:t>работы</a:t>
                      </a:r>
                      <a:r>
                        <a:rPr lang="ru-RU" sz="1100" b="1" dirty="0"/>
                        <a:t> до суммы по ПСД в текущем году. </a:t>
                      </a:r>
                      <a:endParaRPr lang="ru-RU" sz="1100" b="1" dirty="0" smtClean="0"/>
                    </a:p>
                    <a:p>
                      <a:pPr algn="ctr" fontAlgn="t"/>
                      <a:endParaRPr lang="ru-RU" sz="1100" b="1" dirty="0" smtClean="0"/>
                    </a:p>
                    <a:p>
                      <a:pPr algn="ctr" fontAlgn="t"/>
                      <a:r>
                        <a:rPr lang="ru-RU" sz="1100" b="1" dirty="0" smtClean="0"/>
                        <a:t>Необходимо </a:t>
                      </a:r>
                      <a:r>
                        <a:rPr lang="ru-RU" sz="1100" b="1" dirty="0"/>
                        <a:t>внести изменение в пункт плана. </a:t>
                      </a:r>
                      <a:endParaRPr lang="ru-RU" sz="1100" b="1" dirty="0" smtClean="0"/>
                    </a:p>
                    <a:p>
                      <a:pPr algn="ctr" fontAlgn="t"/>
                      <a:endParaRPr lang="ru-RU" sz="1100" b="1" dirty="0" smtClean="0"/>
                    </a:p>
                    <a:p>
                      <a:pPr algn="ctr" fontAlgn="t"/>
                      <a:r>
                        <a:rPr lang="ru-RU" sz="1100" b="1" dirty="0" smtClean="0"/>
                        <a:t>В </a:t>
                      </a:r>
                      <a:r>
                        <a:rPr lang="ru-RU" sz="1100" b="1" dirty="0" err="1"/>
                        <a:t>допсоглашении</a:t>
                      </a:r>
                      <a:r>
                        <a:rPr lang="ru-RU" sz="1100" b="1" dirty="0"/>
                        <a:t> будет обновлен предмет договора)</a:t>
                      </a:r>
                    </a:p>
                  </a:txBody>
                  <a:tcPr marL="30396" marR="30396" marT="21277" marB="21277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dirty="0"/>
                        <a:t/>
                      </a:r>
                      <a:br>
                        <a:rPr lang="ru-RU" sz="1100" b="1" dirty="0"/>
                      </a:br>
                      <a:endParaRPr lang="ru-RU" sz="1100" b="1" dirty="0"/>
                    </a:p>
                  </a:txBody>
                  <a:tcPr marL="30396" marR="30396" marT="21277" marB="21277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dirty="0"/>
                        <a:t/>
                      </a:r>
                      <a:br>
                        <a:rPr lang="ru-RU" sz="1100" b="1" dirty="0"/>
                      </a:br>
                      <a:endParaRPr lang="ru-RU" sz="1100" b="1" dirty="0"/>
                    </a:p>
                  </a:txBody>
                  <a:tcPr marL="30396" marR="30396" marT="21277" marB="21277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dirty="0"/>
                        <a:t/>
                      </a:r>
                      <a:br>
                        <a:rPr lang="ru-RU" sz="1100" b="1" dirty="0"/>
                      </a:br>
                      <a:endParaRPr lang="ru-RU" sz="1100" b="1" dirty="0"/>
                    </a:p>
                  </a:txBody>
                  <a:tcPr marL="30396" marR="30396" marT="21277" marB="21277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dirty="0"/>
                        <a:t/>
                      </a:r>
                      <a:br>
                        <a:rPr lang="ru-RU" sz="1100" b="1" dirty="0"/>
                      </a:br>
                      <a:endParaRPr lang="ru-RU" sz="1100" b="1" dirty="0"/>
                    </a:p>
                  </a:txBody>
                  <a:tcPr marL="30396" marR="30396" marT="21277" marB="21277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119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120</a:t>
            </a:fld>
            <a:endParaRPr lang="ru-RU"/>
          </a:p>
        </p:txBody>
      </p:sp>
      <p:pic>
        <p:nvPicPr>
          <p:cNvPr id="3" name="Рисунок 2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121</a:t>
            </a:fld>
            <a:endParaRPr lang="ru-RU"/>
          </a:p>
        </p:txBody>
      </p:sp>
      <p:pic>
        <p:nvPicPr>
          <p:cNvPr id="3" name="Рисунок 2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122</a:t>
            </a:fld>
            <a:endParaRPr lang="ru-RU"/>
          </a:p>
        </p:txBody>
      </p:sp>
      <p:pic>
        <p:nvPicPr>
          <p:cNvPr id="3" name="Рисунок 2" descr="Слайд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123</a:t>
            </a:fld>
            <a:endParaRPr lang="ru-RU"/>
          </a:p>
        </p:txBody>
      </p:sp>
      <p:pic>
        <p:nvPicPr>
          <p:cNvPr id="3" name="Рисунок 2" descr="Слайд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 </a:t>
            </a:r>
            <a:r>
              <a:rPr lang="ru-RU" sz="2400" dirty="0" smtClean="0"/>
              <a:t> 18) в части изменения сроков исполнения обязательств по договорам о выполнении работ, об оказании услуг в связи с невозможностью поставщика в исполнении своих обязательств </a:t>
            </a:r>
            <a:r>
              <a:rPr lang="ru-RU" sz="2400" b="1" u="sng" dirty="0" smtClean="0">
                <a:solidFill>
                  <a:srgbClr val="FF0000"/>
                </a:solidFill>
              </a:rPr>
              <a:t>вследствие непреодолимой силы</a:t>
            </a:r>
            <a:r>
              <a:rPr lang="ru-RU" sz="2400" dirty="0" smtClean="0"/>
              <a:t>, в том числе </a:t>
            </a:r>
            <a:r>
              <a:rPr lang="ru-RU" sz="2400" b="1" dirty="0" smtClean="0">
                <a:solidFill>
                  <a:srgbClr val="00B0F0"/>
                </a:solidFill>
              </a:rPr>
              <a:t>в связи с запретом заказчика пользования местом выполнения работ</a:t>
            </a:r>
            <a:r>
              <a:rPr lang="ru-RU" sz="2400" dirty="0" smtClean="0"/>
              <a:t> либо </a:t>
            </a:r>
            <a:r>
              <a:rPr lang="ru-RU" sz="2400" b="1" dirty="0" smtClean="0"/>
              <a:t>проведением испытаний и (или) экспертиз</a:t>
            </a:r>
            <a:r>
              <a:rPr lang="ru-RU" sz="2400" b="1" dirty="0" smtClean="0">
                <a:solidFill>
                  <a:srgbClr val="FF0000"/>
                </a:solidFill>
              </a:rPr>
              <a:t>, </a:t>
            </a:r>
            <a:r>
              <a:rPr lang="ru-RU" sz="2400" b="1" u="sng" dirty="0" smtClean="0">
                <a:solidFill>
                  <a:srgbClr val="FF0000"/>
                </a:solidFill>
              </a:rPr>
              <a:t>не запланированных договором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/>
              <a:t>Типовой договор о государственных закупках </a:t>
            </a:r>
            <a:r>
              <a:rPr lang="ru-RU" sz="1800" b="1" dirty="0" smtClean="0"/>
              <a:t>строительно-монтажных работ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  9.2. Следующие события влекут за собой изменение сроков продолжительности Работ в части их увеличения: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 	1) Заказчик </a:t>
            </a:r>
            <a:r>
              <a:rPr lang="ru-RU" sz="1800" b="1" u="sng" dirty="0" smtClean="0">
                <a:solidFill>
                  <a:srgbClr val="FF0000"/>
                </a:solidFill>
              </a:rPr>
              <a:t>запрещает</a:t>
            </a:r>
            <a:r>
              <a:rPr lang="ru-RU" sz="1800" dirty="0" smtClean="0"/>
              <a:t> пользоваться всеми </a:t>
            </a:r>
            <a:r>
              <a:rPr lang="ru-RU" sz="1800" b="1" dirty="0" smtClean="0"/>
              <a:t>участками Объекта, что в свою очередь влечет задержку выполнения Работ</a:t>
            </a:r>
            <a:r>
              <a:rPr lang="ru-RU" sz="1800" dirty="0" smtClean="0"/>
              <a:t>;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          2) Заказчик дает Подрядчику указание </a:t>
            </a:r>
            <a:r>
              <a:rPr lang="ru-RU" sz="1800" b="1" dirty="0" smtClean="0"/>
              <a:t>на остановку Работ </a:t>
            </a:r>
            <a:r>
              <a:rPr lang="ru-RU" sz="1800" b="1" dirty="0" smtClean="0">
                <a:solidFill>
                  <a:srgbClr val="FF0000"/>
                </a:solidFill>
              </a:rPr>
              <a:t>для проведения испытаний, не запланированных Договором</a:t>
            </a:r>
            <a:r>
              <a:rPr lang="ru-RU" sz="1800" dirty="0" smtClean="0"/>
              <a:t>. </a:t>
            </a:r>
          </a:p>
          <a:p>
            <a:pPr algn="just"/>
            <a:r>
              <a:rPr lang="ru-RU" sz="1800" dirty="0" smtClean="0"/>
              <a:t>	При этом, в случае если данные испытания не выявили дефектов, </a:t>
            </a:r>
            <a:r>
              <a:rPr lang="ru-RU" sz="1800" b="1" dirty="0" smtClean="0"/>
              <a:t>то время остановки производства Работ добавляется к сроку выполнения Работ;</a:t>
            </a:r>
            <a:endParaRPr lang="en-US" sz="1800" b="1" dirty="0" smtClean="0"/>
          </a:p>
          <a:p>
            <a:pPr algn="just"/>
            <a:endParaRPr lang="en-US" sz="1800" b="1" dirty="0" smtClean="0"/>
          </a:p>
          <a:p>
            <a:pPr algn="just"/>
            <a:r>
              <a:rPr lang="en-US" sz="1800" b="1" dirty="0" smtClean="0"/>
              <a:t>	</a:t>
            </a:r>
            <a:r>
              <a:rPr lang="ru-RU" sz="1800" b="1" i="1" dirty="0" smtClean="0">
                <a:solidFill>
                  <a:srgbClr val="0070C0"/>
                </a:solidFill>
              </a:rPr>
              <a:t>Примечание: в случае если Заказчик запрещает пользоваться участками Объекта, данный запрет должен </a:t>
            </a:r>
            <a:r>
              <a:rPr lang="ru-RU" sz="1800" b="1" i="1" dirty="0" smtClean="0">
                <a:solidFill>
                  <a:srgbClr val="FF0000"/>
                </a:solidFill>
              </a:rPr>
              <a:t>письменно оформлен</a:t>
            </a:r>
            <a:r>
              <a:rPr lang="ru-RU" sz="1800" b="1" i="1" dirty="0" smtClean="0">
                <a:solidFill>
                  <a:srgbClr val="0070C0"/>
                </a:solidFill>
              </a:rPr>
              <a:t>, кроме того в письмо должно содержать </a:t>
            </a:r>
            <a:r>
              <a:rPr lang="ru-RU" sz="1800" b="1" i="1" dirty="0" smtClean="0">
                <a:solidFill>
                  <a:srgbClr val="FF0000"/>
                </a:solidFill>
              </a:rPr>
              <a:t>срок данного запрета</a:t>
            </a:r>
            <a:r>
              <a:rPr lang="ru-RU" sz="1800" b="1" i="1" dirty="0" smtClean="0">
                <a:solidFill>
                  <a:srgbClr val="0070C0"/>
                </a:solidFill>
              </a:rPr>
              <a:t>, в целях заключения дополнительного соглашения </a:t>
            </a:r>
            <a:r>
              <a:rPr lang="ru-RU" sz="1800" b="1" i="1" dirty="0" smtClean="0">
                <a:solidFill>
                  <a:srgbClr val="FF0000"/>
                </a:solidFill>
              </a:rPr>
              <a:t>на определенный срок</a:t>
            </a:r>
            <a:r>
              <a:rPr lang="ru-RU" sz="1800" b="1" i="1" dirty="0" smtClean="0">
                <a:solidFill>
                  <a:srgbClr val="0070C0"/>
                </a:solidFill>
              </a:rPr>
              <a:t>. </a:t>
            </a:r>
          </a:p>
          <a:p>
            <a:pPr algn="just"/>
            <a:endParaRPr lang="ru-RU" sz="1800" dirty="0"/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-1" y="0"/>
            <a:ext cx="9001125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/>
              <a:t>Типовой договор о государственных закупках работ </a:t>
            </a:r>
            <a:r>
              <a:rPr lang="ru-RU" sz="1800" b="1" dirty="0" smtClean="0"/>
              <a:t>по разработке проектной (проектно-сметной) документации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	8.2. Следующие события влекут за собой изменение сроков продолжительности Работ в части их увеличения: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      1) Заказчик запрещает пользоваться всеми участками Объекта, что в свою очередь влечет задержку выполнения Работ;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      2) Заказчик дает Проектировщику/Исполнителю указание на остановку Работ для проведения испытаний, не запланированных Договором. При этом, в случае если данные испытания не выявили дефектов, то время остановки производства Работ добавляется к сроку выполнения Работ;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Примечание: в случае если Заказчик запрещает пользоваться участками Объекта, данный запрет должен </a:t>
            </a:r>
            <a:r>
              <a:rPr lang="ru-RU" sz="1800" b="1" i="1" dirty="0" smtClean="0">
                <a:solidFill>
                  <a:srgbClr val="FF0000"/>
                </a:solidFill>
              </a:rPr>
              <a:t>письменно оформлен</a:t>
            </a:r>
            <a:r>
              <a:rPr lang="ru-RU" sz="1800" b="1" i="1" dirty="0" smtClean="0">
                <a:solidFill>
                  <a:srgbClr val="0070C0"/>
                </a:solidFill>
              </a:rPr>
              <a:t>, кроме того в письмо должно содержать </a:t>
            </a:r>
            <a:r>
              <a:rPr lang="ru-RU" sz="1800" b="1" i="1" dirty="0" smtClean="0">
                <a:solidFill>
                  <a:srgbClr val="FF0000"/>
                </a:solidFill>
              </a:rPr>
              <a:t>срок данного запрета</a:t>
            </a:r>
            <a:r>
              <a:rPr lang="ru-RU" sz="1800" b="1" i="1" dirty="0" smtClean="0">
                <a:solidFill>
                  <a:srgbClr val="0070C0"/>
                </a:solidFill>
              </a:rPr>
              <a:t>, в целях заключения дополнительного соглашения </a:t>
            </a:r>
            <a:r>
              <a:rPr lang="ru-RU" sz="1800" b="1" i="1" dirty="0" smtClean="0">
                <a:solidFill>
                  <a:srgbClr val="FF0000"/>
                </a:solidFill>
              </a:rPr>
              <a:t>на определенный срок</a:t>
            </a:r>
            <a:r>
              <a:rPr lang="ru-RU" sz="1800" b="1" i="1" dirty="0" smtClean="0">
                <a:solidFill>
                  <a:srgbClr val="0070C0"/>
                </a:solidFill>
              </a:rPr>
              <a:t>.</a:t>
            </a:r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/>
              <a:t>Типовой договор о государственных закупках работ, </a:t>
            </a:r>
            <a:r>
              <a:rPr lang="ru-RU" sz="1800" b="1" dirty="0" smtClean="0"/>
              <a:t>не связанных со строительством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	9.2. Следующие события влекут за собой изменение сроков продолжительности Работ в части их увеличения:</a:t>
            </a:r>
          </a:p>
          <a:p>
            <a:pPr algn="just"/>
            <a:endParaRPr lang="ru-RU" sz="1800" dirty="0" smtClean="0"/>
          </a:p>
          <a:p>
            <a:r>
              <a:rPr lang="ru-RU" sz="1800" dirty="0" smtClean="0"/>
              <a:t>      1) Заказчик запрещает пользоваться всеми участками Объекта, что в свою очередь влечет задержку выполнения Работ;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      2) Заказчик дает Подрядчику/Исполнителю указание на остановку Работ для проведения испытаний, не запланированных Договором. При этом, в случае если данные испытания не выявили дефектов, то время остановки производства Работ добавляется к сроку выполнения Работ.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Примечание: в случае если Заказчик запрещает пользоваться участками Объекта, данный запрет должен </a:t>
            </a:r>
            <a:r>
              <a:rPr lang="ru-RU" sz="1800" b="1" i="1" dirty="0" smtClean="0">
                <a:solidFill>
                  <a:srgbClr val="FF0000"/>
                </a:solidFill>
              </a:rPr>
              <a:t>письменно оформлен</a:t>
            </a:r>
            <a:r>
              <a:rPr lang="ru-RU" sz="1800" b="1" i="1" dirty="0" smtClean="0">
                <a:solidFill>
                  <a:srgbClr val="0070C0"/>
                </a:solidFill>
              </a:rPr>
              <a:t>, кроме того в письмо должно содержать </a:t>
            </a:r>
            <a:r>
              <a:rPr lang="ru-RU" sz="1800" b="1" i="1" dirty="0" smtClean="0">
                <a:solidFill>
                  <a:srgbClr val="FF0000"/>
                </a:solidFill>
              </a:rPr>
              <a:t>срок данного запрета</a:t>
            </a:r>
            <a:r>
              <a:rPr lang="ru-RU" sz="1800" b="1" i="1" dirty="0" smtClean="0">
                <a:solidFill>
                  <a:srgbClr val="0070C0"/>
                </a:solidFill>
              </a:rPr>
              <a:t>, в целях заключения дополнительного соглашения </a:t>
            </a:r>
            <a:r>
              <a:rPr lang="ru-RU" sz="1800" b="1" i="1" dirty="0" smtClean="0">
                <a:solidFill>
                  <a:srgbClr val="FF0000"/>
                </a:solidFill>
              </a:rPr>
              <a:t>на определенный срок</a:t>
            </a:r>
            <a:r>
              <a:rPr lang="ru-RU" sz="1800" b="1" i="1" dirty="0" smtClean="0">
                <a:solidFill>
                  <a:srgbClr val="0070C0"/>
                </a:solidFill>
              </a:rPr>
              <a:t>.</a:t>
            </a:r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-1" y="0"/>
            <a:ext cx="8943975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/>
              <a:t>Типовой договор о государственных закупках </a:t>
            </a:r>
            <a:r>
              <a:rPr lang="ru-RU" sz="1800" b="1" dirty="0" smtClean="0"/>
              <a:t>услуг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 	8.2. Следующие события влекут за собой изменение сроков продолжительности услуг в части их увеличения:</a:t>
            </a:r>
          </a:p>
          <a:p>
            <a:endParaRPr lang="ru-RU" sz="1800" dirty="0" smtClean="0"/>
          </a:p>
          <a:p>
            <a:r>
              <a:rPr lang="ru-RU" sz="1800" dirty="0" smtClean="0"/>
              <a:t>          1) Заказчик запрещает пользоваться всеми участками Объекта, что в свою очередь влечет задержку оказания услуг;</a:t>
            </a:r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      2) Заказчик дает Поставщику указание на остановку предоставления услуг для проведения испытаний, не запланированных Договором. При этом, в случае если данные испытаний не выявили дефектов, то время остановки оказания услуг добавляются к сроку оказания услуг.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Примечание: в случае если Заказчик запрещает пользоваться участками Объекта, данный запрет должен </a:t>
            </a:r>
            <a:r>
              <a:rPr lang="ru-RU" sz="1800" b="1" i="1" dirty="0" smtClean="0">
                <a:solidFill>
                  <a:srgbClr val="FF0000"/>
                </a:solidFill>
              </a:rPr>
              <a:t>письменно оформлен</a:t>
            </a:r>
            <a:r>
              <a:rPr lang="ru-RU" sz="1800" b="1" i="1" dirty="0" smtClean="0">
                <a:solidFill>
                  <a:srgbClr val="0070C0"/>
                </a:solidFill>
              </a:rPr>
              <a:t>, кроме того в письмо должно содержать </a:t>
            </a:r>
            <a:r>
              <a:rPr lang="ru-RU" sz="1800" b="1" i="1" dirty="0" smtClean="0">
                <a:solidFill>
                  <a:srgbClr val="FF0000"/>
                </a:solidFill>
              </a:rPr>
              <a:t>срок данного запрета</a:t>
            </a:r>
            <a:r>
              <a:rPr lang="ru-RU" sz="1800" b="1" i="1" dirty="0" smtClean="0">
                <a:solidFill>
                  <a:srgbClr val="0070C0"/>
                </a:solidFill>
              </a:rPr>
              <a:t>, в целях заключения дополнительного соглашения </a:t>
            </a:r>
            <a:r>
              <a:rPr lang="ru-RU" sz="1800" b="1" i="1" dirty="0" smtClean="0">
                <a:solidFill>
                  <a:srgbClr val="FF0000"/>
                </a:solidFill>
              </a:rPr>
              <a:t>на определенный срок</a:t>
            </a:r>
            <a:r>
              <a:rPr lang="ru-RU" sz="1800" b="1" i="1" dirty="0" smtClean="0">
                <a:solidFill>
                  <a:srgbClr val="0070C0"/>
                </a:solidFill>
              </a:rPr>
              <a:t>.</a:t>
            </a:r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129</a:t>
            </a:fld>
            <a:endParaRPr lang="ru-RU"/>
          </a:p>
        </p:txBody>
      </p:sp>
      <p:pic>
        <p:nvPicPr>
          <p:cNvPr id="5" name="Рисунок 4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130</a:t>
            </a:fld>
            <a:endParaRPr lang="ru-RU"/>
          </a:p>
        </p:txBody>
      </p:sp>
      <p:pic>
        <p:nvPicPr>
          <p:cNvPr id="5" name="Рисунок 4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131</a:t>
            </a:fld>
            <a:endParaRPr lang="ru-RU"/>
          </a:p>
        </p:txBody>
      </p:sp>
      <p:pic>
        <p:nvPicPr>
          <p:cNvPr id="5" name="Рисунок 4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132</a:t>
            </a:fld>
            <a:endParaRPr lang="ru-RU"/>
          </a:p>
        </p:txBody>
      </p:sp>
      <p:pic>
        <p:nvPicPr>
          <p:cNvPr id="5" name="Рисунок 4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133</a:t>
            </a:fld>
            <a:endParaRPr lang="ru-RU"/>
          </a:p>
        </p:txBody>
      </p:sp>
      <p:pic>
        <p:nvPicPr>
          <p:cNvPr id="5" name="Рисунок 4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  4. Расторжение договора </a:t>
            </a:r>
            <a:r>
              <a:rPr lang="ru-RU" sz="2400" b="1" dirty="0" smtClean="0"/>
              <a:t>до истечения </a:t>
            </a:r>
            <a:r>
              <a:rPr lang="ru-RU" sz="2400" dirty="0" smtClean="0"/>
              <a:t>его срока действия допускается: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	1) заказчиком в </a:t>
            </a:r>
            <a:r>
              <a:rPr lang="ru-RU" sz="2400" b="1" dirty="0" smtClean="0">
                <a:solidFill>
                  <a:srgbClr val="FF0000"/>
                </a:solidFill>
              </a:rPr>
              <a:t>одностороннем порядк</a:t>
            </a:r>
            <a:r>
              <a:rPr lang="ru-RU" sz="2400" dirty="0" smtClean="0"/>
              <a:t>е в случае </a:t>
            </a:r>
            <a:r>
              <a:rPr lang="ru-RU" sz="2400" b="1" u="sng" dirty="0" smtClean="0">
                <a:solidFill>
                  <a:srgbClr val="0070C0"/>
                </a:solidFill>
              </a:rPr>
              <a:t>отказа поставщика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r>
              <a:rPr lang="ru-RU" sz="2400" dirty="0" smtClean="0"/>
              <a:t>от исполнения своих обязательств по заключенному договору;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1800" b="1" i="1" u="sng" dirty="0" smtClean="0">
                <a:solidFill>
                  <a:srgbClr val="0070C0"/>
                </a:solidFill>
              </a:rPr>
              <a:t>Примечание: по данному пункту рекомендую принять отказ поставщика посредством </a:t>
            </a:r>
            <a:r>
              <a:rPr lang="ru-RU" sz="1800" b="1" i="1" u="sng" dirty="0" err="1" smtClean="0">
                <a:solidFill>
                  <a:srgbClr val="0070C0"/>
                </a:solidFill>
              </a:rPr>
              <a:t>веб-порталом</a:t>
            </a:r>
            <a:r>
              <a:rPr lang="ru-RU" sz="1800" b="1" i="1" u="sng" dirty="0" smtClean="0">
                <a:solidFill>
                  <a:srgbClr val="0070C0"/>
                </a:solidFill>
              </a:rPr>
              <a:t>, после этого расторгнуть договор и направить материалы в суд согласно п. 4 статьи 8 Закона «О государственных закупках» </a:t>
            </a:r>
          </a:p>
          <a:p>
            <a:pPr algn="just"/>
            <a:endParaRPr lang="ru-RU" sz="2400" dirty="0" smtClean="0"/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135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136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137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400" dirty="0" smtClean="0"/>
              <a:t> 2) заказчиком в одностороннем порядке в случае </a:t>
            </a:r>
            <a:r>
              <a:rPr lang="ru-RU" sz="2400" b="1" dirty="0" smtClean="0">
                <a:solidFill>
                  <a:srgbClr val="FF0000"/>
                </a:solidFill>
              </a:rPr>
              <a:t>неисполнения</a:t>
            </a:r>
            <a:r>
              <a:rPr lang="ru-RU" sz="2400" dirty="0" smtClean="0"/>
              <a:t> либо </a:t>
            </a:r>
            <a:r>
              <a:rPr lang="ru-RU" sz="2400" b="1" dirty="0" smtClean="0">
                <a:solidFill>
                  <a:srgbClr val="FF0000"/>
                </a:solidFill>
              </a:rPr>
              <a:t>ненадлежащего исполнения </a:t>
            </a:r>
            <a:r>
              <a:rPr lang="ru-RU" sz="2400" dirty="0" smtClean="0"/>
              <a:t>поставщиком своих обязательств по договору;</a:t>
            </a:r>
          </a:p>
          <a:p>
            <a:pPr algn="just"/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1600" i="1" dirty="0" smtClean="0"/>
              <a:t>Примечание: в случае </a:t>
            </a:r>
            <a:r>
              <a:rPr lang="ru-RU" sz="1600" b="1" i="1" dirty="0" smtClean="0">
                <a:solidFill>
                  <a:srgbClr val="FF0000"/>
                </a:solidFill>
              </a:rPr>
              <a:t>не поставки </a:t>
            </a:r>
            <a:r>
              <a:rPr lang="ru-RU" sz="1600" i="1" dirty="0" smtClean="0"/>
              <a:t>товара согласно п. 4 статьи 8 Закона, заказчик обязан не позднее </a:t>
            </a:r>
            <a:r>
              <a:rPr lang="ru-RU" sz="1600" b="1" i="1" dirty="0" smtClean="0"/>
              <a:t>тридцати календарных дней </a:t>
            </a:r>
            <a:r>
              <a:rPr lang="ru-RU" sz="1600" b="1" i="1" dirty="0" smtClean="0">
                <a:solidFill>
                  <a:srgbClr val="FF0000"/>
                </a:solidFill>
              </a:rPr>
              <a:t>со дня расторжения договора </a:t>
            </a:r>
            <a:r>
              <a:rPr lang="ru-RU" sz="1600" i="1" dirty="0" smtClean="0"/>
              <a:t>либо </a:t>
            </a:r>
            <a:r>
              <a:rPr lang="ru-RU" sz="1600" b="1" i="1" dirty="0" smtClean="0">
                <a:solidFill>
                  <a:srgbClr val="FF0000"/>
                </a:solidFill>
              </a:rPr>
              <a:t>истечения срока действия договора </a:t>
            </a:r>
            <a:r>
              <a:rPr lang="ru-RU" sz="1600" i="1" dirty="0" smtClean="0"/>
              <a:t>обратиться с иском в суд о признании такого поставщика недобросовестным участником государственных закупок</a:t>
            </a:r>
          </a:p>
          <a:p>
            <a:pPr algn="just"/>
            <a:endParaRPr lang="ru-RU" sz="1600" i="1" dirty="0" smtClean="0"/>
          </a:p>
          <a:p>
            <a:pPr algn="just"/>
            <a:r>
              <a:rPr lang="ru-RU" sz="1600" i="1" dirty="0" smtClean="0"/>
              <a:t>	в случае если поставлено </a:t>
            </a:r>
            <a:r>
              <a:rPr lang="ru-RU" sz="1600" b="1" i="1" dirty="0" smtClean="0">
                <a:solidFill>
                  <a:srgbClr val="FF0000"/>
                </a:solidFill>
              </a:rPr>
              <a:t>с просрочкой </a:t>
            </a:r>
            <a:r>
              <a:rPr lang="ru-RU" sz="1600" i="1" dirty="0" smtClean="0"/>
              <a:t>согласно п. 4 статьи 8 Закона, Заказчик обязан </a:t>
            </a:r>
            <a:r>
              <a:rPr lang="ru-RU" sz="1600" b="1" i="1" dirty="0" smtClean="0"/>
              <a:t>не позднее тридцати календарных дней </a:t>
            </a:r>
            <a:r>
              <a:rPr lang="ru-RU" sz="1600" i="1" dirty="0" smtClean="0"/>
              <a:t>со дня, </a:t>
            </a:r>
            <a:r>
              <a:rPr lang="ru-RU" sz="1600" b="1" i="1" dirty="0" smtClean="0">
                <a:solidFill>
                  <a:srgbClr val="FF0000"/>
                </a:solidFill>
              </a:rPr>
              <a:t>когда ему стало известно о факте нарушения поставщиком</a:t>
            </a:r>
            <a:r>
              <a:rPr lang="ru-RU" sz="1600" i="1" dirty="0" smtClean="0"/>
              <a:t> законодательства Республики Казахстан о государственных закупках и (или) </a:t>
            </a:r>
            <a:r>
              <a:rPr lang="ru-RU" sz="1600" b="1" i="1" dirty="0" smtClean="0">
                <a:solidFill>
                  <a:srgbClr val="FF0000"/>
                </a:solidFill>
              </a:rPr>
              <a:t>условий договора</a:t>
            </a:r>
            <a:r>
              <a:rPr lang="ru-RU" sz="1600" i="1" dirty="0" smtClean="0"/>
              <a:t>, обратиться с иском в суд о признании такого поставщика недобросовестным участником государственных закупок, за исключением:  1) выплаты поставщиком неустойки, 2) исполнения договорных обязательств, 3) отсутствия ущерба, причиненного заказчику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139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140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  <p:pic>
        <p:nvPicPr>
          <p:cNvPr id="5" name="Рисунок 4" descr="Слайд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  <p:pic>
        <p:nvPicPr>
          <p:cNvPr id="6" name="Рисунок 5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141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142</a:t>
            </a:fld>
            <a:endParaRPr lang="ru-RU"/>
          </a:p>
        </p:txBody>
      </p:sp>
      <p:pic>
        <p:nvPicPr>
          <p:cNvPr id="3" name="Рисунок 2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143</a:t>
            </a:fld>
            <a:endParaRPr lang="ru-RU"/>
          </a:p>
        </p:txBody>
      </p:sp>
      <p:pic>
        <p:nvPicPr>
          <p:cNvPr id="3" name="Рисунок 2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3) заказчиком в </a:t>
            </a:r>
            <a:r>
              <a:rPr lang="ru-RU" sz="2000" b="1" dirty="0" smtClean="0">
                <a:solidFill>
                  <a:srgbClr val="FF0000"/>
                </a:solidFill>
              </a:rPr>
              <a:t>одностороннем порядке </a:t>
            </a:r>
            <a:r>
              <a:rPr lang="ru-RU" sz="2000" dirty="0" smtClean="0"/>
              <a:t>в случае привлечения поставщиком </a:t>
            </a:r>
            <a:r>
              <a:rPr lang="ru-RU" sz="2000" b="1" dirty="0" smtClean="0">
                <a:solidFill>
                  <a:srgbClr val="0070C0"/>
                </a:solidFill>
              </a:rPr>
              <a:t>не заявленных на участие в конкурсе </a:t>
            </a:r>
            <a:r>
              <a:rPr lang="ru-RU" sz="2000" b="1" dirty="0" smtClean="0">
                <a:solidFill>
                  <a:srgbClr val="FF0000"/>
                </a:solidFill>
              </a:rPr>
              <a:t>субподрядчиков</a:t>
            </a:r>
            <a:r>
              <a:rPr lang="ru-RU" sz="2000" dirty="0" smtClean="0"/>
              <a:t> по выполнению работ (соисполнителей по оказанию услуг), </a:t>
            </a:r>
            <a:r>
              <a:rPr lang="ru-RU" sz="2000" b="1" dirty="0" smtClean="0">
                <a:solidFill>
                  <a:srgbClr val="FF0000"/>
                </a:solidFill>
              </a:rPr>
              <a:t>а также при передаче</a:t>
            </a:r>
            <a:r>
              <a:rPr lang="ru-RU" sz="2000" dirty="0" smtClean="0"/>
              <a:t> субподрядчику по выполнению работ (соисполнителю по оказанию услуг) работ (услуг) в объеме, </a:t>
            </a:r>
            <a:r>
              <a:rPr lang="ru-RU" sz="2000" b="1" dirty="0" smtClean="0">
                <a:solidFill>
                  <a:srgbClr val="FF0000"/>
                </a:solidFill>
              </a:rPr>
              <a:t>превышающем объем, установленный пунктом 8 статьи 17 настоящего Закона</a:t>
            </a:r>
            <a:r>
              <a:rPr lang="ru-RU" sz="2000" dirty="0" smtClean="0"/>
              <a:t>;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400" b="1" i="1" dirty="0" smtClean="0">
                <a:solidFill>
                  <a:srgbClr val="0070C0"/>
                </a:solidFill>
              </a:rPr>
              <a:t>Примечание: согласно п. 8 статьи 17 Закона, предельные объемы работ и услуг, передаваемые поставщиком субподрядчикам (соисполнителям) для выполнения работ либо оказания услуг, </a:t>
            </a:r>
            <a:r>
              <a:rPr lang="ru-RU" sz="1400" b="1" i="1" dirty="0" smtClean="0">
                <a:solidFill>
                  <a:srgbClr val="FF0000"/>
                </a:solidFill>
              </a:rPr>
              <a:t>не должны превышать в совокупности тридцать процентов</a:t>
            </a:r>
            <a:r>
              <a:rPr lang="ru-RU" sz="1400" b="1" i="1" dirty="0" smtClean="0">
                <a:solidFill>
                  <a:srgbClr val="0070C0"/>
                </a:solidFill>
              </a:rPr>
              <a:t> от общего объема выполняемых работ или оказываемых услуг.</a:t>
            </a:r>
          </a:p>
          <a:p>
            <a:pPr algn="just"/>
            <a:endParaRPr lang="ru-RU" sz="14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400" i="1" dirty="0" smtClean="0"/>
              <a:t>	Примечание: согласно п. 4 статьи 8 Закона, Заказчик обязан </a:t>
            </a:r>
            <a:r>
              <a:rPr lang="ru-RU" sz="1400" b="1" i="1" dirty="0" smtClean="0"/>
              <a:t>не позднее тридцати календарных дней </a:t>
            </a:r>
            <a:r>
              <a:rPr lang="ru-RU" sz="1400" i="1" dirty="0" smtClean="0"/>
              <a:t>со дня, </a:t>
            </a:r>
            <a:r>
              <a:rPr lang="ru-RU" sz="1400" b="1" i="1" dirty="0" smtClean="0">
                <a:solidFill>
                  <a:srgbClr val="FF0000"/>
                </a:solidFill>
              </a:rPr>
              <a:t>когда ему стало известно о факте нарушения поставщиком</a:t>
            </a:r>
            <a:r>
              <a:rPr lang="ru-RU" sz="1400" i="1" dirty="0" smtClean="0"/>
              <a:t> законодательства Республики Казахстан о государственных закупках и (или) </a:t>
            </a:r>
            <a:r>
              <a:rPr lang="ru-RU" sz="1400" b="1" i="1" dirty="0" smtClean="0">
                <a:solidFill>
                  <a:srgbClr val="FF0000"/>
                </a:solidFill>
              </a:rPr>
              <a:t>условий договора</a:t>
            </a:r>
            <a:r>
              <a:rPr lang="ru-RU" sz="1400" i="1" dirty="0" smtClean="0"/>
              <a:t>, обратиться с иском в суд о признании такого поставщика недобросовестным участником государственных закупок, за исключением:  1) выплаты поставщиком неустойки, 2) исполнения договорных обязательств, 3) отсутствия ущерба, причиненного заказчику</a:t>
            </a:r>
            <a:endParaRPr lang="ru-RU" sz="14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145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146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147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000" dirty="0" smtClean="0"/>
              <a:t>4) в случае </a:t>
            </a:r>
            <a:r>
              <a:rPr lang="ru-RU" sz="2000" b="1" dirty="0" smtClean="0">
                <a:solidFill>
                  <a:srgbClr val="FF0000"/>
                </a:solidFill>
              </a:rPr>
              <a:t>ликвидации либо банкротства </a:t>
            </a:r>
            <a:r>
              <a:rPr lang="ru-RU" sz="2000" dirty="0" smtClean="0"/>
              <a:t>заказчика или поставщика, являющегося юридическим лицом, за исключением реорганизации, либо </a:t>
            </a:r>
            <a:r>
              <a:rPr lang="ru-RU" sz="2000" b="1" dirty="0" smtClean="0">
                <a:solidFill>
                  <a:srgbClr val="FF0000"/>
                </a:solidFill>
              </a:rPr>
              <a:t>смерти поставщика, являющегося физическим лицом;</a:t>
            </a:r>
          </a:p>
          <a:p>
            <a:pPr algn="just"/>
            <a:endParaRPr lang="ru-RU" sz="20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</a:rPr>
              <a:t>	</a:t>
            </a:r>
            <a:r>
              <a:rPr lang="ru-RU" sz="1800" b="1" dirty="0" smtClean="0">
                <a:solidFill>
                  <a:srgbClr val="0070C0"/>
                </a:solidFill>
              </a:rPr>
              <a:t>Примечание: касательно ликвидации либо банкротства  Заказчик рассматривает данную информацию на сайте Уполномоченного органа: </a:t>
            </a:r>
            <a:r>
              <a:rPr lang="en-US" sz="1800" b="1" dirty="0" smtClean="0">
                <a:solidFill>
                  <a:srgbClr val="0070C0"/>
                </a:solidFill>
                <a:hlinkClick r:id="rId2"/>
              </a:rPr>
              <a:t>https://portal.kgd.gov.kz/ru/pages/info-services/find-liquidated-taxpayer</a:t>
            </a:r>
            <a:r>
              <a:rPr lang="ru-RU" sz="1800" b="1" dirty="0" smtClean="0">
                <a:solidFill>
                  <a:srgbClr val="0070C0"/>
                </a:solidFill>
              </a:rPr>
              <a:t> </a:t>
            </a: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  <a:p>
            <a:pPr algn="just"/>
            <a:r>
              <a:rPr lang="ru-RU" sz="1800" b="1" dirty="0" smtClean="0">
                <a:solidFill>
                  <a:srgbClr val="0070C0"/>
                </a:solidFill>
              </a:rPr>
              <a:t>	Примечание: касательно смерти поставщика, являющегося физическим лицом, Заказчик рассматривает данную информацию на сайте Уполномоченного органа: </a:t>
            </a:r>
            <a:r>
              <a:rPr lang="en-US" sz="1800" b="1" dirty="0" smtClean="0">
                <a:solidFill>
                  <a:srgbClr val="0070C0"/>
                </a:solidFill>
                <a:hlinkClick r:id="rId3"/>
              </a:rPr>
              <a:t>https://portal.kgd.gov.kz/ru/pages/info-services/find-taxpayer</a:t>
            </a:r>
            <a:endParaRPr lang="ru-RU" sz="1800" b="1" dirty="0" smtClean="0">
              <a:solidFill>
                <a:srgbClr val="0070C0"/>
              </a:solidFill>
            </a:endParaRP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149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150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151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152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400" dirty="0" smtClean="0"/>
              <a:t>5) заказчиком в </a:t>
            </a:r>
            <a:r>
              <a:rPr lang="ru-RU" sz="2400" b="1" dirty="0" smtClean="0">
                <a:solidFill>
                  <a:srgbClr val="FF0000"/>
                </a:solidFill>
              </a:rPr>
              <a:t>одностороннем</a:t>
            </a:r>
            <a:r>
              <a:rPr lang="ru-RU" sz="2400" dirty="0" smtClean="0"/>
              <a:t> порядке в случае потери поставщиком </a:t>
            </a:r>
            <a:r>
              <a:rPr lang="ru-RU" sz="2400" b="1" dirty="0" smtClean="0">
                <a:solidFill>
                  <a:srgbClr val="FF0000"/>
                </a:solidFill>
              </a:rPr>
              <a:t>правоспособности</a:t>
            </a:r>
            <a:r>
              <a:rPr lang="ru-RU" sz="2400" dirty="0" smtClean="0"/>
              <a:t>, необходимой для исполнения им своих обязательств по договору, </a:t>
            </a:r>
            <a:r>
              <a:rPr lang="ru-RU" sz="2400" b="1" dirty="0" smtClean="0">
                <a:solidFill>
                  <a:srgbClr val="FF0000"/>
                </a:solidFill>
              </a:rPr>
              <a:t>смерти поставщика </a:t>
            </a:r>
            <a:r>
              <a:rPr lang="ru-RU" sz="2400" dirty="0" smtClean="0"/>
              <a:t>(</a:t>
            </a:r>
            <a:r>
              <a:rPr lang="ru-RU" sz="2400" b="1" dirty="0" smtClean="0">
                <a:solidFill>
                  <a:srgbClr val="0070C0"/>
                </a:solidFill>
              </a:rPr>
              <a:t>признания судом безвестно отсутствующим или объявления умершим</a:t>
            </a:r>
            <a:r>
              <a:rPr lang="ru-RU" sz="2400" dirty="0" smtClean="0"/>
              <a:t>);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800" i="1" dirty="0" smtClean="0"/>
              <a:t>Примечание: касательно потери </a:t>
            </a:r>
            <a:r>
              <a:rPr lang="ru-RU" sz="1800" b="1" i="1" dirty="0" smtClean="0">
                <a:solidFill>
                  <a:srgbClr val="FF0000"/>
                </a:solidFill>
              </a:rPr>
              <a:t>правоспособности, </a:t>
            </a:r>
            <a:r>
              <a:rPr lang="ru-RU" sz="1800" i="1" dirty="0" smtClean="0"/>
              <a:t>Заказчик рассматривает данную информацию на сайте уполномоченного органа: </a:t>
            </a:r>
            <a:r>
              <a:rPr lang="en-US" sz="1800" i="1" dirty="0" smtClean="0">
                <a:hlinkClick r:id="rId2"/>
              </a:rPr>
              <a:t>https://elicense.kz/?lang=ru</a:t>
            </a:r>
            <a:endParaRPr lang="ru-RU" sz="1800" i="1" dirty="0" smtClean="0"/>
          </a:p>
          <a:p>
            <a:pPr algn="just"/>
            <a:endParaRPr lang="ru-RU" sz="1800" i="1" dirty="0" smtClean="0"/>
          </a:p>
          <a:p>
            <a:pPr algn="just"/>
            <a:r>
              <a:rPr lang="ru-RU" sz="1800" i="1" dirty="0" smtClean="0"/>
              <a:t>	 Примечание: касательно </a:t>
            </a:r>
            <a:r>
              <a:rPr lang="ru-RU" sz="1800" b="1" i="1" dirty="0" smtClean="0">
                <a:solidFill>
                  <a:srgbClr val="FF0000"/>
                </a:solidFill>
              </a:rPr>
              <a:t>смерти поставщика </a:t>
            </a:r>
            <a:r>
              <a:rPr lang="ru-RU" sz="1800" i="1" dirty="0" smtClean="0"/>
              <a:t>(</a:t>
            </a:r>
            <a:r>
              <a:rPr lang="ru-RU" sz="1800" b="1" i="1" dirty="0" smtClean="0">
                <a:solidFill>
                  <a:srgbClr val="0070C0"/>
                </a:solidFill>
              </a:rPr>
              <a:t>признания судом безвестно отсутствующим или объявления умершим</a:t>
            </a:r>
            <a:r>
              <a:rPr lang="ru-RU" sz="1800" i="1" dirty="0" smtClean="0"/>
              <a:t>) у Заказчика должно быть решение суда вступившее в законную силу. </a:t>
            </a:r>
          </a:p>
          <a:p>
            <a:pPr algn="just"/>
            <a:endParaRPr lang="ru-RU" sz="2000" dirty="0" smtClean="0"/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154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6) заказчиком в одностороннем порядке в случае выявления нарушения ограничений, предусмотренных </a:t>
            </a:r>
            <a:r>
              <a:rPr lang="ru-RU" sz="2400" dirty="0" smtClean="0">
                <a:hlinkClick r:id="rId2"/>
              </a:rPr>
              <a:t>статьей 7</a:t>
            </a:r>
            <a:r>
              <a:rPr lang="ru-RU" sz="2400" dirty="0" smtClean="0"/>
              <a:t> настоящего Закона, </a:t>
            </a:r>
            <a:r>
              <a:rPr lang="ru-RU" sz="2400" b="1" dirty="0" smtClean="0">
                <a:solidFill>
                  <a:srgbClr val="FF0000"/>
                </a:solidFill>
              </a:rPr>
              <a:t>в отношении закупки, на основании которой заключен договор</a:t>
            </a:r>
            <a:r>
              <a:rPr lang="ru-RU" sz="2400" dirty="0" smtClean="0"/>
              <a:t>;</a:t>
            </a:r>
          </a:p>
          <a:p>
            <a:pPr algn="just"/>
            <a:r>
              <a:rPr lang="ru-RU" sz="1800" i="1" dirty="0" smtClean="0"/>
              <a:t>	</a:t>
            </a:r>
          </a:p>
          <a:p>
            <a:pPr algn="just"/>
            <a:r>
              <a:rPr lang="ru-RU" sz="1800" i="1" dirty="0" smtClean="0"/>
              <a:t>	</a:t>
            </a:r>
            <a:r>
              <a:rPr lang="ru-RU" sz="1800" i="1" dirty="0" smtClean="0">
                <a:solidFill>
                  <a:srgbClr val="0070C0"/>
                </a:solidFill>
              </a:rPr>
              <a:t>Примечание: в случае если Заказчик заключил договор с Поставщиком, при этом данный Поставщик включен в РНУ другим Заказчиком, </a:t>
            </a:r>
            <a:r>
              <a:rPr lang="ru-RU" sz="1800" b="1" i="1" dirty="0" smtClean="0">
                <a:solidFill>
                  <a:srgbClr val="FF0000"/>
                </a:solidFill>
              </a:rPr>
              <a:t>на данном основании расторгать не имеете право.</a:t>
            </a:r>
          </a:p>
          <a:p>
            <a:pPr algn="just"/>
            <a:r>
              <a:rPr lang="ru-RU" sz="1800" i="1" dirty="0" smtClean="0">
                <a:solidFill>
                  <a:srgbClr val="0070C0"/>
                </a:solidFill>
              </a:rPr>
              <a:t>	В случае если между Заказчиком и Поставщиком заключен договор и именно по данному договору </a:t>
            </a:r>
            <a:r>
              <a:rPr lang="ru-RU" sz="1800" b="1" i="1" dirty="0" smtClean="0">
                <a:solidFill>
                  <a:srgbClr val="FF0000"/>
                </a:solidFill>
              </a:rPr>
              <a:t>Поставщик внесен в РНУ</a:t>
            </a:r>
            <a:r>
              <a:rPr lang="ru-RU" sz="1800" i="1" dirty="0" smtClean="0">
                <a:solidFill>
                  <a:srgbClr val="0070C0"/>
                </a:solidFill>
              </a:rPr>
              <a:t>, тогда подлежит расторжению. </a:t>
            </a:r>
          </a:p>
          <a:p>
            <a:pPr algn="just"/>
            <a:r>
              <a:rPr lang="ru-RU" sz="1800" i="1" dirty="0" smtClean="0">
                <a:solidFill>
                  <a:srgbClr val="0070C0"/>
                </a:solidFill>
              </a:rPr>
              <a:t>	Вместе с тем, если Поставщик включен в РНУ другим органом, </a:t>
            </a:r>
            <a:r>
              <a:rPr lang="ru-RU" sz="1800" i="1" dirty="0" err="1" smtClean="0">
                <a:solidFill>
                  <a:srgbClr val="0070C0"/>
                </a:solidFill>
              </a:rPr>
              <a:t>веб-портал</a:t>
            </a:r>
            <a:r>
              <a:rPr lang="ru-RU" sz="1800" i="1" dirty="0" smtClean="0">
                <a:solidFill>
                  <a:srgbClr val="0070C0"/>
                </a:solidFill>
              </a:rPr>
              <a:t> </a:t>
            </a:r>
            <a:r>
              <a:rPr lang="ru-RU" sz="1800" b="1" i="1" dirty="0" smtClean="0">
                <a:solidFill>
                  <a:srgbClr val="FF0000"/>
                </a:solidFill>
              </a:rPr>
              <a:t>предоставляет возможность выставлять акты посредством </a:t>
            </a:r>
            <a:r>
              <a:rPr lang="ru-RU" sz="1800" b="1" i="1" dirty="0" err="1" smtClean="0">
                <a:solidFill>
                  <a:srgbClr val="FF0000"/>
                </a:solidFill>
              </a:rPr>
              <a:t>веб-портала</a:t>
            </a:r>
            <a:r>
              <a:rPr lang="ru-RU" sz="1800" b="1" i="1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r>
              <a:rPr lang="ru-RU" sz="1800" i="1" dirty="0" smtClean="0">
                <a:solidFill>
                  <a:srgbClr val="0070C0"/>
                </a:solidFill>
              </a:rPr>
              <a:t>	В случае если Поставщик не исполнил либо не надлежащим образом исполнил договорные обязательства Заказчик </a:t>
            </a:r>
            <a:r>
              <a:rPr lang="ru-RU" sz="1800" b="1" i="1" dirty="0" smtClean="0">
                <a:solidFill>
                  <a:srgbClr val="FF0000"/>
                </a:solidFill>
              </a:rPr>
              <a:t>обращается в суд, не смотря что Поставщик включен в РНУ.</a:t>
            </a:r>
            <a:endParaRPr lang="ru-RU" sz="2400" dirty="0"/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 	</a:t>
            </a:r>
            <a:r>
              <a:rPr lang="ru-RU" sz="2400" dirty="0" smtClean="0"/>
              <a:t>8) по соглашению сторон в случае </a:t>
            </a:r>
            <a:r>
              <a:rPr lang="ru-RU" sz="2400" b="1" dirty="0" smtClean="0">
                <a:solidFill>
                  <a:srgbClr val="FF0000"/>
                </a:solidFill>
              </a:rPr>
              <a:t>нецелесообразности дальнейшего</a:t>
            </a:r>
            <a:r>
              <a:rPr lang="ru-RU" sz="2400" dirty="0" smtClean="0"/>
              <a:t> исполнения договора с подробным обоснованием причин данной нецелесообразности;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1800" b="1" i="1" dirty="0" smtClean="0">
                <a:solidFill>
                  <a:srgbClr val="0070C0"/>
                </a:solidFill>
              </a:rPr>
              <a:t>Примечание: по данной норме расторгается в случае отсутствия приобретения данного товара, работы или услуги.</a:t>
            </a: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В случае заключенного данного дополнительного соглашения Заказчик уже не сможет приобрести данные товары, работы или услуги.</a:t>
            </a: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При этом подписать дополнительное соглашение это право Поставщика.</a:t>
            </a: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 </a:t>
            </a:r>
            <a:endParaRPr lang="ru-RU" sz="18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157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158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3" name="Рисунок 2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159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000" dirty="0" smtClean="0"/>
              <a:t>	9) заказчиком в одностороннем порядке в случае </a:t>
            </a:r>
            <a:r>
              <a:rPr lang="ru-RU" sz="2000" b="1" dirty="0" smtClean="0">
                <a:solidFill>
                  <a:srgbClr val="FF0000"/>
                </a:solidFill>
              </a:rPr>
              <a:t>невнесения поставщиком обеспечения исполнения договора (обеспечения аванса, антидемпинговой суммы</a:t>
            </a:r>
            <a:r>
              <a:rPr lang="ru-RU" sz="2000" dirty="0" smtClean="0"/>
              <a:t>) в сроки, предусмотренные правилами осуществления государственных закупок, </a:t>
            </a:r>
            <a:r>
              <a:rPr lang="ru-RU" sz="2000" b="1" dirty="0" smtClean="0">
                <a:solidFill>
                  <a:srgbClr val="0070C0"/>
                </a:solidFill>
              </a:rPr>
              <a:t>за исключением случая исполнения поставщиком своих обязательств до истечения срока внесения обеспечения исполнения договора</a:t>
            </a:r>
            <a:r>
              <a:rPr lang="ru-RU" sz="2000" dirty="0" smtClean="0"/>
              <a:t>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1800" b="1" i="1" dirty="0" smtClean="0">
                <a:solidFill>
                  <a:srgbClr val="0070C0"/>
                </a:solidFill>
              </a:rPr>
              <a:t>Примечание: в случае если поставщик не внес обеспечение договора, аванса или антидемпинговую сумму в течении 10 рабочих дней, Заказчик направляет уведомление о намерении расторгнуть договор, </a:t>
            </a:r>
            <a:r>
              <a:rPr lang="ru-RU" sz="1800" b="1" i="1" dirty="0" err="1" smtClean="0">
                <a:solidFill>
                  <a:srgbClr val="0070C0"/>
                </a:solidFill>
              </a:rPr>
              <a:t>веб-портал</a:t>
            </a:r>
            <a:r>
              <a:rPr lang="ru-RU" sz="1800" b="1" i="1" dirty="0" smtClean="0">
                <a:solidFill>
                  <a:srgbClr val="0070C0"/>
                </a:solidFill>
              </a:rPr>
              <a:t> дает 3 рабочих дня, в случае не внесения данных сумм Заказчик расторгает договор и в течении 3 рабочих дней и направляет информацию в Уполномоченный орган о включении в РНУ.</a:t>
            </a: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В случае если поставщик внес обеспечение в течении 10 рабочих дней, то данные суммы не вносятся. </a:t>
            </a:r>
          </a:p>
          <a:p>
            <a:pPr algn="just"/>
            <a:r>
              <a:rPr lang="ru-RU" sz="2000" dirty="0" smtClean="0"/>
              <a:t> </a:t>
            </a:r>
            <a:endParaRPr lang="ru-RU" sz="2000" dirty="0"/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161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162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163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164</a:t>
            </a:fld>
            <a:endParaRPr lang="ru-RU"/>
          </a:p>
        </p:txBody>
      </p:sp>
      <p:pic>
        <p:nvPicPr>
          <p:cNvPr id="3" name="Рисунок 2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165</a:t>
            </a:fld>
            <a:endParaRPr lang="ru-RU"/>
          </a:p>
        </p:txBody>
      </p:sp>
      <p:pic>
        <p:nvPicPr>
          <p:cNvPr id="3" name="Рисунок 2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800" dirty="0" smtClean="0"/>
              <a:t>10) по судебному акту, вступившему в законную силу, исполнение которого требует расторжение договора.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</a:t>
            </a:r>
            <a:r>
              <a:rPr lang="ru-RU" sz="2000" b="1" i="1" dirty="0" smtClean="0">
                <a:solidFill>
                  <a:srgbClr val="0070C0"/>
                </a:solidFill>
              </a:rPr>
              <a:t>Примечание: в случае если имеется решение суда о расторжении договора, данный договор расторгается.</a:t>
            </a:r>
          </a:p>
          <a:p>
            <a:pPr algn="just"/>
            <a:r>
              <a:rPr lang="ru-RU" sz="2000" b="1" i="1" dirty="0" smtClean="0">
                <a:solidFill>
                  <a:srgbClr val="0070C0"/>
                </a:solidFill>
              </a:rPr>
              <a:t>	Один из примеров: проведен конкурс, потенциальный поставщик направил жалобу в адрес Заказчика, в свою очередь Заказчик отказал в жалобе. </a:t>
            </a:r>
          </a:p>
          <a:p>
            <a:pPr algn="just"/>
            <a:r>
              <a:rPr lang="ru-RU" sz="2000" b="1" i="1" dirty="0" smtClean="0">
                <a:solidFill>
                  <a:srgbClr val="0070C0"/>
                </a:solidFill>
              </a:rPr>
              <a:t>	Потенциальный поставщик обратился в суд о признании итогов не законными и о требовании расторжении договора с победителем.</a:t>
            </a:r>
          </a:p>
          <a:p>
            <a:pPr algn="just"/>
            <a:r>
              <a:rPr lang="ru-RU" sz="2000" b="1" i="1" dirty="0" smtClean="0">
                <a:solidFill>
                  <a:srgbClr val="0070C0"/>
                </a:solidFill>
              </a:rPr>
              <a:t>	В этом случае Заказчик расторгает договор согласно решения суда вступившее в законную силу.</a:t>
            </a: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400" dirty="0" smtClean="0"/>
              <a:t>Основания расторжения договора, предусмотренные подпунктами 1), 2) и 3) части первой настоящего пункта, являются </a:t>
            </a:r>
            <a:r>
              <a:rPr lang="ru-RU" sz="2400" b="1" dirty="0" smtClean="0">
                <a:solidFill>
                  <a:srgbClr val="FF0000"/>
                </a:solidFill>
              </a:rPr>
              <a:t>правом заказчика.</a:t>
            </a:r>
          </a:p>
          <a:p>
            <a:pPr algn="just"/>
            <a:endParaRPr lang="ru-RU" sz="24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2400" b="1" i="1" dirty="0" smtClean="0">
                <a:solidFill>
                  <a:srgbClr val="0070C0"/>
                </a:solidFill>
              </a:rPr>
              <a:t>	Примечание: </a:t>
            </a:r>
          </a:p>
          <a:p>
            <a:pPr algn="just"/>
            <a:r>
              <a:rPr lang="ru-RU" sz="2400" b="1" i="1" dirty="0" smtClean="0">
                <a:solidFill>
                  <a:srgbClr val="0070C0"/>
                </a:solidFill>
              </a:rPr>
              <a:t>	1) отказ от исполнения договора Поставщиком.</a:t>
            </a:r>
          </a:p>
          <a:p>
            <a:pPr algn="just"/>
            <a:r>
              <a:rPr lang="ru-RU" sz="2400" b="1" i="1" dirty="0" smtClean="0">
                <a:solidFill>
                  <a:srgbClr val="0070C0"/>
                </a:solidFill>
              </a:rPr>
              <a:t>	2) не исполнение либо не надлежащее исполнение договорных обязательств.</a:t>
            </a:r>
          </a:p>
          <a:p>
            <a:pPr algn="just"/>
            <a:r>
              <a:rPr lang="ru-RU" sz="2400" b="1" i="1" dirty="0" smtClean="0">
                <a:solidFill>
                  <a:srgbClr val="0070C0"/>
                </a:solidFill>
              </a:rPr>
              <a:t>	3) привлечение субподрядчиков не указанных в конкурсе либо передачи в субподряд более 30 %</a:t>
            </a:r>
          </a:p>
          <a:p>
            <a:pPr algn="just"/>
            <a:endParaRPr lang="ru-RU" sz="24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2400" b="1" i="1" dirty="0" smtClean="0">
                <a:solidFill>
                  <a:srgbClr val="0070C0"/>
                </a:solidFill>
              </a:rPr>
              <a:t>	Остальные подпункты 4,5,6,7,9 и 10 это </a:t>
            </a:r>
            <a:r>
              <a:rPr lang="ru-RU" sz="2400" b="1" i="1" u="sng" dirty="0" smtClean="0">
                <a:solidFill>
                  <a:srgbClr val="FF0000"/>
                </a:solidFill>
              </a:rPr>
              <a:t>обязанность Заказчика. </a:t>
            </a:r>
          </a:p>
          <a:p>
            <a:pPr algn="just"/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3600" dirty="0" smtClean="0"/>
              <a:t> Расторжение договора по основаниям, </a:t>
            </a:r>
            <a:r>
              <a:rPr lang="ru-RU" sz="3600" b="1" dirty="0" smtClean="0">
                <a:solidFill>
                  <a:srgbClr val="0070C0"/>
                </a:solidFill>
              </a:rPr>
              <a:t>не предусмотренным </a:t>
            </a:r>
            <a:r>
              <a:rPr lang="ru-RU" sz="3600" dirty="0" smtClean="0"/>
              <a:t>частью первой настоящего пункта, </a:t>
            </a:r>
            <a:r>
              <a:rPr lang="ru-RU" sz="3600" b="1" dirty="0" smtClean="0">
                <a:solidFill>
                  <a:srgbClr val="FF0000"/>
                </a:solidFill>
              </a:rPr>
              <a:t>не допускается.</a:t>
            </a:r>
          </a:p>
          <a:p>
            <a:pPr algn="just"/>
            <a:endParaRPr lang="ru-RU" sz="36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3600" b="1" dirty="0" smtClean="0">
                <a:solidFill>
                  <a:srgbClr val="FF0000"/>
                </a:solidFill>
              </a:rPr>
              <a:t>	</a:t>
            </a:r>
            <a:r>
              <a:rPr lang="ru-RU" sz="2800" b="1" i="1" dirty="0" smtClean="0">
                <a:solidFill>
                  <a:srgbClr val="0070C0"/>
                </a:solidFill>
              </a:rPr>
              <a:t>Примечание: в том числе согласно статьи 401 Гражданского Кодекса Республики Казахстан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3" name="Рисунок 2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3" name="Рисунок 2" descr="Слайд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1800" dirty="0" smtClean="0"/>
              <a:t>3) в части </a:t>
            </a:r>
            <a:r>
              <a:rPr lang="ru-RU" sz="1800" b="1" dirty="0" smtClean="0"/>
              <a:t>уменьшения</a:t>
            </a:r>
            <a:r>
              <a:rPr lang="ru-RU" sz="1800" dirty="0" smtClean="0"/>
              <a:t> либо </a:t>
            </a:r>
            <a:r>
              <a:rPr lang="ru-RU" sz="1800" b="1" dirty="0" smtClean="0"/>
              <a:t>увеличения</a:t>
            </a:r>
            <a:r>
              <a:rPr lang="ru-RU" sz="1800" dirty="0" smtClean="0"/>
              <a:t> суммы договора, </a:t>
            </a:r>
            <a:r>
              <a:rPr lang="ru-RU" sz="1800" b="1" dirty="0" smtClean="0">
                <a:solidFill>
                  <a:srgbClr val="FF0000"/>
                </a:solidFill>
              </a:rPr>
              <a:t>связанной</a:t>
            </a:r>
            <a:r>
              <a:rPr lang="ru-RU" sz="1800" dirty="0" smtClean="0"/>
              <a:t> с уменьшением либо увеличением потребности </a:t>
            </a:r>
            <a:r>
              <a:rPr lang="ru-RU" sz="1800" b="1" dirty="0" smtClean="0">
                <a:solidFill>
                  <a:srgbClr val="FF0000"/>
                </a:solidFill>
              </a:rPr>
              <a:t>в объеме приобретаемых</a:t>
            </a:r>
            <a:r>
              <a:rPr lang="ru-RU" sz="1800" dirty="0" smtClean="0"/>
              <a:t> товаров, работ, за исключением работ, указанных в подпункте 2) настоящего пункта, услуг, </a:t>
            </a:r>
            <a:r>
              <a:rPr lang="ru-RU" sz="1800" b="1" dirty="0" smtClean="0">
                <a:solidFill>
                  <a:srgbClr val="FF0000"/>
                </a:solidFill>
              </a:rPr>
              <a:t>при условии неизменности цены за единицу</a:t>
            </a:r>
            <a:r>
              <a:rPr lang="ru-RU" sz="1800" dirty="0" smtClean="0"/>
              <a:t> товара, работы, услуги, указанной в заключенном договоре данных товаров, работ, услуг. 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Такое изменение заключенного договора </a:t>
            </a:r>
            <a:r>
              <a:rPr lang="ru-RU" sz="1800" b="1" dirty="0" smtClean="0">
                <a:solidFill>
                  <a:srgbClr val="FF0000"/>
                </a:solidFill>
              </a:rPr>
              <a:t>допускается</a:t>
            </a:r>
            <a:r>
              <a:rPr lang="ru-RU" sz="1800" dirty="0" smtClean="0"/>
              <a:t> в пределах </a:t>
            </a:r>
            <a:r>
              <a:rPr lang="ru-RU" sz="1800" b="1" dirty="0" smtClean="0">
                <a:solidFill>
                  <a:srgbClr val="FF0000"/>
                </a:solidFill>
              </a:rPr>
              <a:t>сложившейся экономии </a:t>
            </a:r>
            <a:r>
              <a:rPr lang="ru-RU" sz="1800" dirty="0" smtClean="0"/>
              <a:t>по данной государственной закупке, </a:t>
            </a:r>
            <a:r>
              <a:rPr lang="ru-RU" sz="1800" b="1" dirty="0" smtClean="0"/>
              <a:t>за исключением</a:t>
            </a:r>
            <a:r>
              <a:rPr lang="ru-RU" sz="1800" dirty="0" smtClean="0"/>
              <a:t> </a:t>
            </a:r>
            <a:r>
              <a:rPr lang="ru-RU" sz="1800" b="1" dirty="0" smtClean="0">
                <a:solidFill>
                  <a:srgbClr val="FF0000"/>
                </a:solidFill>
              </a:rPr>
              <a:t>транспортных услуг, услуг связи</a:t>
            </a:r>
            <a:r>
              <a:rPr lang="ru-RU" sz="1800" dirty="0" smtClean="0"/>
              <a:t>, а также товаров и услуг, связанных с организацией питания Вооруженных </a:t>
            </a:r>
            <a:r>
              <a:rPr lang="ru-RU" sz="1800" dirty="0" err="1" smtClean="0"/>
              <a:t>Cил</a:t>
            </a:r>
            <a:r>
              <a:rPr lang="ru-RU" sz="1800" dirty="0" smtClean="0"/>
              <a:t> Республики Казахстан, других войск и воинских формирований;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Примечание: при принятии решения по п.п. 3 п. 2 статьи 18 Закона, Заказчик имеет право увеличивать </a:t>
            </a:r>
            <a:r>
              <a:rPr lang="ru-RU" sz="1800" b="1" dirty="0" smtClean="0">
                <a:solidFill>
                  <a:srgbClr val="FF0000"/>
                </a:solidFill>
              </a:rPr>
              <a:t>исключительно</a:t>
            </a:r>
            <a:r>
              <a:rPr lang="ru-RU" sz="1800" dirty="0" smtClean="0"/>
              <a:t> объем товаров/работ/услуг, </a:t>
            </a:r>
            <a:r>
              <a:rPr lang="ru-RU" sz="1800" b="1" u="sng" dirty="0" smtClean="0"/>
              <a:t>указанных в основном договоре</a:t>
            </a:r>
            <a:r>
              <a:rPr lang="ru-RU" sz="1800" dirty="0" smtClean="0"/>
              <a:t>.</a:t>
            </a:r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smtClean="0"/>
              <a:t>Заказчик не имеет право заключить дополнительное соглашение </a:t>
            </a:r>
            <a:r>
              <a:rPr lang="ru-RU" sz="1800" b="1" i="1" dirty="0" smtClean="0">
                <a:solidFill>
                  <a:srgbClr val="FF0000"/>
                </a:solidFill>
              </a:rPr>
              <a:t>на другие виды товаров, работ и услуг.</a:t>
            </a:r>
            <a:endParaRPr lang="ru-RU" sz="1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Статья 18. Основания по внесению изменений в проект договора, заключенный договор, а также расторжению договора</a:t>
            </a:r>
            <a:endParaRPr lang="en-US" sz="2000" b="1" dirty="0" smtClean="0"/>
          </a:p>
          <a:p>
            <a:pPr algn="ctr"/>
            <a:endParaRPr lang="en-US" sz="2000" b="1" dirty="0" smtClean="0"/>
          </a:p>
          <a:p>
            <a:pPr algn="just"/>
            <a:r>
              <a:rPr lang="ru-RU" sz="2000" dirty="0" smtClean="0"/>
              <a:t>2. Внесение изменения в заключенный договор при условии неизменности качества и других условий, явившихся основой для выбора поставщика, </a:t>
            </a:r>
            <a:r>
              <a:rPr lang="ru-RU" sz="2000" b="1" dirty="0" smtClean="0">
                <a:solidFill>
                  <a:srgbClr val="FF0000"/>
                </a:solidFill>
              </a:rPr>
              <a:t>допускается:</a:t>
            </a:r>
          </a:p>
          <a:p>
            <a:pPr algn="just"/>
            <a:endParaRPr lang="ru-RU" sz="20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000" dirty="0" smtClean="0"/>
              <a:t>	</a:t>
            </a:r>
            <a:r>
              <a:rPr lang="ru-RU" sz="2000" i="1" dirty="0" smtClean="0">
                <a:solidFill>
                  <a:srgbClr val="0070C0"/>
                </a:solidFill>
              </a:rPr>
              <a:t>Примечание: слово </a:t>
            </a:r>
            <a:r>
              <a:rPr lang="ru-RU" sz="2000" b="1" i="1" dirty="0" smtClean="0">
                <a:solidFill>
                  <a:srgbClr val="0070C0"/>
                </a:solidFill>
              </a:rPr>
              <a:t>«допускается»</a:t>
            </a:r>
            <a:r>
              <a:rPr lang="ru-RU" sz="2000" i="1" dirty="0" smtClean="0">
                <a:solidFill>
                  <a:srgbClr val="0070C0"/>
                </a:solidFill>
              </a:rPr>
              <a:t> в юридической практике Республики Казахстан используется как </a:t>
            </a:r>
            <a:r>
              <a:rPr lang="ru-RU" sz="2000" b="1" i="1" dirty="0" smtClean="0">
                <a:solidFill>
                  <a:srgbClr val="FF0000"/>
                </a:solidFill>
              </a:rPr>
              <a:t>разрешительная</a:t>
            </a:r>
            <a:r>
              <a:rPr lang="ru-RU" sz="2000" b="1" i="1" dirty="0" smtClean="0">
                <a:solidFill>
                  <a:srgbClr val="0070C0"/>
                </a:solidFill>
              </a:rPr>
              <a:t> формулировка</a:t>
            </a:r>
            <a:r>
              <a:rPr lang="ru-RU" sz="2000" i="1" dirty="0" smtClean="0">
                <a:solidFill>
                  <a:srgbClr val="0070C0"/>
                </a:solidFill>
              </a:rPr>
              <a:t>, указывающая на </a:t>
            </a:r>
            <a:r>
              <a:rPr lang="ru-RU" sz="2000" b="1" i="1" dirty="0" smtClean="0">
                <a:solidFill>
                  <a:srgbClr val="FF0000"/>
                </a:solidFill>
              </a:rPr>
              <a:t>возможность</a:t>
            </a:r>
            <a:r>
              <a:rPr lang="ru-RU" sz="2000" b="1" i="1" dirty="0" smtClean="0">
                <a:solidFill>
                  <a:srgbClr val="0070C0"/>
                </a:solidFill>
              </a:rPr>
              <a:t> или </a:t>
            </a:r>
            <a:r>
              <a:rPr lang="ru-RU" sz="2000" b="1" i="1" dirty="0" smtClean="0">
                <a:solidFill>
                  <a:srgbClr val="FF0000"/>
                </a:solidFill>
              </a:rPr>
              <a:t>допустимость</a:t>
            </a:r>
            <a:r>
              <a:rPr lang="ru-RU" sz="2000" b="1" i="1" dirty="0" smtClean="0">
                <a:solidFill>
                  <a:srgbClr val="0070C0"/>
                </a:solidFill>
              </a:rPr>
              <a:t> действия при соблюдении условий</a:t>
            </a:r>
            <a:r>
              <a:rPr lang="ru-RU" sz="2000" i="1" dirty="0" smtClean="0">
                <a:solidFill>
                  <a:srgbClr val="0070C0"/>
                </a:solidFill>
              </a:rPr>
              <a:t>, но </a:t>
            </a:r>
            <a:r>
              <a:rPr lang="ru-RU" sz="2000" b="1" i="1" dirty="0" smtClean="0">
                <a:solidFill>
                  <a:srgbClr val="FF0000"/>
                </a:solidFill>
              </a:rPr>
              <a:t>не создающая прямой обязанности.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	</a:t>
            </a:r>
            <a:r>
              <a:rPr lang="ru-RU" sz="1800" b="1" dirty="0" smtClean="0"/>
              <a:t>«Допускается» = разрешено / возможно / не запрещено законом</a:t>
            </a:r>
            <a:endParaRPr lang="ru-RU" sz="1800" dirty="0" smtClean="0"/>
          </a:p>
          <a:p>
            <a:endParaRPr lang="ru-RU" sz="1800" dirty="0" smtClean="0"/>
          </a:p>
          <a:p>
            <a:pPr algn="just"/>
            <a:r>
              <a:rPr lang="ru-RU" sz="1800" dirty="0" smtClean="0"/>
              <a:t>	Действие </a:t>
            </a:r>
            <a:r>
              <a:rPr lang="ru-RU" sz="1800" b="1" dirty="0" smtClean="0"/>
              <a:t>может быть совершено</a:t>
            </a:r>
            <a:r>
              <a:rPr lang="ru-RU" sz="1800" dirty="0" smtClean="0"/>
              <a:t>, но </a:t>
            </a:r>
            <a:r>
              <a:rPr lang="ru-RU" sz="1800" b="1" dirty="0" smtClean="0"/>
              <a:t>не обязательно к исполнению</a:t>
            </a:r>
            <a:r>
              <a:rPr lang="ru-RU" sz="1800" dirty="0" smtClean="0"/>
              <a:t>, при этом </a:t>
            </a:r>
            <a:r>
              <a:rPr lang="ru-RU" sz="1800" b="1" dirty="0" smtClean="0"/>
              <a:t>должны соблюдаться установленные условия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3" name="Рисунок 2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3" name="Рисунок 2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3" name="Рисунок 2" descr="Слайд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6" name="Рисунок 5" descr="Слайд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Так как при создании нового пункта предмет в доп.соглашение не заменяется, а добавляется, то в новом пункте плана необходимо </a:t>
            </a:r>
            <a:r>
              <a:rPr lang="ru-RU" sz="2000" b="1" dirty="0" smtClean="0">
                <a:solidFill>
                  <a:srgbClr val="FF0000"/>
                </a:solidFill>
              </a:rPr>
              <a:t>указывать только разницу</a:t>
            </a:r>
            <a:r>
              <a:rPr lang="ru-RU" sz="2000" dirty="0" smtClean="0"/>
              <a:t>.  Пример:</a:t>
            </a:r>
          </a:p>
          <a:p>
            <a:endParaRPr lang="ru-RU" sz="2000" dirty="0" smtClean="0"/>
          </a:p>
          <a:p>
            <a:pPr algn="just">
              <a:buFontTx/>
              <a:buChar char="-"/>
            </a:pPr>
            <a:r>
              <a:rPr lang="ru-RU" sz="2000" dirty="0" smtClean="0"/>
              <a:t>для </a:t>
            </a:r>
            <a:r>
              <a:rPr lang="ru-RU" sz="2000" b="1" dirty="0" smtClean="0"/>
              <a:t>ТОВАРА</a:t>
            </a:r>
            <a:r>
              <a:rPr lang="ru-RU" sz="2000" dirty="0" smtClean="0"/>
              <a:t>: плановая цена за ед. - 1000 </a:t>
            </a:r>
            <a:r>
              <a:rPr lang="ru-RU" sz="2000" dirty="0" err="1" smtClean="0"/>
              <a:t>тг</a:t>
            </a:r>
            <a:r>
              <a:rPr lang="ru-RU" sz="2000" dirty="0" smtClean="0"/>
              <a:t>., количество -10 шт.,  цена за ед. в договоре - 700тг. </a:t>
            </a:r>
          </a:p>
          <a:p>
            <a:pPr algn="just">
              <a:buFontTx/>
              <a:buChar char="-"/>
            </a:pPr>
            <a:endParaRPr lang="ru-RU" sz="2000" dirty="0" smtClean="0"/>
          </a:p>
          <a:p>
            <a:pPr algn="just">
              <a:buFontTx/>
              <a:buChar char="-"/>
            </a:pPr>
            <a:r>
              <a:rPr lang="ru-RU" sz="2000" dirty="0" smtClean="0"/>
              <a:t>Если есть потребность приобрести еще 8 книг, то для этого в новом пункте плана </a:t>
            </a:r>
            <a:r>
              <a:rPr lang="ru-RU" sz="2000" b="1" u="sng" dirty="0" smtClean="0">
                <a:solidFill>
                  <a:srgbClr val="FF0000"/>
                </a:solidFill>
              </a:rPr>
              <a:t>необходимо указать цену за ед.- 700 </a:t>
            </a:r>
            <a:r>
              <a:rPr lang="ru-RU" sz="2000" b="1" u="sng" dirty="0" err="1" smtClean="0">
                <a:solidFill>
                  <a:srgbClr val="FF0000"/>
                </a:solidFill>
              </a:rPr>
              <a:t>тг</a:t>
            </a:r>
            <a:r>
              <a:rPr lang="ru-RU" sz="2000" b="1" u="sng" dirty="0" smtClean="0">
                <a:solidFill>
                  <a:srgbClr val="FF0000"/>
                </a:solidFill>
              </a:rPr>
              <a:t>., количество 8 шт. </a:t>
            </a:r>
          </a:p>
          <a:p>
            <a:pPr algn="just">
              <a:buFontTx/>
              <a:buChar char="-"/>
            </a:pPr>
            <a:endParaRPr lang="ru-RU" sz="2000" dirty="0" smtClean="0"/>
          </a:p>
          <a:p>
            <a:pPr algn="just">
              <a:buFontTx/>
              <a:buChar char="-"/>
            </a:pPr>
            <a:r>
              <a:rPr lang="ru-RU" sz="2000" dirty="0" smtClean="0"/>
              <a:t>В результате, в дополнительном соглашении будут </a:t>
            </a:r>
            <a:r>
              <a:rPr lang="ru-RU" sz="2000" b="1" dirty="0" smtClean="0">
                <a:solidFill>
                  <a:srgbClr val="FF0000"/>
                </a:solidFill>
              </a:rPr>
              <a:t>отображаться 2 предмета договора</a:t>
            </a:r>
            <a:r>
              <a:rPr lang="ru-RU" sz="2000" dirty="0" smtClean="0"/>
              <a:t>: 1) 700*10=7000 </a:t>
            </a:r>
            <a:r>
              <a:rPr lang="ru-RU" sz="2000" dirty="0" err="1" smtClean="0"/>
              <a:t>тг</a:t>
            </a:r>
            <a:r>
              <a:rPr lang="ru-RU" sz="2000" dirty="0" smtClean="0"/>
              <a:t>, 2) 700*8=5600 </a:t>
            </a:r>
            <a:r>
              <a:rPr lang="ru-RU" sz="2000" dirty="0" err="1" smtClean="0"/>
              <a:t>тг</a:t>
            </a:r>
            <a:r>
              <a:rPr lang="ru-RU" sz="2000" dirty="0" smtClean="0"/>
              <a:t>. </a:t>
            </a:r>
          </a:p>
          <a:p>
            <a:pPr algn="just">
              <a:buFontTx/>
              <a:buChar char="-"/>
            </a:pPr>
            <a:endParaRPr lang="ru-RU" sz="2000" dirty="0" smtClean="0"/>
          </a:p>
          <a:p>
            <a:pPr algn="just">
              <a:buFontTx/>
              <a:buChar char="-"/>
            </a:pPr>
            <a:r>
              <a:rPr lang="ru-RU" sz="2000" dirty="0" smtClean="0"/>
              <a:t>Общая сумма договора будет составлять – 12</a:t>
            </a:r>
            <a:r>
              <a:rPr lang="en-US" sz="2000" dirty="0" smtClean="0"/>
              <a:t> </a:t>
            </a:r>
            <a:r>
              <a:rPr lang="ru-RU" sz="2000" dirty="0" smtClean="0"/>
              <a:t>600 </a:t>
            </a:r>
            <a:r>
              <a:rPr lang="ru-RU" sz="2000" dirty="0" err="1" smtClean="0"/>
              <a:t>тг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000" dirty="0" smtClean="0"/>
              <a:t>для </a:t>
            </a:r>
            <a:r>
              <a:rPr lang="ru-RU" sz="2000" b="1" dirty="0" smtClean="0"/>
              <a:t>РАБОТ и УСЛУГ:</a:t>
            </a:r>
            <a:r>
              <a:rPr lang="ru-RU" sz="2000" dirty="0" smtClean="0"/>
              <a:t> </a:t>
            </a:r>
          </a:p>
          <a:p>
            <a:pPr>
              <a:buFontTx/>
              <a:buChar char="-"/>
            </a:pPr>
            <a:endParaRPr lang="ru-RU" sz="2000" dirty="0" smtClean="0"/>
          </a:p>
          <a:p>
            <a:pPr algn="just">
              <a:buFontTx/>
              <a:buChar char="-"/>
            </a:pPr>
            <a:r>
              <a:rPr lang="ru-RU" sz="2000" dirty="0" smtClean="0"/>
              <a:t>плановая цена за ед. – 100 000 </a:t>
            </a:r>
            <a:r>
              <a:rPr lang="ru-RU" sz="2000" dirty="0" err="1" smtClean="0"/>
              <a:t>тг</a:t>
            </a:r>
            <a:r>
              <a:rPr lang="ru-RU" sz="2000" dirty="0" smtClean="0"/>
              <a:t>., количество – 1 услуга/работа, цена за ед. в договоре – 70 000тг.</a:t>
            </a:r>
            <a:r>
              <a:rPr lang="ru-RU" sz="2000" b="1" dirty="0" smtClean="0"/>
              <a:t>            </a:t>
            </a:r>
          </a:p>
          <a:p>
            <a:pPr algn="just">
              <a:buFontTx/>
              <a:buChar char="-"/>
            </a:pPr>
            <a:endParaRPr lang="ru-RU" sz="2000" b="1" dirty="0" smtClean="0"/>
          </a:p>
          <a:p>
            <a:pPr algn="just">
              <a:buFontTx/>
              <a:buChar char="-"/>
            </a:pPr>
            <a:r>
              <a:rPr lang="ru-RU" sz="2000" dirty="0" smtClean="0"/>
              <a:t>Если есть потребность увеличить </a:t>
            </a:r>
            <a:r>
              <a:rPr lang="ru-RU" sz="2000" b="1" dirty="0" smtClean="0"/>
              <a:t>объем</a:t>
            </a:r>
            <a:r>
              <a:rPr lang="ru-RU" sz="2000" dirty="0" smtClean="0"/>
              <a:t> еще на 50 000 </a:t>
            </a:r>
            <a:r>
              <a:rPr lang="ru-RU" sz="2000" dirty="0" err="1" smtClean="0"/>
              <a:t>тг</a:t>
            </a:r>
            <a:r>
              <a:rPr lang="ru-RU" sz="2000" dirty="0" smtClean="0"/>
              <a:t>., то в новом пункте плана необходимо  </a:t>
            </a:r>
            <a:r>
              <a:rPr lang="ru-RU" sz="2000" b="1" dirty="0" smtClean="0">
                <a:solidFill>
                  <a:srgbClr val="FF0000"/>
                </a:solidFill>
              </a:rPr>
              <a:t>указать только разницу- </a:t>
            </a:r>
            <a:r>
              <a:rPr lang="ru-RU" sz="2000" dirty="0" smtClean="0"/>
              <a:t>50 000тг. </a:t>
            </a:r>
          </a:p>
          <a:p>
            <a:pPr algn="just">
              <a:buFontTx/>
              <a:buChar char="-"/>
            </a:pPr>
            <a:endParaRPr lang="ru-RU" sz="2000" dirty="0" smtClean="0"/>
          </a:p>
          <a:p>
            <a:pPr algn="just">
              <a:buFontTx/>
              <a:buChar char="-"/>
            </a:pPr>
            <a:r>
              <a:rPr lang="ru-RU" sz="2000" dirty="0" smtClean="0"/>
              <a:t>В результате, в дополнительном соглашении будут отображаться </a:t>
            </a:r>
            <a:br>
              <a:rPr lang="ru-RU" sz="2000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>2 предмета договора</a:t>
            </a:r>
            <a:r>
              <a:rPr lang="ru-RU" sz="2000" dirty="0" smtClean="0"/>
              <a:t>: </a:t>
            </a:r>
          </a:p>
          <a:p>
            <a:pPr algn="just">
              <a:buFontTx/>
              <a:buChar char="-"/>
            </a:pPr>
            <a:endParaRPr lang="ru-RU" sz="2000" dirty="0" smtClean="0"/>
          </a:p>
          <a:p>
            <a:pPr algn="just">
              <a:buFontTx/>
              <a:buChar char="-"/>
            </a:pPr>
            <a:r>
              <a:rPr lang="ru-RU" sz="2000" dirty="0" smtClean="0"/>
              <a:t>1) 70 000*1=70 000 </a:t>
            </a:r>
            <a:r>
              <a:rPr lang="ru-RU" sz="2000" dirty="0" err="1" smtClean="0"/>
              <a:t>тг</a:t>
            </a:r>
            <a:r>
              <a:rPr lang="ru-RU" sz="2000" dirty="0" smtClean="0"/>
              <a:t>, 2) 50 000*1=50 000 </a:t>
            </a:r>
            <a:r>
              <a:rPr lang="ru-RU" sz="2000" dirty="0" err="1" smtClean="0"/>
              <a:t>тг</a:t>
            </a:r>
            <a:r>
              <a:rPr lang="ru-RU" sz="2000" dirty="0" smtClean="0"/>
              <a:t>. </a:t>
            </a:r>
            <a:r>
              <a:rPr lang="ru-RU" sz="2000" b="1" dirty="0" smtClean="0">
                <a:solidFill>
                  <a:srgbClr val="FF0000"/>
                </a:solidFill>
              </a:rPr>
              <a:t>Общая сумма договора будет составлять – 120 000 </a:t>
            </a:r>
            <a:r>
              <a:rPr lang="ru-RU" sz="2000" b="1" dirty="0" err="1" smtClean="0">
                <a:solidFill>
                  <a:srgbClr val="FF0000"/>
                </a:solidFill>
              </a:rPr>
              <a:t>тг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400" dirty="0" smtClean="0"/>
              <a:t>4) в случае, если поставщик в процессе исполнения заключенного с ним договора предложил при условии неизменности цены за единицу товара, работы, услуги </a:t>
            </a:r>
            <a:r>
              <a:rPr lang="ru-RU" sz="2400" b="1" dirty="0" smtClean="0">
                <a:solidFill>
                  <a:srgbClr val="FF0000"/>
                </a:solidFill>
              </a:rPr>
              <a:t>более лучшие качественные и (или) технические характеристики </a:t>
            </a:r>
            <a:r>
              <a:rPr lang="ru-RU" sz="2400" dirty="0" smtClean="0"/>
              <a:t>либо </a:t>
            </a:r>
            <a:r>
              <a:rPr lang="ru-RU" sz="2400" b="1" u="sng" dirty="0" smtClean="0">
                <a:solidFill>
                  <a:srgbClr val="0070C0"/>
                </a:solidFill>
              </a:rPr>
              <a:t>сроки и (или) условия поставки товара, выполнения работы, оказания услуги</a:t>
            </a:r>
            <a:r>
              <a:rPr lang="ru-RU" sz="2400" dirty="0" smtClean="0"/>
              <a:t>, являющихся предметом заключенного с ним договора;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1800" i="1" dirty="0" smtClean="0"/>
              <a:t>Примечание: в случае если Поставщик поставил товар, работу или услугу с более лучшими характеристиками, Заказчиком в </a:t>
            </a:r>
            <a:r>
              <a:rPr lang="ru-RU" sz="1800" b="1" i="1" dirty="0" smtClean="0">
                <a:solidFill>
                  <a:srgbClr val="FF0000"/>
                </a:solidFill>
              </a:rPr>
              <a:t>обязательном порядке</a:t>
            </a:r>
            <a:r>
              <a:rPr lang="ru-RU" sz="1800" i="1" dirty="0" smtClean="0"/>
              <a:t> создается и подписывается </a:t>
            </a:r>
            <a:r>
              <a:rPr lang="ru-RU" sz="1800" b="1" i="1" u="sng" dirty="0" smtClean="0"/>
              <a:t>дополнительное соглашение и меняется техническая спецификация.</a:t>
            </a:r>
            <a:endParaRPr lang="ru-RU" sz="1800" b="1" i="1" u="sng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Гражданский кодекс Республики Казахстан (Общая часть)</a:t>
            </a:r>
          </a:p>
          <a:p>
            <a:pPr algn="ctr"/>
            <a:r>
              <a:rPr lang="ru-RU" sz="2000" b="1" dirty="0" smtClean="0"/>
              <a:t>Кодекс Республики Казахстан от 27 декабря 1994 года № 268-XIII.</a:t>
            </a:r>
          </a:p>
          <a:p>
            <a:endParaRPr lang="ru-RU" sz="2000" dirty="0" smtClean="0"/>
          </a:p>
          <a:p>
            <a:r>
              <a:rPr lang="ru-RU" sz="2000" dirty="0" smtClean="0"/>
              <a:t>Статья 401. Основания изменения и расторжения договора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      1. Изменение и расторжение договора </a:t>
            </a:r>
            <a:r>
              <a:rPr lang="ru-RU" sz="2000" b="1" dirty="0" smtClean="0">
                <a:solidFill>
                  <a:srgbClr val="FF0000"/>
                </a:solidFill>
              </a:rPr>
              <a:t>возможны по соглашению сторон</a:t>
            </a:r>
            <a:r>
              <a:rPr lang="ru-RU" sz="2000" dirty="0" smtClean="0"/>
              <a:t>, если иное </a:t>
            </a:r>
            <a:r>
              <a:rPr lang="ru-RU" sz="2000" b="1" dirty="0" smtClean="0">
                <a:solidFill>
                  <a:srgbClr val="FF0000"/>
                </a:solidFill>
              </a:rPr>
              <a:t>не предусмотрено </a:t>
            </a:r>
            <a:r>
              <a:rPr lang="ru-RU" sz="2000" dirty="0" smtClean="0"/>
              <a:t>настоящим Кодексом, </a:t>
            </a:r>
            <a:r>
              <a:rPr lang="ru-RU" sz="2000" b="1" u="sng" dirty="0" smtClean="0">
                <a:solidFill>
                  <a:srgbClr val="0070C0"/>
                </a:solidFill>
              </a:rPr>
              <a:t>другими законодательными актами</a:t>
            </a:r>
            <a:r>
              <a:rPr lang="ru-RU" sz="2000" dirty="0" smtClean="0"/>
              <a:t> и договором.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Примечание: по соглашению сторон расторгать Заказчик не имеет право. п.2 статьи 18 Закона «О государственных закупках» имеет исчерпывающий перечень оснований для внесений изменений в заключенный договор.</a:t>
            </a:r>
          </a:p>
          <a:p>
            <a:pPr algn="just"/>
            <a:r>
              <a:rPr lang="ru-RU" sz="2000" dirty="0" smtClean="0"/>
              <a:t>	Кроме того, п. 4 статьи 18 Закона, исчерпывающий перечень о расторжении договора до истечения срока действия.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1781175"/>
        </p:xfrm>
        <a:graphic>
          <a:graphicData uri="http://schemas.openxmlformats.org/drawingml/2006/table">
            <a:tbl>
              <a:tblPr/>
              <a:tblGrid>
                <a:gridCol w="1138931"/>
                <a:gridCol w="1334178"/>
                <a:gridCol w="1334178"/>
                <a:gridCol w="1334178"/>
                <a:gridCol w="1334178"/>
                <a:gridCol w="1334178"/>
                <a:gridCol w="1334178"/>
              </a:tblGrid>
              <a:tr h="178117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 smtClean="0"/>
                        <a:t>Код</a:t>
                      </a:r>
                      <a:endParaRPr lang="ru-RU" sz="1400" b="1" dirty="0"/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Основание для </a:t>
                      </a:r>
                      <a:r>
                        <a:rPr lang="ru-RU" sz="1400" b="1" dirty="0" err="1"/>
                        <a:t>допсоглашения</a:t>
                      </a:r>
                      <a:r>
                        <a:rPr lang="ru-RU" sz="1400" b="1" dirty="0"/>
                        <a:t>/ действие для создания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Изменение утвержденного пункта плана  (внесение изменений)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следующий год (Продление)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текущий год (Изменение)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плана  (изменения в договоре касаются отдельного предмета договора)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>
                          <a:solidFill>
                            <a:srgbClr val="FF0000"/>
                          </a:solidFill>
                        </a:rPr>
                        <a:t>Без изменения пункта </a:t>
                      </a:r>
                      <a:r>
                        <a:rPr lang="ru-RU" sz="1400" b="1" dirty="0"/>
                        <a:t>плана  (изменения касаются всего договора в целом)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-1" y="1800225"/>
          <a:ext cx="9144002" cy="3503360"/>
        </p:xfrm>
        <a:graphic>
          <a:graphicData uri="http://schemas.openxmlformats.org/drawingml/2006/table">
            <a:tbl>
              <a:tblPr/>
              <a:tblGrid>
                <a:gridCol w="1152526"/>
                <a:gridCol w="1323975"/>
                <a:gridCol w="1352550"/>
                <a:gridCol w="1304925"/>
                <a:gridCol w="1352550"/>
                <a:gridCol w="1351190"/>
                <a:gridCol w="1306286"/>
              </a:tblGrid>
              <a:tr h="2803524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dirty="0"/>
                        <a:t>16</a:t>
                      </a:r>
                    </a:p>
                  </a:txBody>
                  <a:tcPr marL="64000" marR="64000" marT="44800" marB="4480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dirty="0" err="1">
                          <a:solidFill>
                            <a:srgbClr val="172B4D"/>
                          </a:solidFill>
                        </a:rPr>
                        <a:t>пп</a:t>
                      </a:r>
                      <a:r>
                        <a:rPr lang="ru-RU" sz="1400" b="1" dirty="0">
                          <a:solidFill>
                            <a:srgbClr val="172B4D"/>
                          </a:solidFill>
                        </a:rPr>
                        <a:t>. 4) п.2 ст.18 Закона. Изменение договора по предложению более лучших качественных и (или) технических характеристик</a:t>
                      </a:r>
                      <a:endParaRPr lang="ru-RU" sz="1400" b="1" dirty="0"/>
                    </a:p>
                  </a:txBody>
                  <a:tcPr marL="64000" marR="64000" marT="44800" marB="4480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/>
                      </a:r>
                      <a:br>
                        <a:rPr lang="ru-RU" sz="1400" b="1" dirty="0"/>
                      </a:br>
                      <a:endParaRPr lang="ru-RU" sz="1400" b="1" dirty="0"/>
                    </a:p>
                  </a:txBody>
                  <a:tcPr marL="64000" marR="64000" marT="44800" marB="4480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/>
                      </a:r>
                      <a:br>
                        <a:rPr lang="ru-RU" sz="1400" b="1" dirty="0"/>
                      </a:br>
                      <a:endParaRPr lang="ru-RU" sz="1400" b="1" dirty="0"/>
                    </a:p>
                  </a:txBody>
                  <a:tcPr marL="64000" marR="64000" marT="44800" marB="4480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/>
                      </a:r>
                      <a:br>
                        <a:rPr lang="ru-RU" sz="1400" b="1" dirty="0"/>
                      </a:br>
                      <a:endParaRPr lang="ru-RU" sz="1400" b="1" dirty="0"/>
                    </a:p>
                  </a:txBody>
                  <a:tcPr marL="64000" marR="64000" marT="44800" marB="4480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/>
                      </a:r>
                      <a:br>
                        <a:rPr lang="ru-RU" sz="1400" b="1" dirty="0"/>
                      </a:br>
                      <a:endParaRPr lang="ru-RU" sz="1400" b="1" dirty="0"/>
                    </a:p>
                  </a:txBody>
                  <a:tcPr marL="64000" marR="64000" marT="44800" marB="4480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Да (если более лучшие характеристики в технической спецификации. В </a:t>
                      </a:r>
                      <a:r>
                        <a:rPr lang="ru-RU" sz="1400" b="1" dirty="0" err="1"/>
                        <a:t>допсоглашении</a:t>
                      </a:r>
                      <a:r>
                        <a:rPr lang="ru-RU" sz="1400" b="1" dirty="0"/>
                        <a:t> прикрепляется новая техническая спецификация во вкладке «Предметы договора»)</a:t>
                      </a:r>
                    </a:p>
                  </a:txBody>
                  <a:tcPr marL="64000" marR="64000" marT="44800" marB="4480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pic>
        <p:nvPicPr>
          <p:cNvPr id="3" name="Рисунок 2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pic>
        <p:nvPicPr>
          <p:cNvPr id="3" name="Рисунок 2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pic>
        <p:nvPicPr>
          <p:cNvPr id="3" name="Рисунок 2" descr="Слайд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pic>
        <p:nvPicPr>
          <p:cNvPr id="3" name="Рисунок 2" descr="Слайд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5) в части уменьшения или увеличения суммы договора на выполнение </a:t>
            </a:r>
            <a:r>
              <a:rPr lang="ru-RU" sz="2400" b="1" dirty="0" smtClean="0">
                <a:solidFill>
                  <a:srgbClr val="FF0000"/>
                </a:solidFill>
              </a:rPr>
              <a:t>работ</a:t>
            </a:r>
            <a:r>
              <a:rPr lang="ru-RU" sz="2400" dirty="0" smtClean="0"/>
              <a:t>, оказание </a:t>
            </a:r>
            <a:r>
              <a:rPr lang="ru-RU" sz="2400" b="1" dirty="0" smtClean="0">
                <a:solidFill>
                  <a:srgbClr val="FF0000"/>
                </a:solidFill>
              </a:rPr>
              <a:t>услуг</a:t>
            </a:r>
            <a:r>
              <a:rPr lang="ru-RU" sz="2400" dirty="0" smtClean="0"/>
              <a:t> со сроком завершения в следующем (последующих) финансовом году (годах), вызванного изменением </a:t>
            </a:r>
            <a:r>
              <a:rPr lang="ru-RU" sz="2400" b="1" dirty="0" smtClean="0">
                <a:solidFill>
                  <a:srgbClr val="FF0000"/>
                </a:solidFill>
              </a:rPr>
              <a:t>налогового</a:t>
            </a:r>
            <a:r>
              <a:rPr lang="ru-RU" sz="2400" dirty="0" smtClean="0"/>
              <a:t>, таможенного и иного законодательства Республики Казахстан;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1600" dirty="0" smtClean="0"/>
              <a:t>Примечание: в рамках нового Налогового кодекса предусмотрено повышение ставки НДС с 12% до 16%.</a:t>
            </a:r>
          </a:p>
          <a:p>
            <a:pPr algn="just"/>
            <a:r>
              <a:rPr lang="ru-RU" sz="1600" dirty="0" smtClean="0"/>
              <a:t>	Вместе с тем, согласно позиции Комитета государственных доходов </a:t>
            </a:r>
            <a:r>
              <a:rPr lang="ru-RU" sz="1600" b="1" dirty="0" smtClean="0">
                <a:solidFill>
                  <a:srgbClr val="FF0000"/>
                </a:solidFill>
              </a:rPr>
              <a:t>при совершении оборота</a:t>
            </a:r>
            <a:r>
              <a:rPr lang="ru-RU" sz="1600" dirty="0" smtClean="0"/>
              <a:t> по реализации товаров, работ, услуг </a:t>
            </a:r>
            <a:r>
              <a:rPr lang="ru-RU" sz="1600" b="1" dirty="0" smtClean="0">
                <a:solidFill>
                  <a:srgbClr val="FF0000"/>
                </a:solidFill>
              </a:rPr>
              <a:t>применяется ставка НДС, действующая на дату совершения оборота</a:t>
            </a:r>
            <a:r>
              <a:rPr lang="ru-RU" sz="1600" dirty="0" smtClean="0"/>
              <a:t> по реализации товаров, работ, услуг. 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В случае если договор заключен в 2025 году с НДС 12 %, поставщик оплачивает 16 % по факту поставки товара, выполнения работ и оказания услуг.</a:t>
            </a:r>
          </a:p>
          <a:p>
            <a:pPr algn="just"/>
            <a:endParaRPr lang="ru-RU" sz="24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1"/>
          <a:ext cx="9143999" cy="1790700"/>
        </p:xfrm>
        <a:graphic>
          <a:graphicData uri="http://schemas.openxmlformats.org/drawingml/2006/table">
            <a:tbl>
              <a:tblPr/>
              <a:tblGrid>
                <a:gridCol w="1138931"/>
                <a:gridCol w="1334178"/>
                <a:gridCol w="1334178"/>
                <a:gridCol w="1334178"/>
                <a:gridCol w="1334178"/>
                <a:gridCol w="1334178"/>
                <a:gridCol w="1334178"/>
              </a:tblGrid>
              <a:tr h="17907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 smtClean="0"/>
                        <a:t>Код</a:t>
                      </a:r>
                      <a:endParaRPr lang="ru-RU" sz="1400" b="1" dirty="0"/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Основание для </a:t>
                      </a:r>
                      <a:r>
                        <a:rPr lang="ru-RU" sz="1400" b="1" dirty="0" err="1"/>
                        <a:t>допсоглашения</a:t>
                      </a:r>
                      <a:r>
                        <a:rPr lang="ru-RU" sz="1400" b="1" dirty="0"/>
                        <a:t>/ действие для создания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Изменение утвержденного пункта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плана  (внесение изменений)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следующий год (Продление)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текущий год (Изменение)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плана  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в договоре касаются </a:t>
                      </a:r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отдельного предмета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договора)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Без изменения пункта </a:t>
                      </a:r>
                      <a:r>
                        <a:rPr lang="ru-RU" sz="1400" b="1" dirty="0"/>
                        <a:t>плана  (изменения касаются всего договора в целом)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-1" y="1809750"/>
          <a:ext cx="9144002" cy="4076684"/>
        </p:xfrm>
        <a:graphic>
          <a:graphicData uri="http://schemas.openxmlformats.org/drawingml/2006/table">
            <a:tbl>
              <a:tblPr/>
              <a:tblGrid>
                <a:gridCol w="1152526"/>
                <a:gridCol w="1314450"/>
                <a:gridCol w="1352550"/>
                <a:gridCol w="1352550"/>
                <a:gridCol w="1295400"/>
                <a:gridCol w="1343025"/>
                <a:gridCol w="1333501"/>
              </a:tblGrid>
              <a:tr h="3333750">
                <a:tc>
                  <a:txBody>
                    <a:bodyPr/>
                    <a:lstStyle/>
                    <a:p>
                      <a:pPr algn="ctr" fontAlgn="t"/>
                      <a:endParaRPr lang="ru-RU" sz="700" dirty="0"/>
                    </a:p>
                  </a:txBody>
                  <a:tcPr marL="38088" marR="38088" marT="26662" marB="2666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dirty="0" err="1">
                          <a:solidFill>
                            <a:srgbClr val="172B4D"/>
                          </a:solidFill>
                        </a:rPr>
                        <a:t>пп</a:t>
                      </a:r>
                      <a:r>
                        <a:rPr lang="ru-RU" sz="1200" b="1" dirty="0">
                          <a:solidFill>
                            <a:srgbClr val="172B4D"/>
                          </a:solidFill>
                        </a:rPr>
                        <a:t>. 5) п.2 ст.18 Закона. </a:t>
                      </a:r>
                      <a:r>
                        <a:rPr lang="ru-RU" sz="1200" b="1" dirty="0"/>
                        <a:t>Уменьшение или увеличение суммы договора</a:t>
                      </a:r>
                      <a:r>
                        <a:rPr lang="ru-RU" sz="1200" b="1" dirty="0">
                          <a:solidFill>
                            <a:srgbClr val="172B4D"/>
                          </a:solidFill>
                        </a:rPr>
                        <a:t> на выполнение </a:t>
                      </a:r>
                      <a:r>
                        <a:rPr lang="ru-RU" sz="1200" b="1" u="sng" dirty="0">
                          <a:solidFill>
                            <a:srgbClr val="FF0000"/>
                          </a:solidFill>
                        </a:rPr>
                        <a:t>работ</a:t>
                      </a:r>
                      <a:r>
                        <a:rPr lang="ru-RU" sz="1200" b="1" dirty="0">
                          <a:solidFill>
                            <a:srgbClr val="172B4D"/>
                          </a:solidFill>
                        </a:rPr>
                        <a:t>, оказание </a:t>
                      </a:r>
                      <a:r>
                        <a:rPr lang="ru-RU" sz="1200" b="1" u="sng" dirty="0">
                          <a:solidFill>
                            <a:srgbClr val="FF0000"/>
                          </a:solidFill>
                        </a:rPr>
                        <a:t>услуг</a:t>
                      </a:r>
                      <a:r>
                        <a:rPr lang="ru-RU" sz="1200" b="1" dirty="0">
                          <a:solidFill>
                            <a:srgbClr val="172B4D"/>
                          </a:solidFill>
                        </a:rPr>
                        <a:t> со сроком завершения в следующем (последующих) финансовом году (годах), вызванного изменением налогового, таможенного и иного законодательства Республики Казахстан</a:t>
                      </a:r>
                      <a:endParaRPr lang="ru-RU" sz="1200" b="1" dirty="0"/>
                    </a:p>
                  </a:txBody>
                  <a:tcPr marL="38088" marR="38088" marT="26662" marB="2666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>Да (Если необходимо уменьшить или увеличить сумму договора на </a:t>
                      </a:r>
                      <a:r>
                        <a:rPr lang="ru-RU" sz="1200" b="1" u="sng" dirty="0"/>
                        <a:t>работы</a:t>
                      </a:r>
                      <a:r>
                        <a:rPr lang="ru-RU" sz="1200" b="1" dirty="0"/>
                        <a:t> и сроки поставки. </a:t>
                      </a:r>
                      <a:endParaRPr lang="ru-RU" sz="1200" b="1" dirty="0" smtClean="0"/>
                    </a:p>
                    <a:p>
                      <a:pPr algn="ctr" fontAlgn="t"/>
                      <a:endParaRPr lang="ru-RU" sz="1200" b="1" dirty="0" smtClean="0"/>
                    </a:p>
                    <a:p>
                      <a:pPr algn="ctr" fontAlgn="t"/>
                      <a:r>
                        <a:rPr lang="ru-RU" sz="1200" b="1" dirty="0" smtClean="0"/>
                        <a:t>Необходимо </a:t>
                      </a:r>
                      <a:r>
                        <a:rPr lang="ru-RU" sz="1200" b="1" dirty="0"/>
                        <a:t>внести изменение в пункт плана, изменив объем. </a:t>
                      </a:r>
                      <a:endParaRPr lang="ru-RU" sz="1200" b="1" dirty="0" smtClean="0"/>
                    </a:p>
                    <a:p>
                      <a:pPr algn="ctr" fontAlgn="t"/>
                      <a:endParaRPr lang="ru-RU" sz="1200" b="1" dirty="0" smtClean="0"/>
                    </a:p>
                    <a:p>
                      <a:pPr algn="ctr" fontAlgn="t"/>
                      <a:r>
                        <a:rPr lang="ru-RU" sz="1200" b="1" dirty="0" smtClean="0"/>
                        <a:t>В </a:t>
                      </a:r>
                      <a:r>
                        <a:rPr lang="ru-RU" sz="1200" b="1" dirty="0" err="1"/>
                        <a:t>допсоглашении</a:t>
                      </a:r>
                      <a:r>
                        <a:rPr lang="ru-RU" sz="1200" b="1" dirty="0"/>
                        <a:t> будет обновлен предмет договора)</a:t>
                      </a:r>
                    </a:p>
                  </a:txBody>
                  <a:tcPr marL="38088" marR="38088" marT="26662" marB="2666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38088" marR="38088" marT="26662" marB="2666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38088" marR="38088" marT="26662" marB="2666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>Да (если необходимо уменьшить сумму предмета договора в текущем году а также изменить срок исполнения. </a:t>
                      </a:r>
                      <a:endParaRPr lang="ru-RU" sz="1200" b="1" dirty="0" smtClean="0"/>
                    </a:p>
                    <a:p>
                      <a:pPr algn="ctr" fontAlgn="t"/>
                      <a:endParaRPr lang="ru-RU" sz="1200" b="1" dirty="0" smtClean="0"/>
                    </a:p>
                    <a:p>
                      <a:pPr algn="ctr" fontAlgn="t"/>
                      <a:r>
                        <a:rPr lang="ru-RU" sz="1200" b="1" dirty="0" smtClean="0"/>
                        <a:t>В </a:t>
                      </a:r>
                      <a:r>
                        <a:rPr lang="ru-RU" sz="1200" b="1" dirty="0" err="1"/>
                        <a:t>допсоглашении</a:t>
                      </a:r>
                      <a:r>
                        <a:rPr lang="ru-RU" sz="1200" b="1" dirty="0"/>
                        <a:t> уменьшается цена за единицу при изменении соответствующего законодательства и срок исполнения во вкладке «Общее»)</a:t>
                      </a:r>
                    </a:p>
                  </a:txBody>
                  <a:tcPr marL="38088" marR="38088" marT="26662" marB="2666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38088" marR="38088" marT="26662" marB="2666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Статья 18. Основания по внесению изменений в проект договора, заключенный договор, а также расторжению договора</a:t>
            </a:r>
            <a:endParaRPr lang="en-US" sz="2400" b="1" dirty="0" smtClean="0"/>
          </a:p>
          <a:p>
            <a:pPr algn="ctr"/>
            <a:endParaRPr lang="en-US" b="1" dirty="0" smtClean="0"/>
          </a:p>
          <a:p>
            <a:pPr algn="just"/>
            <a:r>
              <a:rPr lang="ru-RU" sz="2400" dirty="0" smtClean="0"/>
              <a:t>	2. Внесение изменения в заключенный договор при условии неизменности качества и других условий, явившихся основой для выбора поставщика, допускается:</a:t>
            </a:r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r>
              <a:rPr lang="ru-RU" sz="2400" dirty="0" smtClean="0"/>
              <a:t> 1) по взаимному согласию сторон в части уменьшения </a:t>
            </a:r>
            <a:r>
              <a:rPr lang="ru-RU" sz="2400" b="1" u="sng" dirty="0" smtClean="0">
                <a:solidFill>
                  <a:srgbClr val="FF0000"/>
                </a:solidFill>
              </a:rPr>
              <a:t>цены</a:t>
            </a:r>
            <a:r>
              <a:rPr lang="ru-RU" sz="2400" dirty="0" smtClean="0"/>
              <a:t> на товары, работы, услуги и соответственно суммы договора;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0"/>
            <a:ext cx="9020175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3" name="Рисунок 2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pic>
        <p:nvPicPr>
          <p:cNvPr id="3" name="Рисунок 2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pic>
        <p:nvPicPr>
          <p:cNvPr id="3" name="Рисунок 2" descr="Слайд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400" dirty="0" smtClean="0"/>
              <a:t>8) в части </a:t>
            </a:r>
            <a:r>
              <a:rPr lang="ru-RU" sz="2400" b="1" dirty="0" smtClean="0">
                <a:solidFill>
                  <a:srgbClr val="FF0000"/>
                </a:solidFill>
              </a:rPr>
              <a:t>изменения срока исполнения </a:t>
            </a:r>
            <a:r>
              <a:rPr lang="ru-RU" sz="2400" dirty="0" smtClean="0"/>
              <a:t>обязательств по договору о выполнении работ в случае </a:t>
            </a:r>
            <a:r>
              <a:rPr lang="ru-RU" sz="2400" b="1" dirty="0" smtClean="0">
                <a:solidFill>
                  <a:srgbClr val="FF0000"/>
                </a:solidFill>
              </a:rPr>
              <a:t>возбуждения уголовного дела</a:t>
            </a:r>
            <a:r>
              <a:rPr lang="ru-RU" sz="2400" dirty="0" smtClean="0"/>
              <a:t>, связанного с исполнением договора, в отношении должностного лица заказчика и (или) поставщика;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1790700"/>
        </p:xfrm>
        <a:graphic>
          <a:graphicData uri="http://schemas.openxmlformats.org/drawingml/2006/table">
            <a:tbl>
              <a:tblPr/>
              <a:tblGrid>
                <a:gridCol w="1138931"/>
                <a:gridCol w="1334178"/>
                <a:gridCol w="1334178"/>
                <a:gridCol w="1334178"/>
                <a:gridCol w="1334178"/>
                <a:gridCol w="1334178"/>
                <a:gridCol w="1334178"/>
              </a:tblGrid>
              <a:tr h="17907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 smtClean="0"/>
                        <a:t>Код</a:t>
                      </a:r>
                      <a:endParaRPr lang="ru-RU" sz="1400" b="1" dirty="0"/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Основание для </a:t>
                      </a:r>
                      <a:r>
                        <a:rPr lang="ru-RU" sz="1400" b="1" dirty="0" err="1"/>
                        <a:t>допсоглашения</a:t>
                      </a:r>
                      <a:r>
                        <a:rPr lang="ru-RU" sz="1400" b="1" dirty="0"/>
                        <a:t>/ действие для создания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Изменение утвержденного пункта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плана  (внесение изменений)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следующий год (Продление)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текущий год (Изменение)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плана  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в договоре касаются </a:t>
                      </a:r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отдельного предмета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договора)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Без изменения пункта </a:t>
                      </a:r>
                      <a:r>
                        <a:rPr lang="ru-RU" sz="1400" b="1" dirty="0"/>
                        <a:t>плана  (изменения касаются всего договора в целом)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797050"/>
          <a:ext cx="9144002" cy="3348006"/>
        </p:xfrm>
        <a:graphic>
          <a:graphicData uri="http://schemas.openxmlformats.org/drawingml/2006/table">
            <a:tbl>
              <a:tblPr/>
              <a:tblGrid>
                <a:gridCol w="1152525"/>
                <a:gridCol w="1323975"/>
                <a:gridCol w="1343025"/>
                <a:gridCol w="1333500"/>
                <a:gridCol w="1314450"/>
                <a:gridCol w="1352550"/>
                <a:gridCol w="1323977"/>
              </a:tblGrid>
              <a:tr h="33464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dirty="0"/>
                        <a:t>17</a:t>
                      </a:r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dirty="0">
                          <a:solidFill>
                            <a:srgbClr val="172B4D"/>
                          </a:solidFill>
                        </a:rPr>
                        <a:t>пп.8) п.2 ст.18 Изменение договора в части изменения срока исполнения обязательств по договору о выполнении работ в случае возбуждения уголовного дела, связанного с исполнением договора, в отношении должностного лица заказчика и (или) поставщика</a:t>
                      </a:r>
                      <a:endParaRPr lang="ru-RU" sz="1200" b="1" dirty="0"/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>Да (Если необходимо изменить срок </a:t>
                      </a:r>
                      <a:r>
                        <a:rPr lang="ru-RU" sz="1200" b="1" dirty="0" err="1"/>
                        <a:t>исполнени</a:t>
                      </a:r>
                      <a:r>
                        <a:rPr lang="ru-RU" sz="1200" b="1" dirty="0"/>
                        <a:t>. </a:t>
                      </a:r>
                      <a:endParaRPr lang="ru-RU" sz="1200" b="1" dirty="0" smtClean="0"/>
                    </a:p>
                    <a:p>
                      <a:pPr algn="ctr" fontAlgn="t"/>
                      <a:endParaRPr lang="ru-RU" sz="1200" b="1" dirty="0" smtClean="0"/>
                    </a:p>
                    <a:p>
                      <a:pPr algn="ctr" fontAlgn="t"/>
                      <a:r>
                        <a:rPr lang="ru-RU" sz="1200" b="1" dirty="0" smtClean="0"/>
                        <a:t>В </a:t>
                      </a:r>
                      <a:r>
                        <a:rPr lang="ru-RU" sz="1200" b="1" dirty="0" err="1"/>
                        <a:t>допсоглашении</a:t>
                      </a:r>
                      <a:r>
                        <a:rPr lang="ru-RU" sz="1200" b="1" dirty="0"/>
                        <a:t> 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изменить срок исполнения </a:t>
                      </a:r>
                      <a:r>
                        <a:rPr lang="ru-RU" sz="1200" b="1" dirty="0"/>
                        <a:t>во вкладке «Общее»)</a:t>
                      </a:r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0"/>
          <a:ext cx="9143999" cy="1745850"/>
        </p:xfrm>
        <a:graphic>
          <a:graphicData uri="http://schemas.openxmlformats.org/drawingml/2006/table">
            <a:tbl>
              <a:tblPr/>
              <a:tblGrid>
                <a:gridCol w="1138931"/>
                <a:gridCol w="1334178"/>
                <a:gridCol w="1334178"/>
                <a:gridCol w="1334178"/>
                <a:gridCol w="1334178"/>
                <a:gridCol w="1334178"/>
                <a:gridCol w="1334178"/>
              </a:tblGrid>
              <a:tr h="109537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 smtClean="0"/>
                        <a:t>Код</a:t>
                      </a:r>
                      <a:endParaRPr lang="ru-RU" sz="1400" b="1" dirty="0"/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Основание для </a:t>
                      </a:r>
                      <a:r>
                        <a:rPr lang="ru-RU" sz="1400" b="1" dirty="0" err="1"/>
                        <a:t>допсоглашения</a:t>
                      </a:r>
                      <a:r>
                        <a:rPr lang="ru-RU" sz="1400" b="1" dirty="0"/>
                        <a:t>/ действие для создания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Изменение утвержденного пункта плана  (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</a:rPr>
                        <a:t>внесение изменений</a:t>
                      </a:r>
                      <a:r>
                        <a:rPr lang="ru-RU" sz="1400" b="1" dirty="0"/>
                        <a:t>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следующий год (Продление)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Создание нового пункта плана  на текущий год (Изменение)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Без изменения пункта плана  (изменения в договоре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</a:rPr>
                        <a:t>касаются отдельного предмета договор</a:t>
                      </a:r>
                      <a:r>
                        <a:rPr lang="ru-RU" sz="1400" b="1" dirty="0"/>
                        <a:t>а)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Без изменения пункта плана  (изменения касаются всего договора в целом)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1807582"/>
          <a:ext cx="9144000" cy="3335918"/>
        </p:xfrm>
        <a:graphic>
          <a:graphicData uri="http://schemas.openxmlformats.org/drawingml/2006/table">
            <a:tbl>
              <a:tblPr/>
              <a:tblGrid>
                <a:gridCol w="1143000"/>
                <a:gridCol w="1333502"/>
                <a:gridCol w="1343023"/>
                <a:gridCol w="1333499"/>
                <a:gridCol w="1333499"/>
                <a:gridCol w="1323974"/>
                <a:gridCol w="1256659"/>
                <a:gridCol w="76844"/>
              </a:tblGrid>
              <a:tr h="333591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 smtClean="0"/>
                        <a:t>18</a:t>
                      </a:r>
                      <a:endParaRPr lang="ru-RU" sz="1400" dirty="0"/>
                    </a:p>
                  </a:txBody>
                  <a:tcPr marL="25722" marR="25722" marT="18005" marB="1800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пп.1) п.2 ст.18 Закона. Изменение по взаимному согласию сторон в части уменьшения цены на товары, работы, услуги и соответственно суммы договора</a:t>
                      </a:r>
                      <a:endParaRPr lang="ru-RU" sz="1400" dirty="0"/>
                    </a:p>
                  </a:txBody>
                  <a:tcPr marL="25722" marR="25722" marT="18005" marB="1800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ru-RU" sz="1400" dirty="0"/>
                    </a:p>
                  </a:txBody>
                  <a:tcPr marL="25722" marR="25722" marT="18005" marB="1800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400" dirty="0"/>
                    </a:p>
                  </a:txBody>
                  <a:tcPr marL="25722" marR="25722" marT="18005" marB="1800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/>
                        <a:t/>
                      </a:r>
                      <a:br>
                        <a:rPr lang="ru-RU" sz="1400" dirty="0"/>
                      </a:br>
                      <a:endParaRPr lang="ru-RU" sz="1400" dirty="0"/>
                    </a:p>
                  </a:txBody>
                  <a:tcPr marL="25722" marR="25722" marT="18005" marB="1800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/>
                        <a:t/>
                      </a:r>
                      <a:br>
                        <a:rPr lang="ru-RU" sz="1400" dirty="0"/>
                      </a:b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 (если необходимо уменьшить сумму предмета договора в текущем году. В </a:t>
                      </a:r>
                      <a:r>
                        <a:rPr lang="ru-RU" sz="14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допсоглашении</a:t>
                      </a: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уменьшается цена за единицу по взаимному согласию)</a:t>
                      </a:r>
                      <a:endParaRPr lang="ru-RU" sz="1400" dirty="0"/>
                    </a:p>
                  </a:txBody>
                  <a:tcPr marL="25722" marR="25722" marT="18005" marB="1800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/>
                        <a:t/>
                      </a:r>
                      <a:br>
                        <a:rPr lang="ru-RU" sz="1400" dirty="0"/>
                      </a:br>
                      <a:endParaRPr lang="ru-RU" sz="1400" dirty="0"/>
                    </a:p>
                  </a:txBody>
                  <a:tcPr marL="25722" marR="25722" marT="18005" marB="1800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dirty="0"/>
                        <a:t/>
                      </a:r>
                      <a:br>
                        <a:rPr lang="ru-RU" sz="1050" dirty="0"/>
                      </a:br>
                      <a:endParaRPr lang="ru-RU" sz="1050" dirty="0"/>
                    </a:p>
                  </a:txBody>
                  <a:tcPr marL="25722" marR="25722" marT="18005" marB="1800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pic>
        <p:nvPicPr>
          <p:cNvPr id="3" name="Рисунок 2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pic>
        <p:nvPicPr>
          <p:cNvPr id="3" name="Рисунок 2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pic>
        <p:nvPicPr>
          <p:cNvPr id="3" name="Рисунок 2" descr="Слайд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400" dirty="0" smtClean="0"/>
              <a:t>9) в части изменения </a:t>
            </a:r>
            <a:r>
              <a:rPr lang="ru-RU" sz="2400" b="1" dirty="0" smtClean="0">
                <a:solidFill>
                  <a:srgbClr val="FF0000"/>
                </a:solidFill>
              </a:rPr>
              <a:t>срока исполнения </a:t>
            </a:r>
            <a:r>
              <a:rPr lang="ru-RU" sz="2400" dirty="0" smtClean="0"/>
              <a:t>договора о поставке </a:t>
            </a:r>
            <a:r>
              <a:rPr lang="ru-RU" sz="2400" b="1" dirty="0" smtClean="0">
                <a:solidFill>
                  <a:srgbClr val="FF0000"/>
                </a:solidFill>
              </a:rPr>
              <a:t>товара</a:t>
            </a:r>
            <a:r>
              <a:rPr lang="ru-RU" sz="2400" dirty="0" smtClean="0"/>
              <a:t> в случае, если поставщик является </a:t>
            </a:r>
            <a:r>
              <a:rPr lang="ru-RU" sz="2400" b="1" dirty="0" smtClean="0">
                <a:solidFill>
                  <a:srgbClr val="FF0000"/>
                </a:solidFill>
              </a:rPr>
              <a:t>производителем</a:t>
            </a:r>
            <a:r>
              <a:rPr lang="ru-RU" sz="2400" dirty="0" smtClean="0"/>
              <a:t> поставляемого товара. </a:t>
            </a:r>
          </a:p>
          <a:p>
            <a:pPr algn="just"/>
            <a:r>
              <a:rPr lang="ru-RU" sz="2400" dirty="0" smtClean="0"/>
              <a:t>	Такое изменение заключенного договора допускается в пределах текущего финансового года </a:t>
            </a:r>
            <a:r>
              <a:rPr lang="ru-RU" sz="2400" b="1" dirty="0" smtClean="0"/>
              <a:t>по уведомлению поставщика на срок </a:t>
            </a:r>
            <a:r>
              <a:rPr lang="ru-RU" sz="2400" b="1" dirty="0" smtClean="0">
                <a:solidFill>
                  <a:srgbClr val="FF0000"/>
                </a:solidFill>
              </a:rPr>
              <a:t>не более десяти рабочих дней;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	</a:t>
            </a:r>
            <a:r>
              <a:rPr lang="ru-RU" sz="2400" b="1" i="1" u="sng" dirty="0" smtClean="0">
                <a:solidFill>
                  <a:srgbClr val="0070C0"/>
                </a:solidFill>
              </a:rPr>
              <a:t>Примечание: данное дополнительное соглашение заключается 1 (один) раз, на срок не более 10 рабочих дней.</a:t>
            </a:r>
            <a:endParaRPr lang="ru-RU" sz="2400" b="1" i="1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endParaRPr lang="ru-RU" sz="2400" b="1" i="1" u="sng" dirty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0"/>
          <a:ext cx="9143999" cy="1771650"/>
        </p:xfrm>
        <a:graphic>
          <a:graphicData uri="http://schemas.openxmlformats.org/drawingml/2006/table">
            <a:tbl>
              <a:tblPr/>
              <a:tblGrid>
                <a:gridCol w="1138931"/>
                <a:gridCol w="1334178"/>
                <a:gridCol w="1334178"/>
                <a:gridCol w="1334178"/>
                <a:gridCol w="1334178"/>
                <a:gridCol w="1334178"/>
                <a:gridCol w="1334178"/>
              </a:tblGrid>
              <a:tr h="17716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 smtClean="0"/>
                        <a:t>Код</a:t>
                      </a:r>
                      <a:endParaRPr lang="ru-RU" sz="1400" b="1" dirty="0"/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Основание для </a:t>
                      </a:r>
                      <a:r>
                        <a:rPr lang="ru-RU" sz="1400" b="1" dirty="0" err="1"/>
                        <a:t>допсоглашения</a:t>
                      </a:r>
                      <a:r>
                        <a:rPr lang="ru-RU" sz="1400" b="1" dirty="0"/>
                        <a:t>/ действие для создания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Изменение утвержденного пункта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плана  (внесение изменений)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следующий год (Продление)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текущий год (Изменение)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плана  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в договоре касаются </a:t>
                      </a:r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отдельного предмета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договора)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Без изменения пункта </a:t>
                      </a:r>
                      <a:r>
                        <a:rPr lang="ru-RU" sz="1400" b="1" dirty="0"/>
                        <a:t>плана  (изменения касаются всего договора в целом)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" y="1790699"/>
          <a:ext cx="9143995" cy="3919944"/>
        </p:xfrm>
        <a:graphic>
          <a:graphicData uri="http://schemas.openxmlformats.org/drawingml/2006/table">
            <a:tbl>
              <a:tblPr/>
              <a:tblGrid>
                <a:gridCol w="1162048"/>
                <a:gridCol w="1314450"/>
                <a:gridCol w="1333500"/>
                <a:gridCol w="1333500"/>
                <a:gridCol w="1343025"/>
                <a:gridCol w="1343025"/>
                <a:gridCol w="1314447"/>
              </a:tblGrid>
              <a:tr h="3352801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dirty="0"/>
                        <a:t>22</a:t>
                      </a:r>
                    </a:p>
                  </a:txBody>
                  <a:tcPr marL="56760" marR="56760" marT="39732" marB="3973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</a:rPr>
                        <a:t>пп.9) п.2 ст.18 Закона. Изменения договора в части изменения сроков исполнения договора о поставке товара в случае, если поставщик является товаропроизводителем поставляемого товара</a:t>
                      </a:r>
                      <a:endParaRPr lang="ru-RU" sz="1400" b="1" dirty="0"/>
                    </a:p>
                  </a:txBody>
                  <a:tcPr marL="56760" marR="56760" marT="39732" marB="3973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/>
                      </a:r>
                      <a:br>
                        <a:rPr lang="ru-RU" sz="1400" b="1" dirty="0"/>
                      </a:br>
                      <a:endParaRPr lang="ru-RU" sz="1400" b="1" dirty="0"/>
                    </a:p>
                  </a:txBody>
                  <a:tcPr marL="56760" marR="56760" marT="39732" marB="3973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/>
                      </a:r>
                      <a:br>
                        <a:rPr lang="ru-RU" sz="1400" b="1" dirty="0"/>
                      </a:br>
                      <a:endParaRPr lang="ru-RU" sz="1400" b="1" dirty="0"/>
                    </a:p>
                  </a:txBody>
                  <a:tcPr marL="56760" marR="56760" marT="39732" marB="3973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/>
                      </a:r>
                      <a:br>
                        <a:rPr lang="ru-RU" sz="1400" b="1" dirty="0"/>
                      </a:br>
                      <a:endParaRPr lang="ru-RU" sz="1400" b="1" dirty="0"/>
                    </a:p>
                  </a:txBody>
                  <a:tcPr marL="56760" marR="56760" marT="39732" marB="3973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/>
                      </a:r>
                      <a:br>
                        <a:rPr lang="ru-RU" sz="1400" b="1" dirty="0"/>
                      </a:br>
                      <a:endParaRPr lang="ru-RU" sz="1400" b="1" dirty="0"/>
                    </a:p>
                  </a:txBody>
                  <a:tcPr marL="56760" marR="56760" marT="39732" marB="3973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Да (если необходимо изменить срок исполнения. </a:t>
                      </a:r>
                      <a:endParaRPr lang="ru-RU" sz="1400" b="1" dirty="0" smtClean="0"/>
                    </a:p>
                    <a:p>
                      <a:pPr algn="ctr" fontAlgn="t"/>
                      <a:endParaRPr lang="ru-RU" sz="1400" b="1" dirty="0" smtClean="0"/>
                    </a:p>
                    <a:p>
                      <a:pPr algn="ctr" fontAlgn="t"/>
                      <a:r>
                        <a:rPr lang="ru-RU" sz="1400" b="1" dirty="0" smtClean="0"/>
                        <a:t>В </a:t>
                      </a:r>
                      <a:r>
                        <a:rPr lang="ru-RU" sz="1400" b="1" dirty="0" err="1"/>
                        <a:t>допсоглашении</a:t>
                      </a:r>
                      <a:r>
                        <a:rPr lang="ru-RU" sz="1400" b="1" dirty="0"/>
                        <a:t> изменить срок исполнения во вкладке «Общее», если поставщик-товаропроизводитель)</a:t>
                      </a:r>
                    </a:p>
                  </a:txBody>
                  <a:tcPr marL="56760" marR="56760" marT="39732" marB="39732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58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5" name="Рисунок 4" descr="Презентация Microsoft Office PowerPoint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020174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  <p:pic>
        <p:nvPicPr>
          <p:cNvPr id="3" name="Рисунок 2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  <p:pic>
        <p:nvPicPr>
          <p:cNvPr id="3" name="Рисунок 2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  <p:pic>
        <p:nvPicPr>
          <p:cNvPr id="3" name="Рисунок 2" descr="Слайд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62</a:t>
            </a:fld>
            <a:endParaRPr lang="ru-RU"/>
          </a:p>
        </p:txBody>
      </p:sp>
      <p:pic>
        <p:nvPicPr>
          <p:cNvPr id="3" name="Рисунок 2" descr="Слайд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400" dirty="0" smtClean="0"/>
              <a:t>10) в части изменения сроков исполнения договора в связи с введением </a:t>
            </a:r>
            <a:r>
              <a:rPr lang="ru-RU" sz="2400" b="1" dirty="0" smtClean="0">
                <a:solidFill>
                  <a:srgbClr val="FF0000"/>
                </a:solidFill>
              </a:rPr>
              <a:t>чрезвычайного положения либо карантинных ограничений</a:t>
            </a:r>
            <a:r>
              <a:rPr lang="ru-RU" sz="2400" dirty="0" smtClean="0"/>
              <a:t>. </a:t>
            </a:r>
          </a:p>
          <a:p>
            <a:pPr algn="just"/>
            <a:r>
              <a:rPr lang="ru-RU" sz="2400" dirty="0" smtClean="0"/>
              <a:t>	Такое изменение заключенного договора допускается в </a:t>
            </a:r>
            <a:r>
              <a:rPr lang="ru-RU" sz="2400" b="1" dirty="0" smtClean="0"/>
              <a:t>пределах текущего финансового года </a:t>
            </a:r>
            <a:r>
              <a:rPr lang="ru-RU" sz="2400" b="1" dirty="0" smtClean="0">
                <a:solidFill>
                  <a:srgbClr val="FF0000"/>
                </a:solidFill>
              </a:rPr>
              <a:t>по уведомлению поставщика;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	</a:t>
            </a:r>
            <a:r>
              <a:rPr lang="ru-RU" sz="2400" b="1" i="1" dirty="0" smtClean="0">
                <a:solidFill>
                  <a:srgbClr val="0070C0"/>
                </a:solidFill>
              </a:rPr>
              <a:t>Примечание: рекомендую в случае заключения дополнительного соглашения,  Поставщик направляет уведомление </a:t>
            </a:r>
            <a:r>
              <a:rPr lang="ru-RU" sz="2400" b="1" i="1" u="sng" dirty="0" smtClean="0">
                <a:solidFill>
                  <a:srgbClr val="0070C0"/>
                </a:solidFill>
              </a:rPr>
              <a:t>посредством </a:t>
            </a:r>
            <a:r>
              <a:rPr lang="ru-RU" sz="2400" b="1" i="1" u="sng" dirty="0" err="1" smtClean="0">
                <a:solidFill>
                  <a:srgbClr val="0070C0"/>
                </a:solidFill>
              </a:rPr>
              <a:t>веб-портала</a:t>
            </a:r>
            <a:r>
              <a:rPr lang="ru-RU" sz="2400" b="1" i="1" u="sng" dirty="0" smtClean="0">
                <a:solidFill>
                  <a:srgbClr val="0070C0"/>
                </a:solidFill>
              </a:rPr>
              <a:t> </a:t>
            </a:r>
            <a:r>
              <a:rPr lang="ru-RU" sz="2400" b="1" i="1" dirty="0" smtClean="0">
                <a:solidFill>
                  <a:srgbClr val="0070C0"/>
                </a:solidFill>
              </a:rPr>
              <a:t>во вкладке «Согласование»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endParaRPr lang="ru-RU" sz="2400" b="1" i="1" dirty="0" smtClean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" y="0"/>
          <a:ext cx="9143999" cy="1800225"/>
        </p:xfrm>
        <a:graphic>
          <a:graphicData uri="http://schemas.openxmlformats.org/drawingml/2006/table">
            <a:tbl>
              <a:tblPr/>
              <a:tblGrid>
                <a:gridCol w="1138931"/>
                <a:gridCol w="1334178"/>
                <a:gridCol w="1334178"/>
                <a:gridCol w="1334178"/>
                <a:gridCol w="1334178"/>
                <a:gridCol w="1334178"/>
                <a:gridCol w="1334178"/>
              </a:tblGrid>
              <a:tr h="18002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 smtClean="0"/>
                        <a:t>Код</a:t>
                      </a:r>
                      <a:endParaRPr lang="ru-RU" sz="1400" b="1" dirty="0"/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Основание для </a:t>
                      </a:r>
                      <a:r>
                        <a:rPr lang="ru-RU" sz="1400" b="1" dirty="0" err="1"/>
                        <a:t>допсоглашения</a:t>
                      </a:r>
                      <a:r>
                        <a:rPr lang="ru-RU" sz="1400" b="1" dirty="0"/>
                        <a:t>/ действие для создания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Изменение утвержденного пункта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плана  (внесение изменений)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следующий год (Продление)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текущий год (Изменение)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плана  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в договоре касаются </a:t>
                      </a:r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отдельного предмета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договора)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Без изменения пункта </a:t>
                      </a:r>
                      <a:r>
                        <a:rPr lang="ru-RU" sz="1400" b="1" dirty="0"/>
                        <a:t>плана  (изменения касаются всего договора в целом)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" y="1857375"/>
          <a:ext cx="9143995" cy="3530886"/>
        </p:xfrm>
        <a:graphic>
          <a:graphicData uri="http://schemas.openxmlformats.org/drawingml/2006/table">
            <a:tbl>
              <a:tblPr/>
              <a:tblGrid>
                <a:gridCol w="1142996"/>
                <a:gridCol w="1333500"/>
                <a:gridCol w="1333500"/>
                <a:gridCol w="1333500"/>
                <a:gridCol w="1352550"/>
                <a:gridCol w="1341664"/>
                <a:gridCol w="1306285"/>
              </a:tblGrid>
              <a:tr h="3286124">
                <a:tc>
                  <a:txBody>
                    <a:bodyPr/>
                    <a:lstStyle/>
                    <a:p>
                      <a:pPr algn="ctr" fontAlgn="t"/>
                      <a:endParaRPr lang="ru-RU" sz="1200" b="1" dirty="0"/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>
                          <a:solidFill>
                            <a:srgbClr val="172B4D"/>
                          </a:solidFill>
                        </a:rPr>
                        <a:t>пп.10) п.2 ст.18 Закона. Изменение сроков исполнения договора в связи с введением чрезвычайного положения либо карантинных ограничений. Такое изменение заключенного договора допускается в пределах текущего финансового года по уведомлению поставщика</a:t>
                      </a:r>
                      <a:endParaRPr lang="ru-RU" sz="1200" b="1" dirty="0"/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>Да (если необходимо изменить срок поставки по предмету договора</a:t>
                      </a:r>
                      <a:r>
                        <a:rPr lang="ru-RU" sz="1200" b="1" dirty="0" smtClean="0"/>
                        <a:t>).</a:t>
                      </a:r>
                    </a:p>
                    <a:p>
                      <a:pPr algn="ctr" fontAlgn="t"/>
                      <a:endParaRPr lang="ru-RU" sz="1200" b="1" dirty="0" smtClean="0"/>
                    </a:p>
                    <a:p>
                      <a:pPr algn="ctr" fontAlgn="t"/>
                      <a:r>
                        <a:rPr lang="ru-RU" sz="1200" b="1" dirty="0" smtClean="0"/>
                        <a:t> </a:t>
                      </a:r>
                      <a:r>
                        <a:rPr lang="ru-RU" sz="1200" b="1" dirty="0"/>
                        <a:t>Такое изменение допускается в пределах текущего финансового года</a:t>
                      </a:r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40118" marR="40118" marT="28083" marB="28083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65</a:t>
            </a:fld>
            <a:endParaRPr lang="ru-RU"/>
          </a:p>
        </p:txBody>
      </p:sp>
      <p:pic>
        <p:nvPicPr>
          <p:cNvPr id="5" name="Рисунок 4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66</a:t>
            </a:fld>
            <a:endParaRPr lang="ru-RU"/>
          </a:p>
        </p:txBody>
      </p:sp>
      <p:pic>
        <p:nvPicPr>
          <p:cNvPr id="5" name="Рисунок 4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67</a:t>
            </a:fld>
            <a:endParaRPr lang="ru-RU"/>
          </a:p>
        </p:txBody>
      </p:sp>
      <p:pic>
        <p:nvPicPr>
          <p:cNvPr id="5" name="Рисунок 4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68</a:t>
            </a:fld>
            <a:endParaRPr lang="ru-RU"/>
          </a:p>
        </p:txBody>
      </p:sp>
      <p:pic>
        <p:nvPicPr>
          <p:cNvPr id="3" name="Рисунок 2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5" name="Рисунок 4" descr="Презентация Microsoft Office PowerPoint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297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69</a:t>
            </a:fld>
            <a:endParaRPr lang="ru-RU"/>
          </a:p>
        </p:txBody>
      </p:sp>
      <p:pic>
        <p:nvPicPr>
          <p:cNvPr id="3" name="Рисунок 2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  <p:pic>
        <p:nvPicPr>
          <p:cNvPr id="5" name="Рисунок 4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70</a:t>
            </a:fld>
            <a:endParaRPr lang="ru-RU"/>
          </a:p>
        </p:txBody>
      </p:sp>
      <p:pic>
        <p:nvPicPr>
          <p:cNvPr id="3" name="Рисунок 2" descr="Слайд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800" dirty="0" smtClean="0"/>
              <a:t>11) в части изменения реквизитов (банковских счетов) получателя денег при заключении поставщиком договора финансирования под уступку денежного требования (</a:t>
            </a:r>
            <a:r>
              <a:rPr lang="ru-RU" sz="2800" b="1" dirty="0" smtClean="0">
                <a:solidFill>
                  <a:srgbClr val="FF0000"/>
                </a:solidFill>
              </a:rPr>
              <a:t>факторинга</a:t>
            </a:r>
            <a:r>
              <a:rPr lang="ru-RU" sz="2800" dirty="0" smtClean="0"/>
              <a:t>);</a:t>
            </a:r>
          </a:p>
          <a:p>
            <a:pPr algn="just"/>
            <a:r>
              <a:rPr lang="ru-RU" sz="2800" dirty="0" smtClean="0"/>
              <a:t>	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	</a:t>
            </a:r>
            <a:r>
              <a:rPr lang="ru-RU" sz="2400" b="1" i="1" u="sng" dirty="0" smtClean="0">
                <a:solidFill>
                  <a:srgbClr val="0070C0"/>
                </a:solidFill>
              </a:rPr>
              <a:t>Примечание: по данному основанию дополнительное соглашение отправляем не посредственно Поставщик.</a:t>
            </a:r>
          </a:p>
          <a:p>
            <a:pPr algn="just"/>
            <a:endParaRPr lang="ru-RU" sz="2800" dirty="0" smtClean="0"/>
          </a:p>
          <a:p>
            <a:pPr algn="just"/>
            <a:endParaRPr lang="ru-RU" sz="2800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12) в целях обеспечения бесперебойной деятельности заказчика в части продления на период </a:t>
            </a:r>
            <a:r>
              <a:rPr lang="ru-RU" sz="1800" b="1" dirty="0" smtClean="0">
                <a:solidFill>
                  <a:srgbClr val="FF0000"/>
                </a:solidFill>
              </a:rPr>
              <a:t>до подведения итогов </a:t>
            </a:r>
            <a:r>
              <a:rPr lang="ru-RU" sz="1800" dirty="0" smtClean="0"/>
              <a:t>государственных закупок способом </a:t>
            </a:r>
            <a:r>
              <a:rPr lang="ru-RU" sz="1800" b="1" dirty="0" smtClean="0">
                <a:solidFill>
                  <a:srgbClr val="FF0000"/>
                </a:solidFill>
              </a:rPr>
              <a:t>конкурса, аукциона </a:t>
            </a:r>
            <a:r>
              <a:rPr lang="ru-RU" sz="1800" dirty="0" smtClean="0"/>
              <a:t>и вступления в силу договора, но не более чем на два месяца, действие договора ежедневной или еженедельной потребности </a:t>
            </a:r>
            <a:r>
              <a:rPr lang="ru-RU" sz="1800" b="1" dirty="0" smtClean="0">
                <a:solidFill>
                  <a:srgbClr val="FF0000"/>
                </a:solidFill>
              </a:rPr>
              <a:t>по перечню, утвержденному уполномоченным органом. </a:t>
            </a:r>
          </a:p>
          <a:p>
            <a:pPr algn="just"/>
            <a:r>
              <a:rPr lang="ru-RU" sz="1800" dirty="0" smtClean="0"/>
              <a:t>	</a:t>
            </a:r>
          </a:p>
          <a:p>
            <a:pPr algn="just"/>
            <a:r>
              <a:rPr lang="ru-RU" sz="1800" dirty="0" smtClean="0"/>
              <a:t>	Такое изменение заключенного договора допускается </a:t>
            </a:r>
            <a:r>
              <a:rPr lang="ru-RU" sz="1800" b="1" dirty="0" smtClean="0">
                <a:solidFill>
                  <a:srgbClr val="FF0000"/>
                </a:solidFill>
              </a:rPr>
              <a:t>в объеме</a:t>
            </a:r>
            <a:r>
              <a:rPr lang="ru-RU" sz="1800" dirty="0" smtClean="0"/>
              <a:t>, не превышающем объема государственных закупок таких товаров, работ, услуг, необходимого для обеспечения потребности заказчика в течение срока проведения государственной закупки, </a:t>
            </a:r>
            <a:r>
              <a:rPr lang="ru-RU" sz="1800" b="1" dirty="0" smtClean="0">
                <a:solidFill>
                  <a:srgbClr val="FF0000"/>
                </a:solidFill>
              </a:rPr>
              <a:t>но не более чем на два месяца;</a:t>
            </a:r>
          </a:p>
          <a:p>
            <a:pPr algn="just"/>
            <a:endParaRPr lang="ru-RU" sz="18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</a:rPr>
              <a:t>	</a:t>
            </a:r>
            <a:r>
              <a:rPr lang="ru-RU" sz="1800" b="1" i="1" dirty="0" smtClean="0">
                <a:solidFill>
                  <a:srgbClr val="0070C0"/>
                </a:solidFill>
              </a:rPr>
              <a:t>Примечание: в случае заключения дополнительного соглашения по данному пункту, данное соглашение должно быть подписано </a:t>
            </a:r>
            <a:r>
              <a:rPr lang="ru-RU" sz="1800" b="1" i="1" dirty="0" smtClean="0">
                <a:solidFill>
                  <a:srgbClr val="FF0000"/>
                </a:solidFill>
              </a:rPr>
              <a:t>до</a:t>
            </a:r>
            <a:r>
              <a:rPr lang="ru-RU" sz="1800" b="1" i="1" dirty="0" smtClean="0">
                <a:solidFill>
                  <a:srgbClr val="0070C0"/>
                </a:solidFill>
              </a:rPr>
              <a:t> 01.01.2027 года, т.е. последний день подписания с обоих сторон 31.12.2026 года, так как срок действия договора заканчивается 31.12.2026 года. (срок исполнения 28.02.2027)</a:t>
            </a: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Кроме того, Заказчик должен до 28.02.2027 года объявить процедуру </a:t>
            </a:r>
            <a:r>
              <a:rPr lang="ru-RU" sz="1800" b="1" i="1" dirty="0" smtClean="0">
                <a:solidFill>
                  <a:srgbClr val="FF0000"/>
                </a:solidFill>
              </a:rPr>
              <a:t>конкурентным</a:t>
            </a:r>
            <a:r>
              <a:rPr lang="ru-RU" sz="1800" b="1" i="1" dirty="0" smtClean="0">
                <a:solidFill>
                  <a:srgbClr val="0070C0"/>
                </a:solidFill>
              </a:rPr>
              <a:t> способом закупок (конкурс, ЗЦП или аукцион)</a:t>
            </a: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</a:t>
            </a:r>
            <a:endParaRPr lang="ru-RU" sz="18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73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1800225"/>
        </p:xfrm>
        <a:graphic>
          <a:graphicData uri="http://schemas.openxmlformats.org/drawingml/2006/table">
            <a:tbl>
              <a:tblPr/>
              <a:tblGrid>
                <a:gridCol w="1138931"/>
                <a:gridCol w="1334178"/>
                <a:gridCol w="1334178"/>
                <a:gridCol w="1334178"/>
                <a:gridCol w="1334178"/>
                <a:gridCol w="1334178"/>
                <a:gridCol w="1334178"/>
              </a:tblGrid>
              <a:tr h="18002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 smtClean="0"/>
                        <a:t>Код</a:t>
                      </a:r>
                      <a:endParaRPr lang="ru-RU" sz="1400" b="1" dirty="0"/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Основание для </a:t>
                      </a:r>
                      <a:r>
                        <a:rPr lang="ru-RU" sz="1400" b="1" dirty="0" err="1"/>
                        <a:t>допсоглашения</a:t>
                      </a:r>
                      <a:r>
                        <a:rPr lang="ru-RU" sz="1400" b="1" dirty="0"/>
                        <a:t>/ действие для создания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Изменение утвержденного пункта плана  (внесение изменений)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 на следующий год (Продление)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текущий год (Изменение)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плана  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в договоре касаются отдельного предмета договора)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Без изменения пункта </a:t>
                      </a:r>
                      <a:r>
                        <a:rPr lang="ru-RU" sz="1400" b="1" dirty="0"/>
                        <a:t>плана  (изменения касаются всего договора в целом)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809750"/>
          <a:ext cx="9144002" cy="4078068"/>
        </p:xfrm>
        <a:graphic>
          <a:graphicData uri="http://schemas.openxmlformats.org/drawingml/2006/table">
            <a:tbl>
              <a:tblPr/>
              <a:tblGrid>
                <a:gridCol w="1143000"/>
                <a:gridCol w="1343025"/>
                <a:gridCol w="1333500"/>
                <a:gridCol w="1323975"/>
                <a:gridCol w="1323975"/>
                <a:gridCol w="1370241"/>
                <a:gridCol w="1306286"/>
              </a:tblGrid>
              <a:tr h="3333750">
                <a:tc>
                  <a:txBody>
                    <a:bodyPr/>
                    <a:lstStyle/>
                    <a:p>
                      <a:pPr algn="ctr" fontAlgn="t"/>
                      <a:endParaRPr lang="ru-RU" sz="1200" b="1" dirty="0"/>
                    </a:p>
                  </a:txBody>
                  <a:tcPr marL="39077" marR="39077" marT="27354" marB="27354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>
                          <a:solidFill>
                            <a:srgbClr val="172B4D"/>
                          </a:solidFill>
                        </a:rPr>
                        <a:t>пп.12) п.2 ст.18 Закона. Продление договора ежедневной или еженедельной потребности на период до подведения итогов государственных закупок способом конкурса, аукциона и вступления в силу договора, но не более чем на два месяца по перечню, утвержденному уполномоченным органом</a:t>
                      </a:r>
                      <a:endParaRPr lang="ru-RU" sz="1200" b="1" dirty="0"/>
                    </a:p>
                  </a:txBody>
                  <a:tcPr marL="39077" marR="39077" marT="27354" marB="27354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39077" marR="39077" marT="27354" marB="27354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>Да  </a:t>
                      </a:r>
                      <a:endParaRPr lang="ru-RU" sz="1200" b="1" dirty="0" smtClean="0"/>
                    </a:p>
                    <a:p>
                      <a:pPr algn="ctr" fontAlgn="t"/>
                      <a:r>
                        <a:rPr lang="ru-RU" sz="1200" b="1" dirty="0" smtClean="0"/>
                        <a:t>(</a:t>
                      </a:r>
                      <a:r>
                        <a:rPr lang="ru-RU" sz="1200" b="1" dirty="0"/>
                        <a:t>Если необходимо продлить действие договора. </a:t>
                      </a:r>
                      <a:endParaRPr lang="ru-RU" sz="1200" b="1" dirty="0" smtClean="0"/>
                    </a:p>
                    <a:p>
                      <a:pPr algn="ctr" fontAlgn="t"/>
                      <a:endParaRPr lang="ru-RU" sz="1200" b="1" dirty="0" smtClean="0"/>
                    </a:p>
                    <a:p>
                      <a:pPr algn="ctr" fontAlgn="t"/>
                      <a:r>
                        <a:rPr lang="ru-RU" sz="1200" b="1" dirty="0" smtClean="0"/>
                        <a:t>Необходимо </a:t>
                      </a:r>
                      <a:r>
                        <a:rPr lang="ru-RU" sz="1200" b="1" dirty="0"/>
                        <a:t>создать новый связанный пункт плана, выбрав - продление. </a:t>
                      </a:r>
                      <a:endParaRPr lang="ru-RU" sz="1200" b="1" dirty="0" smtClean="0"/>
                    </a:p>
                    <a:p>
                      <a:pPr algn="ctr" fontAlgn="t"/>
                      <a:endParaRPr lang="ru-RU" sz="1200" b="1" dirty="0" smtClean="0"/>
                    </a:p>
                    <a:p>
                      <a:pPr algn="ctr" fontAlgn="t"/>
                      <a:r>
                        <a:rPr lang="ru-RU" sz="1200" b="1" dirty="0" smtClean="0"/>
                        <a:t>После </a:t>
                      </a:r>
                      <a:r>
                        <a:rPr lang="ru-RU" sz="1200" b="1" dirty="0"/>
                        <a:t>создания </a:t>
                      </a:r>
                      <a:r>
                        <a:rPr lang="ru-RU" sz="1200" b="1" dirty="0" err="1"/>
                        <a:t>допсоглашения</a:t>
                      </a:r>
                      <a:r>
                        <a:rPr lang="ru-RU" sz="1200" b="1" dirty="0"/>
                        <a:t> будет добавлен новый предмет договора)</a:t>
                      </a:r>
                    </a:p>
                  </a:txBody>
                  <a:tcPr marL="39077" marR="39077" marT="27354" marB="27354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39077" marR="39077" marT="27354" marB="27354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39077" marR="39077" marT="27354" marB="27354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dirty="0"/>
                        <a:t/>
                      </a:r>
                      <a:br>
                        <a:rPr lang="ru-RU" sz="1200" b="1" dirty="0"/>
                      </a:br>
                      <a:endParaRPr lang="ru-RU" sz="1200" b="1" dirty="0"/>
                    </a:p>
                  </a:txBody>
                  <a:tcPr marL="39077" marR="39077" marT="27354" marB="27354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74</a:t>
            </a:fld>
            <a:endParaRPr lang="ru-RU"/>
          </a:p>
        </p:txBody>
      </p:sp>
      <p:pic>
        <p:nvPicPr>
          <p:cNvPr id="1198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75</a:t>
            </a:fld>
            <a:endParaRPr lang="ru-RU"/>
          </a:p>
        </p:txBody>
      </p:sp>
      <p:pic>
        <p:nvPicPr>
          <p:cNvPr id="1187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76</a:t>
            </a:fld>
            <a:endParaRPr lang="ru-RU"/>
          </a:p>
        </p:txBody>
      </p:sp>
      <p:pic>
        <p:nvPicPr>
          <p:cNvPr id="1177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77</a:t>
            </a:fld>
            <a:endParaRPr lang="ru-RU"/>
          </a:p>
        </p:txBody>
      </p:sp>
      <p:pic>
        <p:nvPicPr>
          <p:cNvPr id="1167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78</a:t>
            </a:fld>
            <a:endParaRPr lang="ru-RU"/>
          </a:p>
        </p:txBody>
      </p:sp>
      <p:pic>
        <p:nvPicPr>
          <p:cNvPr id="1157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3" name="Рисунок 2" descr="Презентация Microsoft Office PowerPoint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79</a:t>
            </a:fld>
            <a:endParaRPr lang="ru-RU"/>
          </a:p>
        </p:txBody>
      </p:sp>
      <p:pic>
        <p:nvPicPr>
          <p:cNvPr id="1146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201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80</a:t>
            </a:fld>
            <a:endParaRPr lang="ru-RU"/>
          </a:p>
        </p:txBody>
      </p:sp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800" dirty="0" smtClean="0"/>
              <a:t>13) в части </a:t>
            </a:r>
            <a:r>
              <a:rPr lang="ru-RU" sz="2800" b="1" dirty="0" smtClean="0">
                <a:solidFill>
                  <a:srgbClr val="FF0000"/>
                </a:solidFill>
              </a:rPr>
              <a:t>изменения</a:t>
            </a:r>
            <a:r>
              <a:rPr lang="ru-RU" sz="2800" dirty="0" smtClean="0"/>
              <a:t> источника финансирования, кодов бюджетной классификации расходов бюджета (специфики) в предметах договора (</a:t>
            </a:r>
            <a:r>
              <a:rPr lang="ru-RU" sz="2800" b="1" dirty="0" smtClean="0">
                <a:solidFill>
                  <a:srgbClr val="FF0000"/>
                </a:solidFill>
              </a:rPr>
              <a:t>для государственных органов, государственных учреждений</a:t>
            </a:r>
            <a:r>
              <a:rPr lang="ru-RU" sz="2800" dirty="0" smtClean="0"/>
              <a:t>);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1800" b="1" i="1" dirty="0" smtClean="0">
                <a:solidFill>
                  <a:srgbClr val="0070C0"/>
                </a:solidFill>
              </a:rPr>
              <a:t> Примечание В случае если основанием является п.п. 13 п. 2 статьи 18 Закона, необходимо воспользоваться действием «Внесение изменений в пункт плана». </a:t>
            </a: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Для этого необходимо в годовом плане в  статусе проект, найти нужный пункт плана в статусе «Договор действует» и выполнить действие «Внесение изменений в пункт плана»:</a:t>
            </a:r>
          </a:p>
          <a:p>
            <a:pPr algn="just"/>
            <a:endParaRPr lang="ru-RU" sz="18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</a:t>
            </a:r>
            <a:endParaRPr lang="ru-RU" sz="18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82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0"/>
          <a:ext cx="9143999" cy="1819275"/>
        </p:xfrm>
        <a:graphic>
          <a:graphicData uri="http://schemas.openxmlformats.org/drawingml/2006/table">
            <a:tbl>
              <a:tblPr/>
              <a:tblGrid>
                <a:gridCol w="1138931"/>
                <a:gridCol w="1334178"/>
                <a:gridCol w="1334178"/>
                <a:gridCol w="1334178"/>
                <a:gridCol w="1334178"/>
                <a:gridCol w="1334178"/>
                <a:gridCol w="1334178"/>
              </a:tblGrid>
              <a:tr h="181927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 smtClean="0"/>
                        <a:t>Код</a:t>
                      </a:r>
                      <a:endParaRPr lang="ru-RU" sz="1400" b="1" dirty="0"/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Основание для </a:t>
                      </a:r>
                      <a:r>
                        <a:rPr lang="ru-RU" sz="1400" b="1" dirty="0" err="1"/>
                        <a:t>допсоглашения</a:t>
                      </a:r>
                      <a:r>
                        <a:rPr lang="ru-RU" sz="1400" b="1" dirty="0"/>
                        <a:t>/ действие для создания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Изменение утвержденного пункта плана  (</a:t>
                      </a:r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внесение изменений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следующий год (Продление)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текущий год (Изменение)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плана  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в договоре касаются отдельного предмета договора)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Без изменения пункта </a:t>
                      </a:r>
                      <a:r>
                        <a:rPr lang="ru-RU" sz="1400" b="1" dirty="0"/>
                        <a:t>плана  (изменения касаются всего договора в целом)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847850"/>
          <a:ext cx="9144002" cy="3882192"/>
        </p:xfrm>
        <a:graphic>
          <a:graphicData uri="http://schemas.openxmlformats.org/drawingml/2006/table">
            <a:tbl>
              <a:tblPr/>
              <a:tblGrid>
                <a:gridCol w="1152525"/>
                <a:gridCol w="1333500"/>
                <a:gridCol w="1333500"/>
                <a:gridCol w="1314450"/>
                <a:gridCol w="1333500"/>
                <a:gridCol w="1370241"/>
                <a:gridCol w="1306286"/>
              </a:tblGrid>
              <a:tr h="3295650">
                <a:tc>
                  <a:txBody>
                    <a:bodyPr/>
                    <a:lstStyle/>
                    <a:p>
                      <a:pPr algn="ctr" fontAlgn="t"/>
                      <a:endParaRPr lang="ru-RU" sz="1100" dirty="0"/>
                    </a:p>
                  </a:txBody>
                  <a:tcPr marL="29795" marR="29795" marT="20856" marB="20856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>
                          <a:solidFill>
                            <a:srgbClr val="172B4D"/>
                          </a:solidFill>
                        </a:rPr>
                        <a:t>пп.13) п.2 ст.18 Закона. Изменение источника финансирования, кодов бюджетной классификации расходов бюджета (</a:t>
                      </a:r>
                      <a:r>
                        <a:rPr lang="ru-RU" sz="1400" b="1" dirty="0"/>
                        <a:t>специфики</a:t>
                      </a:r>
                      <a:r>
                        <a:rPr lang="ru-RU" sz="1400" b="1" dirty="0">
                          <a:solidFill>
                            <a:srgbClr val="172B4D"/>
                          </a:solidFill>
                        </a:rPr>
                        <a:t>) в предметах договора (для государственных органов, государственных учреждений)</a:t>
                      </a:r>
                      <a:endParaRPr lang="ru-RU" sz="1400" b="1" dirty="0"/>
                    </a:p>
                    <a:p>
                      <a:pPr algn="ctr" fontAlgn="t"/>
                      <a:endParaRPr lang="ru-RU" sz="1400" b="1" dirty="0"/>
                    </a:p>
                  </a:txBody>
                  <a:tcPr marL="29795" marR="29795" marT="20856" marB="20856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Да (Если необходимо изменить коды ЕБК в пунктах плана. В </a:t>
                      </a:r>
                      <a:r>
                        <a:rPr lang="ru-RU" sz="1400" b="1" dirty="0" err="1"/>
                        <a:t>допсоглашении</a:t>
                      </a:r>
                      <a:r>
                        <a:rPr lang="ru-RU" sz="1400" b="1" dirty="0"/>
                        <a:t> будет обновлен предмет договора)</a:t>
                      </a:r>
                    </a:p>
                  </a:txBody>
                  <a:tcPr marL="29795" marR="29795" marT="20856" marB="20856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/>
                      </a:r>
                      <a:br>
                        <a:rPr lang="ru-RU" sz="1400" b="1" dirty="0"/>
                      </a:br>
                      <a:endParaRPr lang="ru-RU" sz="1400" b="1" dirty="0"/>
                    </a:p>
                  </a:txBody>
                  <a:tcPr marL="29795" marR="29795" marT="20856" marB="20856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/>
                        <a:t/>
                      </a:r>
                      <a:br>
                        <a:rPr lang="ru-RU" sz="1400" b="1"/>
                      </a:br>
                      <a:endParaRPr lang="ru-RU" sz="1400" b="1"/>
                    </a:p>
                  </a:txBody>
                  <a:tcPr marL="29795" marR="29795" marT="20856" marB="20856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500"/>
                        <a:t/>
                      </a:r>
                      <a:br>
                        <a:rPr lang="ru-RU" sz="500"/>
                      </a:br>
                      <a:endParaRPr lang="ru-RU" sz="500"/>
                    </a:p>
                  </a:txBody>
                  <a:tcPr marL="29795" marR="29795" marT="20856" marB="20856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500" dirty="0"/>
                        <a:t/>
                      </a:r>
                      <a:br>
                        <a:rPr lang="ru-RU" sz="500" dirty="0"/>
                      </a:br>
                      <a:endParaRPr lang="ru-RU" sz="500" dirty="0"/>
                    </a:p>
                  </a:txBody>
                  <a:tcPr marL="29795" marR="29795" marT="20856" marB="20856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83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84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85</a:t>
            </a:fld>
            <a:endParaRPr lang="ru-RU"/>
          </a:p>
        </p:txBody>
      </p:sp>
      <p:pic>
        <p:nvPicPr>
          <p:cNvPr id="3" name="Рисунок 2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86</a:t>
            </a:fld>
            <a:endParaRPr lang="ru-RU"/>
          </a:p>
        </p:txBody>
      </p:sp>
      <p:pic>
        <p:nvPicPr>
          <p:cNvPr id="5" name="Рисунок 4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87</a:t>
            </a:fld>
            <a:endParaRPr lang="ru-RU"/>
          </a:p>
        </p:txBody>
      </p:sp>
      <p:pic>
        <p:nvPicPr>
          <p:cNvPr id="3" name="Рисунок 2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 </a:t>
            </a:r>
            <a:r>
              <a:rPr lang="ru-RU" sz="3200" dirty="0" smtClean="0"/>
              <a:t>14) в части </a:t>
            </a:r>
            <a:r>
              <a:rPr lang="ru-RU" sz="3200" b="1" dirty="0" smtClean="0"/>
              <a:t>уменьшения</a:t>
            </a:r>
            <a:r>
              <a:rPr lang="ru-RU" sz="3200" dirty="0" smtClean="0"/>
              <a:t> суммы договора в связи с удержанием (взысканием) </a:t>
            </a:r>
            <a:r>
              <a:rPr lang="ru-RU" sz="3200" b="1" dirty="0" smtClean="0">
                <a:solidFill>
                  <a:srgbClr val="FF0000"/>
                </a:solidFill>
              </a:rPr>
              <a:t>неустойки</a:t>
            </a:r>
            <a:r>
              <a:rPr lang="ru-RU" sz="3200" dirty="0" smtClean="0"/>
              <a:t>, штрафа, пени;</a:t>
            </a:r>
          </a:p>
          <a:p>
            <a:pPr algn="just"/>
            <a:endParaRPr lang="ru-RU" sz="3200" dirty="0" smtClean="0"/>
          </a:p>
          <a:p>
            <a:pPr algn="just"/>
            <a:r>
              <a:rPr lang="ru-RU" sz="3200" dirty="0" smtClean="0"/>
              <a:t>	</a:t>
            </a:r>
            <a:r>
              <a:rPr lang="ru-RU" sz="2400" i="1" dirty="0" smtClean="0">
                <a:solidFill>
                  <a:srgbClr val="0070C0"/>
                </a:solidFill>
              </a:rPr>
              <a:t>Примечание: дополнительное соглашение создается на основании акта с неустойкой</a:t>
            </a:r>
            <a:endParaRPr lang="ru-RU" sz="24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3" name="Рисунок 2" descr="Презентация Microsoft Office PowerPoint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89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1"/>
          <a:ext cx="9143999" cy="1790700"/>
        </p:xfrm>
        <a:graphic>
          <a:graphicData uri="http://schemas.openxmlformats.org/drawingml/2006/table">
            <a:tbl>
              <a:tblPr/>
              <a:tblGrid>
                <a:gridCol w="1138931"/>
                <a:gridCol w="1334178"/>
                <a:gridCol w="1334178"/>
                <a:gridCol w="1334178"/>
                <a:gridCol w="1334178"/>
                <a:gridCol w="1334178"/>
                <a:gridCol w="1334178"/>
              </a:tblGrid>
              <a:tr h="17907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 smtClean="0"/>
                        <a:t>Код</a:t>
                      </a:r>
                      <a:endParaRPr lang="ru-RU" sz="1400" b="1" dirty="0"/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/>
                        <a:t>Основание для </a:t>
                      </a:r>
                      <a:r>
                        <a:rPr lang="ru-RU" sz="1400" b="1" dirty="0" err="1"/>
                        <a:t>допсоглашения</a:t>
                      </a:r>
                      <a:r>
                        <a:rPr lang="ru-RU" sz="1400" b="1" dirty="0"/>
                        <a:t>/ действие для создания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Изменение утвержденного пункта плана  (внесение изменений)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следующий год (Продление)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нового пункта плана  на текущий год (Изменение)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изменения пункта плана  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 в договоре касаются отдельного предмета договора)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dirty="0">
                          <a:solidFill>
                            <a:srgbClr val="FF0000"/>
                          </a:solidFill>
                        </a:rPr>
                        <a:t>Без изменения пункта плана</a:t>
                      </a:r>
                      <a:r>
                        <a:rPr lang="ru-RU" sz="1400" b="1" dirty="0"/>
                        <a:t>  (изменения касаются всего договора в целом)</a:t>
                      </a:r>
                    </a:p>
                  </a:txBody>
                  <a:tcPr marL="27836" marR="27836" marT="19485" marB="19485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" y="1809750"/>
          <a:ext cx="9143995" cy="3333750"/>
        </p:xfrm>
        <a:graphic>
          <a:graphicData uri="http://schemas.openxmlformats.org/drawingml/2006/table">
            <a:tbl>
              <a:tblPr/>
              <a:tblGrid>
                <a:gridCol w="1171573"/>
                <a:gridCol w="1304925"/>
                <a:gridCol w="1333500"/>
                <a:gridCol w="1333500"/>
                <a:gridCol w="1352550"/>
                <a:gridCol w="1341662"/>
                <a:gridCol w="1306285"/>
              </a:tblGrid>
              <a:tr h="3333750">
                <a:tc>
                  <a:txBody>
                    <a:bodyPr/>
                    <a:lstStyle/>
                    <a:p>
                      <a:pPr algn="ctr" fontAlgn="t"/>
                      <a:r>
                        <a:rPr lang="ru-RU" b="1" dirty="0"/>
                        <a:t>19</a:t>
                      </a:r>
                    </a:p>
                  </a:txBody>
                  <a:tcPr marL="76200" marR="76200" marT="53340" marB="5334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b="1" dirty="0">
                          <a:solidFill>
                            <a:srgbClr val="172B4D"/>
                          </a:solidFill>
                        </a:rPr>
                        <a:t>пп.14) п.2 ст.18 Закона. Уменьшение суммы договора в связи с удержанием (взысканием) неустойки, штрафа, пени</a:t>
                      </a:r>
                      <a:endParaRPr lang="ru-RU" b="1" dirty="0"/>
                    </a:p>
                  </a:txBody>
                  <a:tcPr marL="76200" marR="76200" marT="53340" marB="5334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b="1" dirty="0"/>
                        <a:t/>
                      </a:r>
                      <a:br>
                        <a:rPr lang="ru-RU" b="1" dirty="0"/>
                      </a:br>
                      <a:endParaRPr lang="ru-RU" b="1" dirty="0"/>
                    </a:p>
                  </a:txBody>
                  <a:tcPr marL="76200" marR="76200" marT="53340" marB="5334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b="1" dirty="0"/>
                        <a:t/>
                      </a:r>
                      <a:br>
                        <a:rPr lang="ru-RU" b="1" dirty="0"/>
                      </a:br>
                      <a:endParaRPr lang="ru-RU" b="1" dirty="0"/>
                    </a:p>
                  </a:txBody>
                  <a:tcPr marL="76200" marR="76200" marT="53340" marB="5334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b="1" dirty="0"/>
                        <a:t/>
                      </a:r>
                      <a:br>
                        <a:rPr lang="ru-RU" b="1" dirty="0"/>
                      </a:br>
                      <a:endParaRPr lang="ru-RU" b="1" dirty="0"/>
                    </a:p>
                  </a:txBody>
                  <a:tcPr marL="76200" marR="76200" marT="53340" marB="5334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b="1" dirty="0"/>
                        <a:t/>
                      </a:r>
                      <a:br>
                        <a:rPr lang="ru-RU" b="1" dirty="0"/>
                      </a:br>
                      <a:endParaRPr lang="ru-RU" b="1" dirty="0"/>
                    </a:p>
                  </a:txBody>
                  <a:tcPr marL="76200" marR="76200" marT="53340" marB="5334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b="1" dirty="0"/>
                        <a:t>Да (Если предоставлена неустойка, пеня и т.д. </a:t>
                      </a:r>
                      <a:endParaRPr lang="ru-RU" b="1" dirty="0" smtClean="0"/>
                    </a:p>
                    <a:p>
                      <a:pPr algn="ctr" fontAlgn="t"/>
                      <a:endParaRPr lang="ru-RU" b="1" dirty="0" smtClean="0"/>
                    </a:p>
                    <a:p>
                      <a:pPr algn="ctr" fontAlgn="t"/>
                      <a:r>
                        <a:rPr lang="ru-RU" b="1" dirty="0" err="1" smtClean="0"/>
                        <a:t>Допсоглашение</a:t>
                      </a:r>
                      <a:r>
                        <a:rPr lang="ru-RU" b="1" dirty="0" smtClean="0"/>
                        <a:t> </a:t>
                      </a:r>
                      <a:r>
                        <a:rPr lang="ru-RU" b="1" dirty="0"/>
                        <a:t>создается на основании акта с неустойкой)</a:t>
                      </a:r>
                    </a:p>
                  </a:txBody>
                  <a:tcPr marL="76200" marR="76200" marT="53340" marB="53340">
                    <a:lnL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096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90</a:t>
            </a:fld>
            <a:endParaRPr lang="ru-RU"/>
          </a:p>
        </p:txBody>
      </p:sp>
      <p:pic>
        <p:nvPicPr>
          <p:cNvPr id="3" name="Рисунок 2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91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400" dirty="0" smtClean="0"/>
              <a:t>Заполнение суммы неустойки: При согласовании акта Заказчик </a:t>
            </a:r>
            <a:r>
              <a:rPr lang="ru-RU" sz="1400" b="1" dirty="0" smtClean="0"/>
              <a:t>может внести сумму неустойки</a:t>
            </a:r>
            <a:r>
              <a:rPr lang="ru-RU" sz="1400" dirty="0" smtClean="0"/>
              <a:t> по акту в случае ненадлежащего исполнения условий договора. Для этого в разделе «Сведения» необходимо отметить галочкой поле «Неустойка» и заполнить сумму неустойки. Перед заполнением неустойки для организаций, являющихся ГУ, необходимо заполнить суммы по спецификам в акте для дальнейшего определения неустойки по специфике.</a:t>
            </a:r>
            <a:endParaRPr lang="ru-RU" sz="1400" dirty="0"/>
          </a:p>
        </p:txBody>
      </p:sp>
      <p:pic>
        <p:nvPicPr>
          <p:cNvPr id="8" name="Рисунок 7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0"/>
            <a:ext cx="914400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После </a:t>
            </a:r>
            <a:r>
              <a:rPr lang="ru-RU" b="1" dirty="0" smtClean="0">
                <a:solidFill>
                  <a:srgbClr val="FF0000"/>
                </a:solidFill>
              </a:rPr>
              <a:t>утверждения</a:t>
            </a:r>
            <a:r>
              <a:rPr lang="ru-RU" dirty="0" smtClean="0"/>
              <a:t> акта Заказчиком и </a:t>
            </a:r>
            <a:r>
              <a:rPr lang="ru-RU" b="1" dirty="0" smtClean="0">
                <a:solidFill>
                  <a:srgbClr val="FF0000"/>
                </a:solidFill>
              </a:rPr>
              <a:t>автоматически</a:t>
            </a:r>
            <a:r>
              <a:rPr lang="ru-RU" dirty="0" smtClean="0"/>
              <a:t> направления акта Поставщику на утверждение руководитель Поставщика в акте с неустойкой может выбрать: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- «Согласен с неустойкой»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- «Не согласен с неустойкой» </a:t>
            </a:r>
            <a:r>
              <a:rPr lang="ru-RU" b="1" i="1" dirty="0" smtClean="0">
                <a:solidFill>
                  <a:srgbClr val="0070C0"/>
                </a:solidFill>
              </a:rPr>
              <a:t>(Заказчик обращается в суд согласно п. 4 статьи 8 Закона)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Слайд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0600"/>
            <a:ext cx="9144000" cy="4152899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 согласии с неустойкой Поставщику далее также необходимо выбрать:</a:t>
            </a:r>
          </a:p>
          <a:p>
            <a:r>
              <a:rPr lang="ru-RU" dirty="0" smtClean="0"/>
              <a:t> - «Удержание путем заключения дополнительного соглашения»</a:t>
            </a:r>
          </a:p>
          <a:p>
            <a:r>
              <a:rPr lang="ru-RU" dirty="0" smtClean="0"/>
              <a:t>-  «Внести  в бюджет сумму неустойки самостоятельно».</a:t>
            </a:r>
            <a:endParaRPr lang="ru-RU" dirty="0"/>
          </a:p>
        </p:txBody>
      </p:sp>
      <p:pic>
        <p:nvPicPr>
          <p:cNvPr id="5" name="Рисунок 4" descr="Слайд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2474"/>
            <a:ext cx="9144000" cy="4391025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Удержание неустойки путем </a:t>
            </a:r>
            <a:r>
              <a:rPr lang="ru-RU" b="1" dirty="0" smtClean="0">
                <a:solidFill>
                  <a:srgbClr val="FF0000"/>
                </a:solidFill>
              </a:rPr>
              <a:t>заключения дополнительного соглашения</a:t>
            </a:r>
            <a:r>
              <a:rPr lang="ru-RU" dirty="0" smtClean="0"/>
              <a:t>. При выборе поставщиком в акте с неустойкой - «Согласен с неустойкой»   - «Удержание путем заключения дополнительного соглашения» Заказчик </a:t>
            </a:r>
            <a:r>
              <a:rPr lang="ru-RU" b="1" dirty="0" smtClean="0">
                <a:solidFill>
                  <a:srgbClr val="FF0000"/>
                </a:solidFill>
              </a:rPr>
              <a:t>переходит</a:t>
            </a:r>
            <a:r>
              <a:rPr lang="ru-RU" dirty="0" smtClean="0"/>
              <a:t> во вкладку «Дополнительные соглашения», где Система отображает перечень утвержденных актов, </a:t>
            </a:r>
            <a:r>
              <a:rPr lang="ru-RU" b="1" dirty="0" smtClean="0">
                <a:solidFill>
                  <a:srgbClr val="FF0000"/>
                </a:solidFill>
              </a:rPr>
              <a:t>по которым возможно создать дополнительное соглашение.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Слайд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9674"/>
            <a:ext cx="9144000" cy="3933825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тексте дополнительного соглашения отражается пункт о взыскании с поставщика неустойки.</a:t>
            </a:r>
            <a:endParaRPr lang="ru-RU" dirty="0"/>
          </a:p>
        </p:txBody>
      </p:sp>
      <p:pic>
        <p:nvPicPr>
          <p:cNvPr id="5" name="Рисунок 4" descr="Слайд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250"/>
            <a:ext cx="9144000" cy="4552950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Для организаций, являющихся ГУ, также необходимо выбрать Налоговый орган в разделе «Казначейство»</a:t>
            </a:r>
            <a:endParaRPr lang="ru-RU" dirty="0"/>
          </a:p>
        </p:txBody>
      </p:sp>
      <p:pic>
        <p:nvPicPr>
          <p:cNvPr id="5" name="Рисунок 4" descr="Слайд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8650"/>
            <a:ext cx="9029700" cy="4514850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Самостоятельная оплата в бюджет  </a:t>
            </a:r>
          </a:p>
          <a:p>
            <a:pPr algn="just"/>
            <a:r>
              <a:rPr lang="ru-RU" dirty="0" smtClean="0"/>
              <a:t>Поставщик в акте с неустойкой может выбрать «Согласен с неустойкой» - «Самостоятельная оплата в бюджет»</a:t>
            </a:r>
            <a:endParaRPr lang="ru-RU" dirty="0"/>
          </a:p>
        </p:txBody>
      </p:sp>
      <p:pic>
        <p:nvPicPr>
          <p:cNvPr id="8" name="Рисунок 7" descr="Слайд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4374"/>
            <a:ext cx="9144000" cy="4429125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Далее поставщик должен прикрепить документ. Подтверждающий оплату.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Слайд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390526"/>
            <a:ext cx="9029700" cy="475297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10732</TotalTime>
  <Words>1353</Words>
  <Application>Microsoft Office PowerPoint</Application>
  <PresentationFormat>Экран (16:9)</PresentationFormat>
  <Paragraphs>609</Paragraphs>
  <Slides>169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169</vt:i4>
      </vt:variant>
    </vt:vector>
  </HeadingPairs>
  <TitlesOfParts>
    <vt:vector size="170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  <vt:lpstr>Слайд 146</vt:lpstr>
      <vt:lpstr>Слайд 147</vt:lpstr>
      <vt:lpstr>Слайд 148</vt:lpstr>
      <vt:lpstr>Слайд 149</vt:lpstr>
      <vt:lpstr>Слайд 150</vt:lpstr>
      <vt:lpstr>Слайд 151</vt:lpstr>
      <vt:lpstr>Слайд 152</vt:lpstr>
      <vt:lpstr>Слайд 153</vt:lpstr>
      <vt:lpstr>Слайд 154</vt:lpstr>
      <vt:lpstr>Слайд 155</vt:lpstr>
      <vt:lpstr>Слайд 156</vt:lpstr>
      <vt:lpstr>Слайд 157</vt:lpstr>
      <vt:lpstr>Слайд 158</vt:lpstr>
      <vt:lpstr>Слайд 159</vt:lpstr>
      <vt:lpstr>Слайд 160</vt:lpstr>
      <vt:lpstr>Слайд 161</vt:lpstr>
      <vt:lpstr>Слайд 162</vt:lpstr>
      <vt:lpstr>Слайд 163</vt:lpstr>
      <vt:lpstr>Слайд 164</vt:lpstr>
      <vt:lpstr>Слайд 165</vt:lpstr>
      <vt:lpstr>Слайд 166</vt:lpstr>
      <vt:lpstr>Слайд 167</vt:lpstr>
      <vt:lpstr>Слайд 168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694</cp:revision>
  <cp:lastPrinted>2023-06-22T08:50:07Z</cp:lastPrinted>
  <dcterms:created xsi:type="dcterms:W3CDTF">2022-11-05T05:19:54Z</dcterms:created>
  <dcterms:modified xsi:type="dcterms:W3CDTF">2026-02-21T03:48:26Z</dcterms:modified>
</cp:coreProperties>
</file>