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24">
  <p:sldMasterIdLst>
    <p:sldMasterId id="2147483673" r:id="rId1"/>
  </p:sldMasterIdLst>
  <p:notesMasterIdLst>
    <p:notesMasterId r:id="rId79"/>
  </p:notesMasterIdLst>
  <p:sldIdLst>
    <p:sldId id="1171" r:id="rId2"/>
    <p:sldId id="1174" r:id="rId3"/>
    <p:sldId id="1192" r:id="rId4"/>
    <p:sldId id="1284" r:id="rId5"/>
    <p:sldId id="1299" r:id="rId6"/>
    <p:sldId id="1300" r:id="rId7"/>
    <p:sldId id="1301" r:id="rId8"/>
    <p:sldId id="1302" r:id="rId9"/>
    <p:sldId id="1303" r:id="rId10"/>
    <p:sldId id="1304" r:id="rId11"/>
    <p:sldId id="1305" r:id="rId12"/>
    <p:sldId id="1306" r:id="rId13"/>
    <p:sldId id="1307" r:id="rId14"/>
    <p:sldId id="1308" r:id="rId15"/>
    <p:sldId id="1309" r:id="rId16"/>
    <p:sldId id="1310" r:id="rId17"/>
    <p:sldId id="1311" r:id="rId18"/>
    <p:sldId id="1312" r:id="rId19"/>
    <p:sldId id="1313" r:id="rId20"/>
    <p:sldId id="1314" r:id="rId21"/>
    <p:sldId id="1315" r:id="rId22"/>
    <p:sldId id="1316" r:id="rId23"/>
    <p:sldId id="1386" r:id="rId24"/>
    <p:sldId id="1317" r:id="rId25"/>
    <p:sldId id="1318" r:id="rId26"/>
    <p:sldId id="1319" r:id="rId27"/>
    <p:sldId id="1320" r:id="rId28"/>
    <p:sldId id="1321" r:id="rId29"/>
    <p:sldId id="1322" r:id="rId30"/>
    <p:sldId id="1367" r:id="rId31"/>
    <p:sldId id="1368" r:id="rId32"/>
    <p:sldId id="1369" r:id="rId33"/>
    <p:sldId id="1370" r:id="rId34"/>
    <p:sldId id="1379" r:id="rId35"/>
    <p:sldId id="1380" r:id="rId36"/>
    <p:sldId id="1381" r:id="rId37"/>
    <p:sldId id="1382" r:id="rId38"/>
    <p:sldId id="1383" r:id="rId39"/>
    <p:sldId id="1384" r:id="rId40"/>
    <p:sldId id="1385" r:id="rId41"/>
    <p:sldId id="1371" r:id="rId42"/>
    <p:sldId id="1372" r:id="rId43"/>
    <p:sldId id="1373" r:id="rId44"/>
    <p:sldId id="1323" r:id="rId45"/>
    <p:sldId id="1324" r:id="rId46"/>
    <p:sldId id="1325" r:id="rId47"/>
    <p:sldId id="1326" r:id="rId48"/>
    <p:sldId id="1327" r:id="rId49"/>
    <p:sldId id="1328" r:id="rId50"/>
    <p:sldId id="1329" r:id="rId51"/>
    <p:sldId id="1330" r:id="rId52"/>
    <p:sldId id="1331" r:id="rId53"/>
    <p:sldId id="1332" r:id="rId54"/>
    <p:sldId id="1333" r:id="rId55"/>
    <p:sldId id="1334" r:id="rId56"/>
    <p:sldId id="1335" r:id="rId57"/>
    <p:sldId id="1353" r:id="rId58"/>
    <p:sldId id="1360" r:id="rId59"/>
    <p:sldId id="1361" r:id="rId60"/>
    <p:sldId id="1362" r:id="rId61"/>
    <p:sldId id="1363" r:id="rId62"/>
    <p:sldId id="1364" r:id="rId63"/>
    <p:sldId id="1365" r:id="rId64"/>
    <p:sldId id="1366" r:id="rId65"/>
    <p:sldId id="1338" r:id="rId66"/>
    <p:sldId id="1339" r:id="rId67"/>
    <p:sldId id="1340" r:id="rId68"/>
    <p:sldId id="1341" r:id="rId69"/>
    <p:sldId id="1342" r:id="rId70"/>
    <p:sldId id="1343" r:id="rId71"/>
    <p:sldId id="1344" r:id="rId72"/>
    <p:sldId id="1345" r:id="rId73"/>
    <p:sldId id="1346" r:id="rId74"/>
    <p:sldId id="1374" r:id="rId75"/>
    <p:sldId id="1375" r:id="rId76"/>
    <p:sldId id="1376" r:id="rId77"/>
    <p:sldId id="1378" r:id="rId78"/>
  </p:sldIdLst>
  <p:sldSz cx="9144000" cy="5143500" type="screen16x9"/>
  <p:notesSz cx="6769100" cy="9906000"/>
  <p:defaultTextStyle>
    <a:defPPr>
      <a:defRPr lang="ru-RU"/>
    </a:defPPr>
    <a:lvl1pPr algn="l" defTabSz="777875" rtl="0" fontAlgn="base">
      <a:spcBef>
        <a:spcPct val="0"/>
      </a:spcBef>
      <a:spcAft>
        <a:spcPct val="0"/>
      </a:spcAft>
      <a:defRPr sz="1500" kern="1200">
        <a:solidFill>
          <a:schemeClr val="tx1"/>
        </a:solidFill>
        <a:latin typeface="Arial" charset="0"/>
        <a:ea typeface="+mn-ea"/>
        <a:cs typeface="Arial" charset="0"/>
      </a:defRPr>
    </a:lvl1pPr>
    <a:lvl2pPr marL="388938" indent="68263" algn="l" defTabSz="777875" rtl="0" fontAlgn="base">
      <a:spcBef>
        <a:spcPct val="0"/>
      </a:spcBef>
      <a:spcAft>
        <a:spcPct val="0"/>
      </a:spcAft>
      <a:defRPr sz="1500" kern="1200">
        <a:solidFill>
          <a:schemeClr val="tx1"/>
        </a:solidFill>
        <a:latin typeface="Arial" charset="0"/>
        <a:ea typeface="+mn-ea"/>
        <a:cs typeface="Arial" charset="0"/>
      </a:defRPr>
    </a:lvl2pPr>
    <a:lvl3pPr marL="777875" indent="136525" algn="l" defTabSz="777875" rtl="0" fontAlgn="base">
      <a:spcBef>
        <a:spcPct val="0"/>
      </a:spcBef>
      <a:spcAft>
        <a:spcPct val="0"/>
      </a:spcAft>
      <a:defRPr sz="1500" kern="1200">
        <a:solidFill>
          <a:schemeClr val="tx1"/>
        </a:solidFill>
        <a:latin typeface="Arial" charset="0"/>
        <a:ea typeface="+mn-ea"/>
        <a:cs typeface="Arial" charset="0"/>
      </a:defRPr>
    </a:lvl3pPr>
    <a:lvl4pPr marL="1168400" indent="203200" algn="l" defTabSz="777875" rtl="0" fontAlgn="base">
      <a:spcBef>
        <a:spcPct val="0"/>
      </a:spcBef>
      <a:spcAft>
        <a:spcPct val="0"/>
      </a:spcAft>
      <a:defRPr sz="1500" kern="1200">
        <a:solidFill>
          <a:schemeClr val="tx1"/>
        </a:solidFill>
        <a:latin typeface="Arial" charset="0"/>
        <a:ea typeface="+mn-ea"/>
        <a:cs typeface="Arial" charset="0"/>
      </a:defRPr>
    </a:lvl4pPr>
    <a:lvl5pPr marL="1557338" indent="271463" algn="l" defTabSz="777875" rtl="0" fontAlgn="base">
      <a:spcBef>
        <a:spcPct val="0"/>
      </a:spcBef>
      <a:spcAft>
        <a:spcPct val="0"/>
      </a:spcAft>
      <a:defRPr sz="1500" kern="1200">
        <a:solidFill>
          <a:schemeClr val="tx1"/>
        </a:solidFill>
        <a:latin typeface="Arial" charset="0"/>
        <a:ea typeface="+mn-ea"/>
        <a:cs typeface="Arial" charset="0"/>
      </a:defRPr>
    </a:lvl5pPr>
    <a:lvl6pPr marL="2286000" algn="l" defTabSz="914400" rtl="0" eaLnBrk="1" latinLnBrk="0" hangingPunct="1">
      <a:defRPr sz="1500" kern="1200">
        <a:solidFill>
          <a:schemeClr val="tx1"/>
        </a:solidFill>
        <a:latin typeface="Arial" charset="0"/>
        <a:ea typeface="+mn-ea"/>
        <a:cs typeface="Arial" charset="0"/>
      </a:defRPr>
    </a:lvl6pPr>
    <a:lvl7pPr marL="2743200" algn="l" defTabSz="914400" rtl="0" eaLnBrk="1" latinLnBrk="0" hangingPunct="1">
      <a:defRPr sz="1500" kern="1200">
        <a:solidFill>
          <a:schemeClr val="tx1"/>
        </a:solidFill>
        <a:latin typeface="Arial" charset="0"/>
        <a:ea typeface="+mn-ea"/>
        <a:cs typeface="Arial" charset="0"/>
      </a:defRPr>
    </a:lvl7pPr>
    <a:lvl8pPr marL="3200400" algn="l" defTabSz="914400" rtl="0" eaLnBrk="1" latinLnBrk="0" hangingPunct="1">
      <a:defRPr sz="1500" kern="1200">
        <a:solidFill>
          <a:schemeClr val="tx1"/>
        </a:solidFill>
        <a:latin typeface="Arial" charset="0"/>
        <a:ea typeface="+mn-ea"/>
        <a:cs typeface="Arial" charset="0"/>
      </a:defRPr>
    </a:lvl8pPr>
    <a:lvl9pPr marL="3657600" algn="l" defTabSz="914400" rtl="0" eaLnBrk="1" latinLnBrk="0" hangingPunct="1">
      <a:defRPr sz="15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2182BD"/>
    <a:srgbClr val="165880"/>
  </p:clrMru>
</p:presentationPr>
</file>

<file path=ppt/tableStyles.xml><?xml version="1.0" encoding="utf-8"?>
<a:tblStyleLst xmlns:a="http://schemas.openxmlformats.org/drawingml/2006/main" def="{5C22544A-7EE6-4342-B048-85BDC9FD1C3A}">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7889" autoAdjust="0"/>
    <p:restoredTop sz="96395" autoAdjust="0"/>
  </p:normalViewPr>
  <p:slideViewPr>
    <p:cSldViewPr snapToGrid="0">
      <p:cViewPr>
        <p:scale>
          <a:sx n="80" d="100"/>
          <a:sy n="80" d="100"/>
        </p:scale>
        <p:origin x="-1877" y="-590"/>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3700" cy="496888"/>
          </a:xfrm>
          <a:prstGeom prst="rect">
            <a:avLst/>
          </a:prstGeom>
        </p:spPr>
        <p:txBody>
          <a:bodyPr vert="horz" lIns="90710" tIns="45356" rIns="90710" bIns="45356" rtlCol="0"/>
          <a:lstStyle>
            <a:lvl1pPr algn="l" defTabSz="779252"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33813" y="0"/>
            <a:ext cx="2933700" cy="496888"/>
          </a:xfrm>
          <a:prstGeom prst="rect">
            <a:avLst/>
          </a:prstGeom>
        </p:spPr>
        <p:txBody>
          <a:bodyPr vert="horz" lIns="90710" tIns="45356" rIns="90710" bIns="45356" rtlCol="0"/>
          <a:lstStyle>
            <a:lvl1pPr algn="r" defTabSz="779252" fontAlgn="auto">
              <a:spcBef>
                <a:spcPts val="0"/>
              </a:spcBef>
              <a:spcAft>
                <a:spcPts val="0"/>
              </a:spcAft>
              <a:defRPr sz="1200" smtClean="0">
                <a:latin typeface="+mn-lt"/>
                <a:cs typeface="+mn-cs"/>
              </a:defRPr>
            </a:lvl1pPr>
          </a:lstStyle>
          <a:p>
            <a:pPr>
              <a:defRPr/>
            </a:pPr>
            <a:fld id="{631163D4-B23B-4357-AA89-3F9C1F81B5F4}" type="datetimeFigureOut">
              <a:rPr lang="ru-RU"/>
              <a:pPr>
                <a:defRPr/>
              </a:pPr>
              <a:t>17.11.2025</a:t>
            </a:fld>
            <a:endParaRPr lang="ru-RU"/>
          </a:p>
        </p:txBody>
      </p:sp>
      <p:sp>
        <p:nvSpPr>
          <p:cNvPr id="4" name="Образ слайда 3"/>
          <p:cNvSpPr>
            <a:spLocks noGrp="1" noRot="1" noChangeAspect="1"/>
          </p:cNvSpPr>
          <p:nvPr>
            <p:ph type="sldImg" idx="2"/>
          </p:nvPr>
        </p:nvSpPr>
        <p:spPr>
          <a:xfrm>
            <a:off x="412750" y="1238250"/>
            <a:ext cx="5943600" cy="3343275"/>
          </a:xfrm>
          <a:prstGeom prst="rect">
            <a:avLst/>
          </a:prstGeom>
          <a:noFill/>
          <a:ln w="12700">
            <a:solidFill>
              <a:prstClr val="black"/>
            </a:solidFill>
          </a:ln>
        </p:spPr>
        <p:txBody>
          <a:bodyPr vert="horz" lIns="90710" tIns="45356" rIns="90710" bIns="45356" rtlCol="0" anchor="ctr"/>
          <a:lstStyle/>
          <a:p>
            <a:pPr lvl="0"/>
            <a:endParaRPr lang="ru-RU" noProof="0"/>
          </a:p>
        </p:txBody>
      </p:sp>
      <p:sp>
        <p:nvSpPr>
          <p:cNvPr id="5" name="Заметки 4"/>
          <p:cNvSpPr>
            <a:spLocks noGrp="1"/>
          </p:cNvSpPr>
          <p:nvPr>
            <p:ph type="body" sz="quarter" idx="3"/>
          </p:nvPr>
        </p:nvSpPr>
        <p:spPr>
          <a:xfrm>
            <a:off x="676275" y="4767263"/>
            <a:ext cx="5416550" cy="3900487"/>
          </a:xfrm>
          <a:prstGeom prst="rect">
            <a:avLst/>
          </a:prstGeom>
        </p:spPr>
        <p:txBody>
          <a:bodyPr vert="horz" lIns="90710" tIns="45356" rIns="90710" bIns="45356"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9409113"/>
            <a:ext cx="2933700" cy="496887"/>
          </a:xfrm>
          <a:prstGeom prst="rect">
            <a:avLst/>
          </a:prstGeom>
        </p:spPr>
        <p:txBody>
          <a:bodyPr vert="horz" lIns="90710" tIns="45356" rIns="90710" bIns="45356" rtlCol="0" anchor="b"/>
          <a:lstStyle>
            <a:lvl1pPr algn="l" defTabSz="779252"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33813" y="9409113"/>
            <a:ext cx="2933700" cy="496887"/>
          </a:xfrm>
          <a:prstGeom prst="rect">
            <a:avLst/>
          </a:prstGeom>
        </p:spPr>
        <p:txBody>
          <a:bodyPr vert="horz" lIns="90710" tIns="45356" rIns="90710" bIns="45356" rtlCol="0" anchor="b"/>
          <a:lstStyle>
            <a:lvl1pPr algn="r" defTabSz="779252" fontAlgn="auto">
              <a:spcBef>
                <a:spcPts val="0"/>
              </a:spcBef>
              <a:spcAft>
                <a:spcPts val="0"/>
              </a:spcAft>
              <a:defRPr sz="1200" smtClean="0">
                <a:latin typeface="+mn-lt"/>
                <a:cs typeface="+mn-cs"/>
              </a:defRPr>
            </a:lvl1pPr>
          </a:lstStyle>
          <a:p>
            <a:pPr>
              <a:defRPr/>
            </a:pPr>
            <a:fld id="{B8616BAD-79AD-42B0-BCDE-B728AA6E5A0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defTabSz="777875" rtl="0" fontAlgn="base">
      <a:spcBef>
        <a:spcPct val="30000"/>
      </a:spcBef>
      <a:spcAft>
        <a:spcPct val="0"/>
      </a:spcAft>
      <a:defRPr sz="1000" kern="1200">
        <a:solidFill>
          <a:schemeClr val="tx1"/>
        </a:solidFill>
        <a:latin typeface="+mn-lt"/>
        <a:ea typeface="+mn-ea"/>
        <a:cs typeface="+mn-cs"/>
      </a:defRPr>
    </a:lvl1pPr>
    <a:lvl2pPr marL="388938" algn="l" defTabSz="777875" rtl="0" fontAlgn="base">
      <a:spcBef>
        <a:spcPct val="30000"/>
      </a:spcBef>
      <a:spcAft>
        <a:spcPct val="0"/>
      </a:spcAft>
      <a:defRPr sz="1000" kern="1200">
        <a:solidFill>
          <a:schemeClr val="tx1"/>
        </a:solidFill>
        <a:latin typeface="+mn-lt"/>
        <a:ea typeface="+mn-ea"/>
        <a:cs typeface="+mn-cs"/>
      </a:defRPr>
    </a:lvl2pPr>
    <a:lvl3pPr marL="777875" algn="l" defTabSz="777875" rtl="0" fontAlgn="base">
      <a:spcBef>
        <a:spcPct val="30000"/>
      </a:spcBef>
      <a:spcAft>
        <a:spcPct val="0"/>
      </a:spcAft>
      <a:defRPr sz="1000" kern="1200">
        <a:solidFill>
          <a:schemeClr val="tx1"/>
        </a:solidFill>
        <a:latin typeface="+mn-lt"/>
        <a:ea typeface="+mn-ea"/>
        <a:cs typeface="+mn-cs"/>
      </a:defRPr>
    </a:lvl3pPr>
    <a:lvl4pPr marL="1168400" algn="l" defTabSz="777875" rtl="0" fontAlgn="base">
      <a:spcBef>
        <a:spcPct val="30000"/>
      </a:spcBef>
      <a:spcAft>
        <a:spcPct val="0"/>
      </a:spcAft>
      <a:defRPr sz="1000" kern="1200">
        <a:solidFill>
          <a:schemeClr val="tx1"/>
        </a:solidFill>
        <a:latin typeface="+mn-lt"/>
        <a:ea typeface="+mn-ea"/>
        <a:cs typeface="+mn-cs"/>
      </a:defRPr>
    </a:lvl4pPr>
    <a:lvl5pPr marL="1557338" algn="l" defTabSz="777875" rtl="0" fontAlgn="base">
      <a:spcBef>
        <a:spcPct val="30000"/>
      </a:spcBef>
      <a:spcAft>
        <a:spcPct val="0"/>
      </a:spcAft>
      <a:defRPr sz="1000" kern="1200">
        <a:solidFill>
          <a:schemeClr val="tx1"/>
        </a:solidFill>
        <a:latin typeface="+mn-lt"/>
        <a:ea typeface="+mn-ea"/>
        <a:cs typeface="+mn-cs"/>
      </a:defRPr>
    </a:lvl5pPr>
    <a:lvl6pPr marL="1948129" algn="l" defTabSz="779252" rtl="0" eaLnBrk="1" latinLnBrk="0" hangingPunct="1">
      <a:defRPr sz="1023" kern="1200">
        <a:solidFill>
          <a:schemeClr val="tx1"/>
        </a:solidFill>
        <a:latin typeface="+mn-lt"/>
        <a:ea typeface="+mn-ea"/>
        <a:cs typeface="+mn-cs"/>
      </a:defRPr>
    </a:lvl6pPr>
    <a:lvl7pPr marL="2337755" algn="l" defTabSz="779252" rtl="0" eaLnBrk="1" latinLnBrk="0" hangingPunct="1">
      <a:defRPr sz="1023" kern="1200">
        <a:solidFill>
          <a:schemeClr val="tx1"/>
        </a:solidFill>
        <a:latin typeface="+mn-lt"/>
        <a:ea typeface="+mn-ea"/>
        <a:cs typeface="+mn-cs"/>
      </a:defRPr>
    </a:lvl7pPr>
    <a:lvl8pPr marL="2727381" algn="l" defTabSz="779252" rtl="0" eaLnBrk="1" latinLnBrk="0" hangingPunct="1">
      <a:defRPr sz="1023" kern="1200">
        <a:solidFill>
          <a:schemeClr val="tx1"/>
        </a:solidFill>
        <a:latin typeface="+mn-lt"/>
        <a:ea typeface="+mn-ea"/>
        <a:cs typeface="+mn-cs"/>
      </a:defRPr>
    </a:lvl8pPr>
    <a:lvl9pPr marL="3117007" algn="l" defTabSz="779252" rtl="0" eaLnBrk="1" latinLnBrk="0" hangingPunct="1">
      <a:defRPr sz="102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Образ слайда 1"/>
          <p:cNvSpPr>
            <a:spLocks noGrp="1" noRot="1" noChangeAspect="1" noTextEdit="1"/>
          </p:cNvSpPr>
          <p:nvPr>
            <p:ph type="sldImg"/>
          </p:nvPr>
        </p:nvSpPr>
        <p:spPr bwMode="auto">
          <a:xfrm>
            <a:off x="403225" y="1247775"/>
            <a:ext cx="5983288" cy="3367088"/>
          </a:xfrm>
          <a:noFill/>
          <a:ln>
            <a:solidFill>
              <a:srgbClr val="000000"/>
            </a:solidFill>
            <a:miter lim="800000"/>
            <a:headEnd/>
            <a:tailEnd/>
          </a:ln>
        </p:spPr>
      </p:sp>
      <p:sp>
        <p:nvSpPr>
          <p:cNvPr id="3" name="Заметки 2"/>
          <p:cNvSpPr>
            <a:spLocks noGrp="1"/>
          </p:cNvSpPr>
          <p:nvPr>
            <p:ph type="body" idx="1"/>
          </p:nvPr>
        </p:nvSpPr>
        <p:spPr/>
        <p:txBody>
          <a:bodyPr/>
          <a:lstStyle/>
          <a:p>
            <a:pPr defTabSz="918412" fontAlgn="auto">
              <a:spcBef>
                <a:spcPts val="0"/>
              </a:spcBef>
              <a:spcAft>
                <a:spcPts val="0"/>
              </a:spcAft>
              <a:defRPr/>
            </a:pPr>
            <a:endParaRPr lang="ru-RU" sz="1023"/>
          </a:p>
        </p:txBody>
      </p:sp>
      <p:sp>
        <p:nvSpPr>
          <p:cNvPr id="11878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1225" eaLnBrk="0" fontAlgn="base" hangingPunct="0">
              <a:spcBef>
                <a:spcPct val="0"/>
              </a:spcBef>
              <a:spcAft>
                <a:spcPct val="0"/>
              </a:spcAft>
            </a:pPr>
            <a:fld id="{18C34359-AB8A-4BED-98A1-4A596CEED53A}" type="slidenum">
              <a:rPr lang="ru-RU" altLang="ru-RU">
                <a:solidFill>
                  <a:srgbClr val="000000"/>
                </a:solidFill>
                <a:latin typeface="Arial" charset="0"/>
                <a:cs typeface="Arial" charset="0"/>
              </a:rPr>
              <a:pPr defTabSz="911225" eaLnBrk="0" fontAlgn="base" hangingPunct="0">
                <a:spcBef>
                  <a:spcPct val="0"/>
                </a:spcBef>
                <a:spcAft>
                  <a:spcPct val="0"/>
                </a:spcAft>
              </a:pPr>
              <a:t>0</a:t>
            </a:fld>
            <a:endParaRPr lang="ru-RU" altLang="ru-RU">
              <a:solidFill>
                <a:srgbClr val="000000"/>
              </a:solidFill>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08EA76B6-1FFD-4F58-AA42-A18A895AB074}" type="datetime1">
              <a:rPr lang="ru-RU"/>
              <a:pPr>
                <a:defRPr/>
              </a:pPr>
              <a:t>17.11.2025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59E9D2E-AFAA-4F88-A4D8-15D8C539E6E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CBBFF883-C88D-4A19-B311-7D7DB191844E}" type="datetime1">
              <a:rPr lang="ru-RU"/>
              <a:pPr>
                <a:defRPr/>
              </a:pPr>
              <a:t>17.11.2025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A320A59B-538B-48DD-9361-298D8A7B4D0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1356803-D046-4AFE-829C-2FACFBC55492}" type="datetime1">
              <a:rPr lang="ru-RU"/>
              <a:pPr>
                <a:defRPr/>
              </a:pPr>
              <a:t>17.11.2025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8F8E130-AF68-492D-B470-5E8E1C0D4FC3}"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Титульный">
    <p:spTree>
      <p:nvGrpSpPr>
        <p:cNvPr id="1" name=""/>
        <p:cNvGrpSpPr/>
        <p:nvPr/>
      </p:nvGrpSpPr>
      <p:grpSpPr>
        <a:xfrm>
          <a:off x="0" y="0"/>
          <a:ext cx="0" cy="0"/>
          <a:chOff x="0" y="0"/>
          <a:chExt cx="0" cy="0"/>
        </a:xfrm>
      </p:grpSpPr>
      <p:sp>
        <p:nvSpPr>
          <p:cNvPr id="4" name="Прямоугольник 3"/>
          <p:cNvSpPr/>
          <p:nvPr userDrawn="1"/>
        </p:nvSpPr>
        <p:spPr>
          <a:xfrm>
            <a:off x="0" y="0"/>
            <a:ext cx="9144000" cy="254000"/>
          </a:xfrm>
          <a:prstGeom prst="rect">
            <a:avLst/>
          </a:prstGeom>
          <a:solidFill>
            <a:srgbClr val="0065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9252" fontAlgn="auto">
              <a:spcBef>
                <a:spcPts val="0"/>
              </a:spcBef>
              <a:spcAft>
                <a:spcPts val="0"/>
              </a:spcAft>
              <a:defRPr/>
            </a:pPr>
            <a:endParaRPr lang="ru-RU" sz="1151"/>
          </a:p>
        </p:txBody>
      </p:sp>
      <p:sp>
        <p:nvSpPr>
          <p:cNvPr id="5" name="Прямоугольник 4"/>
          <p:cNvSpPr/>
          <p:nvPr userDrawn="1"/>
        </p:nvSpPr>
        <p:spPr>
          <a:xfrm>
            <a:off x="0" y="4867275"/>
            <a:ext cx="9144000" cy="276225"/>
          </a:xfrm>
          <a:prstGeom prst="rect">
            <a:avLst/>
          </a:prstGeom>
          <a:solidFill>
            <a:srgbClr val="0065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79252" fontAlgn="auto">
              <a:spcBef>
                <a:spcPts val="0"/>
              </a:spcBef>
              <a:spcAft>
                <a:spcPts val="0"/>
              </a:spcAft>
              <a:defRPr/>
            </a:pPr>
            <a:endParaRPr lang="ru-RU" sz="1151"/>
          </a:p>
        </p:txBody>
      </p:sp>
      <p:sp>
        <p:nvSpPr>
          <p:cNvPr id="3" name="Подзаголовок 2"/>
          <p:cNvSpPr>
            <a:spLocks noGrp="1"/>
          </p:cNvSpPr>
          <p:nvPr>
            <p:ph type="subTitle" idx="1"/>
          </p:nvPr>
        </p:nvSpPr>
        <p:spPr>
          <a:xfrm>
            <a:off x="2" y="2023365"/>
            <a:ext cx="9143999" cy="1073888"/>
          </a:xfrm>
          <a:prstGeom prst="rect">
            <a:avLst/>
          </a:prstGeom>
        </p:spPr>
        <p:txBody>
          <a:bodyPr/>
          <a:lstStyle>
            <a:lvl1pPr marL="0" indent="0" algn="ctr">
              <a:buNone/>
              <a:defRPr sz="1517"/>
            </a:lvl1pPr>
            <a:lvl2pPr marL="288754" indent="0" algn="ctr">
              <a:buNone/>
              <a:defRPr sz="1263"/>
            </a:lvl2pPr>
            <a:lvl3pPr marL="577505" indent="0" algn="ctr">
              <a:buNone/>
              <a:defRPr sz="1136"/>
            </a:lvl3pPr>
            <a:lvl4pPr marL="866259" indent="0" algn="ctr">
              <a:buNone/>
              <a:defRPr sz="1011"/>
            </a:lvl4pPr>
            <a:lvl5pPr marL="1155013" indent="0" algn="ctr">
              <a:buNone/>
              <a:defRPr sz="1011"/>
            </a:lvl5pPr>
            <a:lvl6pPr marL="1443764" indent="0" algn="ctr">
              <a:buNone/>
              <a:defRPr sz="1011"/>
            </a:lvl6pPr>
            <a:lvl7pPr marL="1732518" indent="0" algn="ctr">
              <a:buNone/>
              <a:defRPr sz="1011"/>
            </a:lvl7pPr>
            <a:lvl8pPr marL="2021270" indent="0" algn="ctr">
              <a:buNone/>
              <a:defRPr sz="1011"/>
            </a:lvl8pPr>
            <a:lvl9pPr marL="2310023" indent="0" algn="ctr">
              <a:buNone/>
              <a:defRPr sz="1011"/>
            </a:lvl9pPr>
          </a:lstStyle>
          <a:p>
            <a:r>
              <a:rPr lang="ru-RU" dirty="0"/>
              <a:t>Образец подзаголовка</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EF2E198C-BF34-4A15-8AAB-19375BC6BA7C}" type="datetime1">
              <a:rPr lang="ru-RU"/>
              <a:pPr>
                <a:defRPr/>
              </a:pPr>
              <a:t>17.11.2025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7433BDC-C343-499F-B4B9-B0B321D3DA2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ru-RU"/>
              <a:t>Образец заголовка</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lvl1pPr>
          </a:lstStyle>
          <a:p>
            <a:pPr>
              <a:defRPr/>
            </a:pPr>
            <a:fld id="{AF156542-F2CC-465B-9007-0B030B3D630B}" type="datetime1">
              <a:rPr lang="ru-RU"/>
              <a:pPr>
                <a:defRPr/>
              </a:pPr>
              <a:t>17.11.2025</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269F4068-8368-481A-8135-86D26321D04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155ECDD8-2AF0-45B7-95B4-BD9634CB37B9}" type="datetime1">
              <a:rPr lang="ru-RU"/>
              <a:pPr>
                <a:defRPr/>
              </a:pPr>
              <a:t>17.11.2025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7D044F43-833E-49EC-B6ED-F9A1E8C271B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Content Placeholder 3"/>
          <p:cNvSpPr>
            <a:spLocks noGrp="1"/>
          </p:cNvSpPr>
          <p:nvPr>
            <p:ph sz="half" idx="2"/>
          </p:nvPr>
        </p:nvSpPr>
        <p:spPr>
          <a:xfrm>
            <a:off x="629842" y="1878806"/>
            <a:ext cx="3868340"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Content Placeholder 5"/>
          <p:cNvSpPr>
            <a:spLocks noGrp="1"/>
          </p:cNvSpPr>
          <p:nvPr>
            <p:ph sz="quarter" idx="4"/>
          </p:nvPr>
        </p:nvSpPr>
        <p:spPr>
          <a:xfrm>
            <a:off x="4629150" y="1878806"/>
            <a:ext cx="3887391" cy="276344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85B506F2-653C-488D-A2EC-C1803D95152E}" type="datetime1">
              <a:rPr lang="ru-RU"/>
              <a:pPr>
                <a:defRPr/>
              </a:pPr>
              <a:t>17.11.2025</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73E98ACF-B300-4D4F-9EA4-18627EC522E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BADF2C51-F821-45E6-A068-D286DDFE2D0B}" type="datetime1">
              <a:rPr lang="ru-RU"/>
              <a:pPr>
                <a:defRPr/>
              </a:pPr>
              <a:t>17.11.2025</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405AF3F7-48E1-4AC3-B99A-709551884ED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5A0DD33-80B3-40C0-B0AE-410F19A8A7C5}" type="datetime1">
              <a:rPr lang="ru-RU"/>
              <a:pPr>
                <a:defRPr/>
              </a:pPr>
              <a:t>17.11.2025</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61EA4847-D484-4882-BB0E-8F346E5586F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ru-RU"/>
              <a:t>Образец заголовка</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E7D38A9F-3571-4DB7-BA65-03172D0F95C5}" type="datetime1">
              <a:rPr lang="ru-RU"/>
              <a:pPr>
                <a:defRPr/>
              </a:pPr>
              <a:t>17.11.2025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BD454465-4040-4EB9-8925-15AF88857F5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Date Placeholder 3"/>
          <p:cNvSpPr>
            <a:spLocks noGrp="1"/>
          </p:cNvSpPr>
          <p:nvPr>
            <p:ph type="dt" sz="half" idx="10"/>
          </p:nvPr>
        </p:nvSpPr>
        <p:spPr/>
        <p:txBody>
          <a:bodyPr/>
          <a:lstStyle>
            <a:lvl1pPr>
              <a:defRPr/>
            </a:lvl1pPr>
          </a:lstStyle>
          <a:p>
            <a:pPr>
              <a:defRPr/>
            </a:pPr>
            <a:fld id="{C4A44757-665F-4900-BC7D-5124AB27D34C}" type="datetime1">
              <a:rPr lang="ru-RU"/>
              <a:pPr>
                <a:defRPr/>
              </a:pPr>
              <a:t>17.11.2025</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31BBBEBA-CDB0-4540-B2EF-358FD20DE5D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779252" fontAlgn="auto">
              <a:spcBef>
                <a:spcPts val="0"/>
              </a:spcBef>
              <a:spcAft>
                <a:spcPts val="0"/>
              </a:spcAft>
              <a:defRPr sz="900" smtClean="0">
                <a:solidFill>
                  <a:schemeClr val="tx1">
                    <a:tint val="75000"/>
                  </a:schemeClr>
                </a:solidFill>
                <a:latin typeface="+mn-lt"/>
                <a:cs typeface="+mn-cs"/>
              </a:defRPr>
            </a:lvl1pPr>
          </a:lstStyle>
          <a:p>
            <a:pPr>
              <a:defRPr/>
            </a:pPr>
            <a:fld id="{9C080CA1-0FAE-4924-8A4B-36744C02AE23}" type="datetime1">
              <a:rPr lang="ru-RU"/>
              <a:pPr>
                <a:defRPr/>
              </a:pPr>
              <a:t>17.11.2025</a:t>
            </a:fld>
            <a:endParaRPr lang="ru-RU"/>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779252" fontAlgn="auto">
              <a:spcBef>
                <a:spcPts val="0"/>
              </a:spcBef>
              <a:spcAft>
                <a:spcPts val="0"/>
              </a:spcAft>
              <a:defRPr sz="900">
                <a:solidFill>
                  <a:schemeClr val="tx1">
                    <a:tint val="75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defTabSz="779252" fontAlgn="auto">
              <a:spcBef>
                <a:spcPts val="0"/>
              </a:spcBef>
              <a:spcAft>
                <a:spcPts val="0"/>
              </a:spcAft>
              <a:defRPr sz="900" smtClean="0">
                <a:solidFill>
                  <a:schemeClr val="tx1">
                    <a:tint val="75000"/>
                  </a:schemeClr>
                </a:solidFill>
                <a:latin typeface="+mn-lt"/>
                <a:cs typeface="+mn-cs"/>
              </a:defRPr>
            </a:lvl1pPr>
          </a:lstStyle>
          <a:p>
            <a:pPr>
              <a:defRPr/>
            </a:pPr>
            <a:fld id="{0BBB619C-43E2-4060-BAE9-7E065E4118C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1" r:id="rId12"/>
  </p:sldLayoutIdLst>
  <p:hf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itchFamily="34" charset="0"/>
        </a:defRPr>
      </a:lvl2pPr>
      <a:lvl3pPr algn="l" defTabSz="685800" rtl="0" fontAlgn="base">
        <a:lnSpc>
          <a:spcPct val="90000"/>
        </a:lnSpc>
        <a:spcBef>
          <a:spcPct val="0"/>
        </a:spcBef>
        <a:spcAft>
          <a:spcPct val="0"/>
        </a:spcAft>
        <a:defRPr sz="3300">
          <a:solidFill>
            <a:schemeClr val="tx1"/>
          </a:solidFill>
          <a:latin typeface="Calibri Light" pitchFamily="34" charset="0"/>
        </a:defRPr>
      </a:lvl3pPr>
      <a:lvl4pPr algn="l" defTabSz="685800" rtl="0" fontAlgn="base">
        <a:lnSpc>
          <a:spcPct val="90000"/>
        </a:lnSpc>
        <a:spcBef>
          <a:spcPct val="0"/>
        </a:spcBef>
        <a:spcAft>
          <a:spcPct val="0"/>
        </a:spcAft>
        <a:defRPr sz="3300">
          <a:solidFill>
            <a:schemeClr val="tx1"/>
          </a:solidFill>
          <a:latin typeface="Calibri Light" pitchFamily="34" charset="0"/>
        </a:defRPr>
      </a:lvl4pPr>
      <a:lvl5pPr algn="l" defTabSz="685800" rtl="0" fontAlgn="base">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ksm.kz/activities/ktc/reestr-tekhnicheskikh-reglamentov-rk/"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apextorg.ru/catalog/?q=%D1%82%D0%BE%D0%BD%D0%B5%D1%80-%D0%BA%D0%B0%D1%80%D1%82%D1%80%D0%B8%D0%B4%D0%B6+tn-1075"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adilet.zan.kz/rus/docs/V2400035238"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adilet.zan.kz/rus/docs/V2400035238"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3511550" y="4597400"/>
            <a:ext cx="3071813" cy="276225"/>
          </a:xfrm>
          <a:prstGeom prst="rect">
            <a:avLst/>
          </a:prstGeom>
          <a:noFill/>
          <a:ln w="9525">
            <a:noFill/>
            <a:miter lim="800000"/>
            <a:headEnd/>
            <a:tailEnd/>
          </a:ln>
        </p:spPr>
        <p:txBody>
          <a:bodyPr>
            <a:spAutoFit/>
          </a:bodyPr>
          <a:lstStyle/>
          <a:p>
            <a:pPr algn="ctr" defTabSz="685800"/>
            <a:r>
              <a:rPr lang="ru-RU" altLang="ru-RU" sz="1200" dirty="0">
                <a:solidFill>
                  <a:srgbClr val="002060"/>
                </a:solidFill>
                <a:latin typeface="Tahoma" pitchFamily="34" charset="0"/>
                <a:cs typeface="Tahoma" pitchFamily="34" charset="0"/>
              </a:rPr>
              <a:t>г. Астана, </a:t>
            </a:r>
            <a:r>
              <a:rPr lang="ru-RU" altLang="ru-RU" sz="1200" dirty="0" smtClean="0">
                <a:solidFill>
                  <a:srgbClr val="002060"/>
                </a:solidFill>
                <a:latin typeface="Tahoma" pitchFamily="34" charset="0"/>
                <a:cs typeface="Tahoma" pitchFamily="34" charset="0"/>
              </a:rPr>
              <a:t>2025 г</a:t>
            </a:r>
            <a:r>
              <a:rPr lang="en-US" altLang="ru-RU" sz="1200" dirty="0">
                <a:solidFill>
                  <a:srgbClr val="002060"/>
                </a:solidFill>
                <a:latin typeface="Tahoma" pitchFamily="34" charset="0"/>
                <a:cs typeface="Tahoma" pitchFamily="34" charset="0"/>
              </a:rPr>
              <a:t>.</a:t>
            </a:r>
            <a:endParaRPr lang="ru-RU" altLang="ru-RU" sz="1200" dirty="0">
              <a:solidFill>
                <a:srgbClr val="002060"/>
              </a:solidFill>
              <a:latin typeface="Tahoma" pitchFamily="34" charset="0"/>
              <a:cs typeface="Tahoma" pitchFamily="34" charset="0"/>
            </a:endParaRPr>
          </a:p>
        </p:txBody>
      </p:sp>
      <p:sp>
        <p:nvSpPr>
          <p:cNvPr id="4099" name="TextBox 4"/>
          <p:cNvSpPr txBox="1">
            <a:spLocks noChangeArrowheads="1"/>
          </p:cNvSpPr>
          <p:nvPr/>
        </p:nvSpPr>
        <p:spPr bwMode="auto">
          <a:xfrm>
            <a:off x="2195513" y="922020"/>
            <a:ext cx="5670550" cy="2308324"/>
          </a:xfrm>
          <a:prstGeom prst="rect">
            <a:avLst/>
          </a:prstGeom>
          <a:noFill/>
          <a:ln w="9525">
            <a:noFill/>
            <a:miter lim="800000"/>
            <a:headEnd/>
            <a:tailEnd/>
          </a:ln>
        </p:spPr>
        <p:txBody>
          <a:bodyPr wrap="square" anchor="ctr">
            <a:spAutoFit/>
          </a:bodyPr>
          <a:lstStyle/>
          <a:p>
            <a:pPr algn="ctr"/>
            <a:r>
              <a:rPr lang="ru-RU" altLang="ru-RU" sz="2400" b="1" dirty="0">
                <a:solidFill>
                  <a:srgbClr val="0070C0"/>
                </a:solidFill>
                <a:latin typeface="Tahoma" pitchFamily="34" charset="0"/>
                <a:cs typeface="Tahoma" pitchFamily="34" charset="0"/>
              </a:rPr>
              <a:t/>
            </a:r>
            <a:br>
              <a:rPr lang="ru-RU" altLang="ru-RU" sz="2400" b="1" dirty="0">
                <a:solidFill>
                  <a:srgbClr val="0070C0"/>
                </a:solidFill>
                <a:latin typeface="Tahoma" pitchFamily="34" charset="0"/>
                <a:cs typeface="Tahoma" pitchFamily="34" charset="0"/>
              </a:rPr>
            </a:br>
            <a:r>
              <a:rPr lang="ru-RU" altLang="ru-RU" sz="2400" b="1" dirty="0">
                <a:solidFill>
                  <a:srgbClr val="0070C0"/>
                </a:solidFill>
                <a:latin typeface="Tahoma" pitchFamily="34" charset="0"/>
                <a:cs typeface="Tahoma" pitchFamily="34" charset="0"/>
              </a:rPr>
              <a:t>«О государственных закупках»</a:t>
            </a:r>
          </a:p>
          <a:p>
            <a:pPr algn="ctr"/>
            <a:endParaRPr lang="ru-RU" altLang="ru-RU" sz="2400" b="1" dirty="0">
              <a:solidFill>
                <a:srgbClr val="0070C0"/>
              </a:solidFill>
              <a:latin typeface="Tahoma" pitchFamily="34" charset="0"/>
              <a:cs typeface="Tahoma" pitchFamily="34" charset="0"/>
            </a:endParaRPr>
          </a:p>
          <a:p>
            <a:pPr algn="ctr"/>
            <a:r>
              <a:rPr lang="ru-RU" sz="2400" b="1" dirty="0">
                <a:solidFill>
                  <a:srgbClr val="FF0000"/>
                </a:solidFill>
                <a:latin typeface="Calibri" pitchFamily="34" charset="0"/>
              </a:rPr>
              <a:t>Закон Республики Казахстан </a:t>
            </a:r>
            <a:endParaRPr lang="ru-RU" sz="2400" b="1" dirty="0" smtClean="0">
              <a:solidFill>
                <a:srgbClr val="FF0000"/>
              </a:solidFill>
              <a:latin typeface="Calibri" pitchFamily="34" charset="0"/>
            </a:endParaRPr>
          </a:p>
          <a:p>
            <a:pPr algn="ctr"/>
            <a:endParaRPr lang="ru-RU" sz="2400" b="1" dirty="0" smtClean="0">
              <a:solidFill>
                <a:srgbClr val="FF0000"/>
              </a:solidFill>
              <a:latin typeface="Calibri" pitchFamily="34" charset="0"/>
            </a:endParaRPr>
          </a:p>
          <a:p>
            <a:pPr algn="ctr"/>
            <a:r>
              <a:rPr lang="ru-RU" sz="2400" b="1" dirty="0" smtClean="0">
                <a:solidFill>
                  <a:srgbClr val="FF0000"/>
                </a:solidFill>
                <a:latin typeface="Calibri" pitchFamily="34" charset="0"/>
              </a:rPr>
              <a:t>от </a:t>
            </a:r>
            <a:r>
              <a:rPr lang="ru-RU" sz="2400" b="1" dirty="0">
                <a:solidFill>
                  <a:srgbClr val="FF0000"/>
                </a:solidFill>
                <a:latin typeface="Calibri" pitchFamily="34" charset="0"/>
              </a:rPr>
              <a:t>1 июля 2024 года № 106-VIII ЗРК.</a:t>
            </a:r>
            <a:endParaRPr lang="ru-RU" altLang="ru-RU" sz="2400" b="1" dirty="0">
              <a:solidFill>
                <a:srgbClr val="FF0000"/>
              </a:solidFill>
              <a:latin typeface="Tahoma" pitchFamily="34" charset="0"/>
              <a:cs typeface="Tahoma" pitchFamily="34" charset="0"/>
            </a:endParaRPr>
          </a:p>
        </p:txBody>
      </p:sp>
      <p:grpSp>
        <p:nvGrpSpPr>
          <p:cNvPr id="4100" name="Группа 21"/>
          <p:cNvGrpSpPr>
            <a:grpSpLocks/>
          </p:cNvGrpSpPr>
          <p:nvPr/>
        </p:nvGrpSpPr>
        <p:grpSpPr bwMode="auto">
          <a:xfrm>
            <a:off x="463550" y="2947988"/>
            <a:ext cx="971550" cy="1851025"/>
            <a:chOff x="464265" y="2731224"/>
            <a:chExt cx="970344" cy="1850030"/>
          </a:xfrm>
        </p:grpSpPr>
        <p:sp>
          <p:nvSpPr>
            <p:cNvPr id="6" name="Graphic 1">
              <a:extLst>
                <a:ext uri="{FF2B5EF4-FFF2-40B4-BE49-F238E27FC236}"/>
              </a:extLst>
            </p:cNvPr>
            <p:cNvSpPr/>
            <p:nvPr/>
          </p:nvSpPr>
          <p:spPr>
            <a:xfrm>
              <a:off x="464265" y="2731224"/>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7" name="Graphic 1">
              <a:extLst>
                <a:ext uri="{FF2B5EF4-FFF2-40B4-BE49-F238E27FC236}"/>
              </a:extLst>
            </p:cNvPr>
            <p:cNvSpPr/>
            <p:nvPr/>
          </p:nvSpPr>
          <p:spPr>
            <a:xfrm>
              <a:off x="949437" y="2731224"/>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8" name="Graphic 1">
              <a:extLst>
                <a:ext uri="{FF2B5EF4-FFF2-40B4-BE49-F238E27FC236}"/>
              </a:extLst>
            </p:cNvPr>
            <p:cNvSpPr/>
            <p:nvPr/>
          </p:nvSpPr>
          <p:spPr>
            <a:xfrm>
              <a:off x="464265" y="3189764"/>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9" name="Graphic 1">
              <a:extLst>
                <a:ext uri="{FF2B5EF4-FFF2-40B4-BE49-F238E27FC236}"/>
              </a:extLst>
            </p:cNvPr>
            <p:cNvSpPr/>
            <p:nvPr/>
          </p:nvSpPr>
          <p:spPr>
            <a:xfrm>
              <a:off x="949437" y="3189764"/>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0" name="Graphic 1">
              <a:extLst>
                <a:ext uri="{FF2B5EF4-FFF2-40B4-BE49-F238E27FC236}"/>
              </a:extLst>
            </p:cNvPr>
            <p:cNvSpPr/>
            <p:nvPr/>
          </p:nvSpPr>
          <p:spPr>
            <a:xfrm>
              <a:off x="464265" y="3648306"/>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1" name="Graphic 1">
              <a:extLst>
                <a:ext uri="{FF2B5EF4-FFF2-40B4-BE49-F238E27FC236}"/>
              </a:extLst>
            </p:cNvPr>
            <p:cNvSpPr/>
            <p:nvPr/>
          </p:nvSpPr>
          <p:spPr>
            <a:xfrm>
              <a:off x="949437" y="3648306"/>
              <a:ext cx="485172" cy="474407"/>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2" name="Graphic 1">
              <a:extLst>
                <a:ext uri="{FF2B5EF4-FFF2-40B4-BE49-F238E27FC236}"/>
              </a:extLst>
            </p:cNvPr>
            <p:cNvSpPr/>
            <p:nvPr/>
          </p:nvSpPr>
          <p:spPr>
            <a:xfrm>
              <a:off x="464265" y="4106846"/>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13" name="Graphic 1">
              <a:extLst>
                <a:ext uri="{FF2B5EF4-FFF2-40B4-BE49-F238E27FC236}"/>
              </a:extLst>
            </p:cNvPr>
            <p:cNvSpPr/>
            <p:nvPr/>
          </p:nvSpPr>
          <p:spPr>
            <a:xfrm>
              <a:off x="949437" y="4106846"/>
              <a:ext cx="485172" cy="474408"/>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grpSp>
      <p:pic>
        <p:nvPicPr>
          <p:cNvPr id="5" name="Picture 744" descr="ÐÐ°ÑÑÐ¸Ð½ÐºÐ¸ Ð¿Ð¾ Ð·Ð°Ð¿ÑÐ¾ÑÑ Ð³ÐµÑÐ± ÐºÐ°Ð·Ð°ÑÑÑÐ°Ð½Ð° png">
            <a:extLst>
              <a:ext uri="{FF2B5EF4-FFF2-40B4-BE49-F238E27FC236}"/>
            </a:extLst>
          </p:cNvPr>
          <p:cNvPicPr>
            <a:picLocks noChangeArrowheads="1"/>
          </p:cNvPicPr>
          <p:nvPr/>
        </p:nvPicPr>
        <p:blipFill>
          <a:blip r:embed="rId3"/>
          <a:srcRect/>
          <a:stretch>
            <a:fillRect/>
          </a:stretch>
        </p:blipFill>
        <p:spPr bwMode="auto">
          <a:xfrm>
            <a:off x="409575" y="1827213"/>
            <a:ext cx="1079500" cy="1081087"/>
          </a:xfrm>
          <a:prstGeom prst="rect">
            <a:avLst/>
          </a:prstGeom>
          <a:noFill/>
          <a:effectLst>
            <a:outerShdw blurRad="63500" sx="102000" sy="102000" algn="ctr" rotWithShape="0">
              <a:prstClr val="black">
                <a:alpha val="40000"/>
              </a:prstClr>
            </a:outerShdw>
          </a:effectLst>
          <a:extLst>
            <a:ext uri="{909E8E84-426E-40DD-AFC4-6F175D3DCCD1}"/>
          </a:extLst>
        </p:spPr>
      </p:pic>
      <p:grpSp>
        <p:nvGrpSpPr>
          <p:cNvPr id="4102" name="Группа 29"/>
          <p:cNvGrpSpPr>
            <a:grpSpLocks/>
          </p:cNvGrpSpPr>
          <p:nvPr/>
        </p:nvGrpSpPr>
        <p:grpSpPr bwMode="auto">
          <a:xfrm>
            <a:off x="463550" y="315913"/>
            <a:ext cx="971550" cy="1392237"/>
            <a:chOff x="464265" y="499361"/>
            <a:chExt cx="970344" cy="1391523"/>
          </a:xfrm>
        </p:grpSpPr>
        <p:sp>
          <p:nvSpPr>
            <p:cNvPr id="38" name="Graphic 1">
              <a:extLst>
                <a:ext uri="{FF2B5EF4-FFF2-40B4-BE49-F238E27FC236}"/>
              </a:extLst>
            </p:cNvPr>
            <p:cNvSpPr/>
            <p:nvPr/>
          </p:nvSpPr>
          <p:spPr>
            <a:xfrm>
              <a:off x="464265" y="499361"/>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39" name="Graphic 1">
              <a:extLst>
                <a:ext uri="{FF2B5EF4-FFF2-40B4-BE49-F238E27FC236}"/>
              </a:extLst>
            </p:cNvPr>
            <p:cNvSpPr/>
            <p:nvPr/>
          </p:nvSpPr>
          <p:spPr>
            <a:xfrm>
              <a:off x="949437" y="499361"/>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0" name="Graphic 1">
              <a:extLst>
                <a:ext uri="{FF2B5EF4-FFF2-40B4-BE49-F238E27FC236}"/>
              </a:extLst>
            </p:cNvPr>
            <p:cNvSpPr/>
            <p:nvPr/>
          </p:nvSpPr>
          <p:spPr>
            <a:xfrm>
              <a:off x="464265" y="957913"/>
              <a:ext cx="485172" cy="474420"/>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1" name="Graphic 1">
              <a:extLst>
                <a:ext uri="{FF2B5EF4-FFF2-40B4-BE49-F238E27FC236}"/>
              </a:extLst>
            </p:cNvPr>
            <p:cNvSpPr/>
            <p:nvPr/>
          </p:nvSpPr>
          <p:spPr>
            <a:xfrm>
              <a:off x="949437" y="957913"/>
              <a:ext cx="485172" cy="474420"/>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2" name="Graphic 1">
              <a:extLst>
                <a:ext uri="{FF2B5EF4-FFF2-40B4-BE49-F238E27FC236}"/>
              </a:extLst>
            </p:cNvPr>
            <p:cNvSpPr/>
            <p:nvPr/>
          </p:nvSpPr>
          <p:spPr>
            <a:xfrm>
              <a:off x="464265" y="1416465"/>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sp>
          <p:nvSpPr>
            <p:cNvPr id="43" name="Graphic 1">
              <a:extLst>
                <a:ext uri="{FF2B5EF4-FFF2-40B4-BE49-F238E27FC236}"/>
              </a:extLst>
            </p:cNvPr>
            <p:cNvSpPr/>
            <p:nvPr/>
          </p:nvSpPr>
          <p:spPr>
            <a:xfrm>
              <a:off x="949437" y="1416465"/>
              <a:ext cx="485172" cy="474419"/>
            </a:xfrm>
            <a:custGeom>
              <a:avLst/>
              <a:gdLst>
                <a:gd name="connsiteX0" fmla="*/ 374047 w 781050"/>
                <a:gd name="connsiteY0" fmla="*/ 392716 h 781050"/>
                <a:gd name="connsiteX1" fmla="*/ 278130 w 781050"/>
                <a:gd name="connsiteY1" fmla="*/ 366617 h 781050"/>
                <a:gd name="connsiteX2" fmla="*/ 260604 w 781050"/>
                <a:gd name="connsiteY2" fmla="*/ 295561 h 781050"/>
                <a:gd name="connsiteX3" fmla="*/ 200597 w 781050"/>
                <a:gd name="connsiteY3" fmla="*/ 336709 h 781050"/>
                <a:gd name="connsiteX4" fmla="*/ 226028 w 781050"/>
                <a:gd name="connsiteY4" fmla="*/ 301847 h 781050"/>
                <a:gd name="connsiteX5" fmla="*/ 193643 w 781050"/>
                <a:gd name="connsiteY5" fmla="*/ 228600 h 781050"/>
                <a:gd name="connsiteX6" fmla="*/ 91726 w 781050"/>
                <a:gd name="connsiteY6" fmla="*/ 218313 h 781050"/>
                <a:gd name="connsiteX7" fmla="*/ 95155 w 781050"/>
                <a:gd name="connsiteY7" fmla="*/ 285369 h 781050"/>
                <a:gd name="connsiteX8" fmla="*/ 141637 w 781050"/>
                <a:gd name="connsiteY8" fmla="*/ 291275 h 781050"/>
                <a:gd name="connsiteX9" fmla="*/ 150019 w 781050"/>
                <a:gd name="connsiteY9" fmla="*/ 267367 h 781050"/>
                <a:gd name="connsiteX10" fmla="*/ 169831 w 781050"/>
                <a:gd name="connsiteY10" fmla="*/ 266033 h 781050"/>
                <a:gd name="connsiteX11" fmla="*/ 160020 w 781050"/>
                <a:gd name="connsiteY11" fmla="*/ 307181 h 781050"/>
                <a:gd name="connsiteX12" fmla="*/ 80010 w 781050"/>
                <a:gd name="connsiteY12" fmla="*/ 299752 h 781050"/>
                <a:gd name="connsiteX13" fmla="*/ 75438 w 781050"/>
                <a:gd name="connsiteY13" fmla="*/ 202787 h 781050"/>
                <a:gd name="connsiteX14" fmla="*/ 139351 w 781050"/>
                <a:gd name="connsiteY14" fmla="*/ 174974 h 781050"/>
                <a:gd name="connsiteX15" fmla="*/ 81820 w 781050"/>
                <a:gd name="connsiteY15" fmla="*/ 137732 h 781050"/>
                <a:gd name="connsiteX16" fmla="*/ 30671 w 781050"/>
                <a:gd name="connsiteY16" fmla="*/ 121253 h 781050"/>
                <a:gd name="connsiteX17" fmla="*/ 76867 w 781050"/>
                <a:gd name="connsiteY17" fmla="*/ 109823 h 781050"/>
                <a:gd name="connsiteX18" fmla="*/ 9620 w 781050"/>
                <a:gd name="connsiteY18" fmla="*/ 7144 h 781050"/>
                <a:gd name="connsiteX19" fmla="*/ 112014 w 781050"/>
                <a:gd name="connsiteY19" fmla="*/ 74200 h 781050"/>
                <a:gd name="connsiteX20" fmla="*/ 123444 w 781050"/>
                <a:gd name="connsiteY20" fmla="*/ 28004 h 781050"/>
                <a:gd name="connsiteX21" fmla="*/ 139922 w 781050"/>
                <a:gd name="connsiteY21" fmla="*/ 79248 h 781050"/>
                <a:gd name="connsiteX22" fmla="*/ 177165 w 781050"/>
                <a:gd name="connsiteY22" fmla="*/ 136779 h 781050"/>
                <a:gd name="connsiteX23" fmla="*/ 204978 w 781050"/>
                <a:gd name="connsiteY23" fmla="*/ 72866 h 781050"/>
                <a:gd name="connsiteX24" fmla="*/ 301943 w 781050"/>
                <a:gd name="connsiteY24" fmla="*/ 77438 h 781050"/>
                <a:gd name="connsiteX25" fmla="*/ 309372 w 781050"/>
                <a:gd name="connsiteY25" fmla="*/ 157353 h 781050"/>
                <a:gd name="connsiteX26" fmla="*/ 268224 w 781050"/>
                <a:gd name="connsiteY26" fmla="*/ 167164 h 781050"/>
                <a:gd name="connsiteX27" fmla="*/ 269558 w 781050"/>
                <a:gd name="connsiteY27" fmla="*/ 147352 h 781050"/>
                <a:gd name="connsiteX28" fmla="*/ 293465 w 781050"/>
                <a:gd name="connsiteY28" fmla="*/ 138970 h 781050"/>
                <a:gd name="connsiteX29" fmla="*/ 287560 w 781050"/>
                <a:gd name="connsiteY29" fmla="*/ 92488 h 781050"/>
                <a:gd name="connsiteX30" fmla="*/ 220504 w 781050"/>
                <a:gd name="connsiteY30" fmla="*/ 89059 h 781050"/>
                <a:gd name="connsiteX31" fmla="*/ 230791 w 781050"/>
                <a:gd name="connsiteY31" fmla="*/ 190976 h 781050"/>
                <a:gd name="connsiteX32" fmla="*/ 304038 w 781050"/>
                <a:gd name="connsiteY32" fmla="*/ 223266 h 781050"/>
                <a:gd name="connsiteX33" fmla="*/ 338900 w 781050"/>
                <a:gd name="connsiteY33" fmla="*/ 197930 h 781050"/>
                <a:gd name="connsiteX34" fmla="*/ 297752 w 781050"/>
                <a:gd name="connsiteY34" fmla="*/ 257937 h 781050"/>
                <a:gd name="connsiteX35" fmla="*/ 368808 w 781050"/>
                <a:gd name="connsiteY35" fmla="*/ 275463 h 781050"/>
                <a:gd name="connsiteX36" fmla="*/ 394907 w 781050"/>
                <a:gd name="connsiteY36" fmla="*/ 373856 h 781050"/>
                <a:gd name="connsiteX37" fmla="*/ 421005 w 781050"/>
                <a:gd name="connsiteY37" fmla="*/ 277940 h 781050"/>
                <a:gd name="connsiteX38" fmla="*/ 492062 w 781050"/>
                <a:gd name="connsiteY38" fmla="*/ 260414 h 781050"/>
                <a:gd name="connsiteX39" fmla="*/ 450914 w 781050"/>
                <a:gd name="connsiteY39" fmla="*/ 200406 h 781050"/>
                <a:gd name="connsiteX40" fmla="*/ 485775 w 781050"/>
                <a:gd name="connsiteY40" fmla="*/ 225838 h 781050"/>
                <a:gd name="connsiteX41" fmla="*/ 559022 w 781050"/>
                <a:gd name="connsiteY41" fmla="*/ 193548 h 781050"/>
                <a:gd name="connsiteX42" fmla="*/ 569309 w 781050"/>
                <a:gd name="connsiteY42" fmla="*/ 91631 h 781050"/>
                <a:gd name="connsiteX43" fmla="*/ 502253 w 781050"/>
                <a:gd name="connsiteY43" fmla="*/ 95059 h 781050"/>
                <a:gd name="connsiteX44" fmla="*/ 496348 w 781050"/>
                <a:gd name="connsiteY44" fmla="*/ 141542 h 781050"/>
                <a:gd name="connsiteX45" fmla="*/ 520256 w 781050"/>
                <a:gd name="connsiteY45" fmla="*/ 149924 h 781050"/>
                <a:gd name="connsiteX46" fmla="*/ 521589 w 781050"/>
                <a:gd name="connsiteY46" fmla="*/ 169736 h 781050"/>
                <a:gd name="connsiteX47" fmla="*/ 480441 w 781050"/>
                <a:gd name="connsiteY47" fmla="*/ 159925 h 781050"/>
                <a:gd name="connsiteX48" fmla="*/ 487871 w 781050"/>
                <a:gd name="connsiteY48" fmla="*/ 79915 h 781050"/>
                <a:gd name="connsiteX49" fmla="*/ 584835 w 781050"/>
                <a:gd name="connsiteY49" fmla="*/ 75343 h 781050"/>
                <a:gd name="connsiteX50" fmla="*/ 612648 w 781050"/>
                <a:gd name="connsiteY50" fmla="*/ 139160 h 781050"/>
                <a:gd name="connsiteX51" fmla="*/ 649891 w 781050"/>
                <a:gd name="connsiteY51" fmla="*/ 81629 h 781050"/>
                <a:gd name="connsiteX52" fmla="*/ 666369 w 781050"/>
                <a:gd name="connsiteY52" fmla="*/ 30385 h 781050"/>
                <a:gd name="connsiteX53" fmla="*/ 677799 w 781050"/>
                <a:gd name="connsiteY53" fmla="*/ 76581 h 781050"/>
                <a:gd name="connsiteX54" fmla="*/ 780193 w 781050"/>
                <a:gd name="connsiteY54" fmla="*/ 9525 h 781050"/>
                <a:gd name="connsiteX55" fmla="*/ 713137 w 781050"/>
                <a:gd name="connsiteY55" fmla="*/ 111919 h 781050"/>
                <a:gd name="connsiteX56" fmla="*/ 759333 w 781050"/>
                <a:gd name="connsiteY56" fmla="*/ 123349 h 781050"/>
                <a:gd name="connsiteX57" fmla="*/ 708184 w 781050"/>
                <a:gd name="connsiteY57" fmla="*/ 139827 h 781050"/>
                <a:gd name="connsiteX58" fmla="*/ 650653 w 781050"/>
                <a:gd name="connsiteY58" fmla="*/ 177070 h 781050"/>
                <a:gd name="connsiteX59" fmla="*/ 714565 w 781050"/>
                <a:gd name="connsiteY59" fmla="*/ 204883 h 781050"/>
                <a:gd name="connsiteX60" fmla="*/ 709994 w 781050"/>
                <a:gd name="connsiteY60" fmla="*/ 301847 h 781050"/>
                <a:gd name="connsiteX61" fmla="*/ 630079 w 781050"/>
                <a:gd name="connsiteY61" fmla="*/ 309277 h 781050"/>
                <a:gd name="connsiteX62" fmla="*/ 620268 w 781050"/>
                <a:gd name="connsiteY62" fmla="*/ 268129 h 781050"/>
                <a:gd name="connsiteX63" fmla="*/ 640080 w 781050"/>
                <a:gd name="connsiteY63" fmla="*/ 269462 h 781050"/>
                <a:gd name="connsiteX64" fmla="*/ 648462 w 781050"/>
                <a:gd name="connsiteY64" fmla="*/ 293370 h 781050"/>
                <a:gd name="connsiteX65" fmla="*/ 694944 w 781050"/>
                <a:gd name="connsiteY65" fmla="*/ 287465 h 781050"/>
                <a:gd name="connsiteX66" fmla="*/ 698373 w 781050"/>
                <a:gd name="connsiteY66" fmla="*/ 220409 h 781050"/>
                <a:gd name="connsiteX67" fmla="*/ 596456 w 781050"/>
                <a:gd name="connsiteY67" fmla="*/ 230696 h 781050"/>
                <a:gd name="connsiteX68" fmla="*/ 564166 w 781050"/>
                <a:gd name="connsiteY68" fmla="*/ 303943 h 781050"/>
                <a:gd name="connsiteX69" fmla="*/ 589598 w 781050"/>
                <a:gd name="connsiteY69" fmla="*/ 338804 h 781050"/>
                <a:gd name="connsiteX70" fmla="*/ 529590 w 781050"/>
                <a:gd name="connsiteY70" fmla="*/ 297656 h 781050"/>
                <a:gd name="connsiteX71" fmla="*/ 512064 w 781050"/>
                <a:gd name="connsiteY71" fmla="*/ 368713 h 781050"/>
                <a:gd name="connsiteX72" fmla="*/ 413671 w 781050"/>
                <a:gd name="connsiteY72" fmla="*/ 394811 h 781050"/>
                <a:gd name="connsiteX73" fmla="*/ 509588 w 781050"/>
                <a:gd name="connsiteY73" fmla="*/ 420910 h 781050"/>
                <a:gd name="connsiteX74" fmla="*/ 527114 w 781050"/>
                <a:gd name="connsiteY74" fmla="*/ 491966 h 781050"/>
                <a:gd name="connsiteX75" fmla="*/ 587216 w 781050"/>
                <a:gd name="connsiteY75" fmla="*/ 450818 h 781050"/>
                <a:gd name="connsiteX76" fmla="*/ 561785 w 781050"/>
                <a:gd name="connsiteY76" fmla="*/ 485680 h 781050"/>
                <a:gd name="connsiteX77" fmla="*/ 594170 w 781050"/>
                <a:gd name="connsiteY77" fmla="*/ 558927 h 781050"/>
                <a:gd name="connsiteX78" fmla="*/ 696087 w 781050"/>
                <a:gd name="connsiteY78" fmla="*/ 569214 h 781050"/>
                <a:gd name="connsiteX79" fmla="*/ 692658 w 781050"/>
                <a:gd name="connsiteY79" fmla="*/ 502158 h 781050"/>
                <a:gd name="connsiteX80" fmla="*/ 646176 w 781050"/>
                <a:gd name="connsiteY80" fmla="*/ 496253 h 781050"/>
                <a:gd name="connsiteX81" fmla="*/ 637794 w 781050"/>
                <a:gd name="connsiteY81" fmla="*/ 520160 h 781050"/>
                <a:gd name="connsiteX82" fmla="*/ 617982 w 781050"/>
                <a:gd name="connsiteY82" fmla="*/ 521494 h 781050"/>
                <a:gd name="connsiteX83" fmla="*/ 627793 w 781050"/>
                <a:gd name="connsiteY83" fmla="*/ 480346 h 781050"/>
                <a:gd name="connsiteX84" fmla="*/ 707803 w 781050"/>
                <a:gd name="connsiteY84" fmla="*/ 487680 h 781050"/>
                <a:gd name="connsiteX85" fmla="*/ 712375 w 781050"/>
                <a:gd name="connsiteY85" fmla="*/ 584645 h 781050"/>
                <a:gd name="connsiteX86" fmla="*/ 648462 w 781050"/>
                <a:gd name="connsiteY86" fmla="*/ 612458 h 781050"/>
                <a:gd name="connsiteX87" fmla="*/ 705993 w 781050"/>
                <a:gd name="connsiteY87" fmla="*/ 649700 h 781050"/>
                <a:gd name="connsiteX88" fmla="*/ 757142 w 781050"/>
                <a:gd name="connsiteY88" fmla="*/ 666179 h 781050"/>
                <a:gd name="connsiteX89" fmla="*/ 710946 w 781050"/>
                <a:gd name="connsiteY89" fmla="*/ 677704 h 781050"/>
                <a:gd name="connsiteX90" fmla="*/ 778002 w 781050"/>
                <a:gd name="connsiteY90" fmla="*/ 780098 h 781050"/>
                <a:gd name="connsiteX91" fmla="*/ 675608 w 781050"/>
                <a:gd name="connsiteY91" fmla="*/ 713042 h 781050"/>
                <a:gd name="connsiteX92" fmla="*/ 664178 w 781050"/>
                <a:gd name="connsiteY92" fmla="*/ 759238 h 781050"/>
                <a:gd name="connsiteX93" fmla="*/ 647700 w 781050"/>
                <a:gd name="connsiteY93" fmla="*/ 708088 h 781050"/>
                <a:gd name="connsiteX94" fmla="*/ 610457 w 781050"/>
                <a:gd name="connsiteY94" fmla="*/ 650558 h 781050"/>
                <a:gd name="connsiteX95" fmla="*/ 582644 w 781050"/>
                <a:gd name="connsiteY95" fmla="*/ 714470 h 781050"/>
                <a:gd name="connsiteX96" fmla="*/ 485680 w 781050"/>
                <a:gd name="connsiteY96" fmla="*/ 709898 h 781050"/>
                <a:gd name="connsiteX97" fmla="*/ 478346 w 781050"/>
                <a:gd name="connsiteY97" fmla="*/ 629984 h 781050"/>
                <a:gd name="connsiteX98" fmla="*/ 519494 w 781050"/>
                <a:gd name="connsiteY98" fmla="*/ 620078 h 781050"/>
                <a:gd name="connsiteX99" fmla="*/ 518160 w 781050"/>
                <a:gd name="connsiteY99" fmla="*/ 639890 h 781050"/>
                <a:gd name="connsiteX100" fmla="*/ 494252 w 781050"/>
                <a:gd name="connsiteY100" fmla="*/ 648272 h 781050"/>
                <a:gd name="connsiteX101" fmla="*/ 500158 w 781050"/>
                <a:gd name="connsiteY101" fmla="*/ 694754 h 781050"/>
                <a:gd name="connsiteX102" fmla="*/ 567214 w 781050"/>
                <a:gd name="connsiteY102" fmla="*/ 698183 h 781050"/>
                <a:gd name="connsiteX103" fmla="*/ 556927 w 781050"/>
                <a:gd name="connsiteY103" fmla="*/ 596265 h 781050"/>
                <a:gd name="connsiteX104" fmla="*/ 483680 w 781050"/>
                <a:gd name="connsiteY104" fmla="*/ 563975 h 781050"/>
                <a:gd name="connsiteX105" fmla="*/ 448818 w 781050"/>
                <a:gd name="connsiteY105" fmla="*/ 589407 h 781050"/>
                <a:gd name="connsiteX106" fmla="*/ 489966 w 781050"/>
                <a:gd name="connsiteY106" fmla="*/ 529400 h 781050"/>
                <a:gd name="connsiteX107" fmla="*/ 418910 w 781050"/>
                <a:gd name="connsiteY107" fmla="*/ 511874 h 781050"/>
                <a:gd name="connsiteX108" fmla="*/ 392811 w 781050"/>
                <a:gd name="connsiteY108" fmla="*/ 413480 h 781050"/>
                <a:gd name="connsiteX109" fmla="*/ 366713 w 781050"/>
                <a:gd name="connsiteY109" fmla="*/ 509397 h 781050"/>
                <a:gd name="connsiteX110" fmla="*/ 295656 w 781050"/>
                <a:gd name="connsiteY110" fmla="*/ 526923 h 781050"/>
                <a:gd name="connsiteX111" fmla="*/ 336804 w 781050"/>
                <a:gd name="connsiteY111" fmla="*/ 586931 h 781050"/>
                <a:gd name="connsiteX112" fmla="*/ 301943 w 781050"/>
                <a:gd name="connsiteY112" fmla="*/ 561499 h 781050"/>
                <a:gd name="connsiteX113" fmla="*/ 228695 w 781050"/>
                <a:gd name="connsiteY113" fmla="*/ 593789 h 781050"/>
                <a:gd name="connsiteX114" fmla="*/ 218408 w 781050"/>
                <a:gd name="connsiteY114" fmla="*/ 695706 h 781050"/>
                <a:gd name="connsiteX115" fmla="*/ 285464 w 781050"/>
                <a:gd name="connsiteY115" fmla="*/ 692277 h 781050"/>
                <a:gd name="connsiteX116" fmla="*/ 291370 w 781050"/>
                <a:gd name="connsiteY116" fmla="*/ 645795 h 781050"/>
                <a:gd name="connsiteX117" fmla="*/ 267462 w 781050"/>
                <a:gd name="connsiteY117" fmla="*/ 637413 h 781050"/>
                <a:gd name="connsiteX118" fmla="*/ 266129 w 781050"/>
                <a:gd name="connsiteY118" fmla="*/ 617601 h 781050"/>
                <a:gd name="connsiteX119" fmla="*/ 307277 w 781050"/>
                <a:gd name="connsiteY119" fmla="*/ 627412 h 781050"/>
                <a:gd name="connsiteX120" fmla="*/ 299847 w 781050"/>
                <a:gd name="connsiteY120" fmla="*/ 707327 h 781050"/>
                <a:gd name="connsiteX121" fmla="*/ 202883 w 781050"/>
                <a:gd name="connsiteY121" fmla="*/ 711899 h 781050"/>
                <a:gd name="connsiteX122" fmla="*/ 175069 w 781050"/>
                <a:gd name="connsiteY122" fmla="*/ 648081 h 781050"/>
                <a:gd name="connsiteX123" fmla="*/ 137827 w 781050"/>
                <a:gd name="connsiteY123" fmla="*/ 705612 h 781050"/>
                <a:gd name="connsiteX124" fmla="*/ 121349 w 781050"/>
                <a:gd name="connsiteY124" fmla="*/ 756857 h 781050"/>
                <a:gd name="connsiteX125" fmla="*/ 109919 w 781050"/>
                <a:gd name="connsiteY125" fmla="*/ 710660 h 781050"/>
                <a:gd name="connsiteX126" fmla="*/ 7144 w 781050"/>
                <a:gd name="connsiteY126" fmla="*/ 778193 h 781050"/>
                <a:gd name="connsiteX127" fmla="*/ 74200 w 781050"/>
                <a:gd name="connsiteY127" fmla="*/ 675799 h 781050"/>
                <a:gd name="connsiteX128" fmla="*/ 28004 w 781050"/>
                <a:gd name="connsiteY128" fmla="*/ 664369 h 781050"/>
                <a:gd name="connsiteX129" fmla="*/ 79248 w 781050"/>
                <a:gd name="connsiteY129" fmla="*/ 647890 h 781050"/>
                <a:gd name="connsiteX130" fmla="*/ 136779 w 781050"/>
                <a:gd name="connsiteY130" fmla="*/ 610648 h 781050"/>
                <a:gd name="connsiteX131" fmla="*/ 72962 w 781050"/>
                <a:gd name="connsiteY131" fmla="*/ 582835 h 781050"/>
                <a:gd name="connsiteX132" fmla="*/ 77534 w 781050"/>
                <a:gd name="connsiteY132" fmla="*/ 485870 h 781050"/>
                <a:gd name="connsiteX133" fmla="*/ 157544 w 781050"/>
                <a:gd name="connsiteY133" fmla="*/ 478441 h 781050"/>
                <a:gd name="connsiteX134" fmla="*/ 167354 w 781050"/>
                <a:gd name="connsiteY134" fmla="*/ 519589 h 781050"/>
                <a:gd name="connsiteX135" fmla="*/ 147542 w 781050"/>
                <a:gd name="connsiteY135" fmla="*/ 518255 h 781050"/>
                <a:gd name="connsiteX136" fmla="*/ 139160 w 781050"/>
                <a:gd name="connsiteY136" fmla="*/ 494348 h 781050"/>
                <a:gd name="connsiteX137" fmla="*/ 92678 w 781050"/>
                <a:gd name="connsiteY137" fmla="*/ 500253 h 781050"/>
                <a:gd name="connsiteX138" fmla="*/ 89249 w 781050"/>
                <a:gd name="connsiteY138" fmla="*/ 567309 h 781050"/>
                <a:gd name="connsiteX139" fmla="*/ 191167 w 781050"/>
                <a:gd name="connsiteY139" fmla="*/ 557022 h 781050"/>
                <a:gd name="connsiteX140" fmla="*/ 223456 w 781050"/>
                <a:gd name="connsiteY140" fmla="*/ 483775 h 781050"/>
                <a:gd name="connsiteX141" fmla="*/ 198025 w 781050"/>
                <a:gd name="connsiteY141" fmla="*/ 448913 h 781050"/>
                <a:gd name="connsiteX142" fmla="*/ 258128 w 781050"/>
                <a:gd name="connsiteY142" fmla="*/ 490061 h 781050"/>
                <a:gd name="connsiteX143" fmla="*/ 275654 w 781050"/>
                <a:gd name="connsiteY143" fmla="*/ 419005 h 781050"/>
                <a:gd name="connsiteX144" fmla="*/ 374047 w 781050"/>
                <a:gd name="connsiteY144" fmla="*/ 39271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781050" h="781050">
                  <a:moveTo>
                    <a:pt x="374047" y="392716"/>
                  </a:moveTo>
                  <a:cubicBezTo>
                    <a:pt x="324517" y="338900"/>
                    <a:pt x="313563" y="350901"/>
                    <a:pt x="278130" y="366617"/>
                  </a:cubicBezTo>
                  <a:cubicBezTo>
                    <a:pt x="292799" y="333947"/>
                    <a:pt x="288703" y="322802"/>
                    <a:pt x="260604" y="295561"/>
                  </a:cubicBezTo>
                  <a:cubicBezTo>
                    <a:pt x="258318" y="328898"/>
                    <a:pt x="233934" y="346615"/>
                    <a:pt x="200597" y="336709"/>
                  </a:cubicBezTo>
                  <a:cubicBezTo>
                    <a:pt x="215741" y="327850"/>
                    <a:pt x="223838" y="315563"/>
                    <a:pt x="226028" y="301847"/>
                  </a:cubicBezTo>
                  <a:cubicBezTo>
                    <a:pt x="229743" y="278702"/>
                    <a:pt x="216884" y="251269"/>
                    <a:pt x="193643" y="228600"/>
                  </a:cubicBezTo>
                  <a:cubicBezTo>
                    <a:pt x="159734" y="195453"/>
                    <a:pt x="115253" y="193548"/>
                    <a:pt x="91726" y="218313"/>
                  </a:cubicBezTo>
                  <a:cubicBezTo>
                    <a:pt x="70485" y="240697"/>
                    <a:pt x="75248" y="264795"/>
                    <a:pt x="95155" y="285369"/>
                  </a:cubicBezTo>
                  <a:cubicBezTo>
                    <a:pt x="110966" y="301752"/>
                    <a:pt x="131921" y="300038"/>
                    <a:pt x="141637" y="291275"/>
                  </a:cubicBezTo>
                  <a:cubicBezTo>
                    <a:pt x="146114" y="287179"/>
                    <a:pt x="154210" y="279654"/>
                    <a:pt x="150019" y="267367"/>
                  </a:cubicBezTo>
                  <a:cubicBezTo>
                    <a:pt x="142875" y="246412"/>
                    <a:pt x="161258" y="247745"/>
                    <a:pt x="169831" y="266033"/>
                  </a:cubicBezTo>
                  <a:cubicBezTo>
                    <a:pt x="177260" y="281940"/>
                    <a:pt x="169450" y="298704"/>
                    <a:pt x="160020" y="307181"/>
                  </a:cubicBezTo>
                  <a:cubicBezTo>
                    <a:pt x="141542" y="323469"/>
                    <a:pt x="108966" y="328994"/>
                    <a:pt x="80010" y="299752"/>
                  </a:cubicBezTo>
                  <a:cubicBezTo>
                    <a:pt x="54578" y="274034"/>
                    <a:pt x="43815" y="236982"/>
                    <a:pt x="75438" y="202787"/>
                  </a:cubicBezTo>
                  <a:cubicBezTo>
                    <a:pt x="94298" y="182404"/>
                    <a:pt x="114872" y="173546"/>
                    <a:pt x="139351" y="174974"/>
                  </a:cubicBezTo>
                  <a:cubicBezTo>
                    <a:pt x="117158" y="152305"/>
                    <a:pt x="105442" y="136874"/>
                    <a:pt x="81820" y="137732"/>
                  </a:cubicBezTo>
                  <a:cubicBezTo>
                    <a:pt x="57912" y="138589"/>
                    <a:pt x="46006" y="139637"/>
                    <a:pt x="30671" y="121253"/>
                  </a:cubicBezTo>
                  <a:cubicBezTo>
                    <a:pt x="42101" y="108299"/>
                    <a:pt x="60484" y="107918"/>
                    <a:pt x="76867" y="109823"/>
                  </a:cubicBezTo>
                  <a:cubicBezTo>
                    <a:pt x="38767" y="90869"/>
                    <a:pt x="9906" y="49911"/>
                    <a:pt x="9620" y="7144"/>
                  </a:cubicBezTo>
                  <a:cubicBezTo>
                    <a:pt x="52388" y="7430"/>
                    <a:pt x="93345" y="36290"/>
                    <a:pt x="112014" y="74200"/>
                  </a:cubicBezTo>
                  <a:cubicBezTo>
                    <a:pt x="110109" y="57817"/>
                    <a:pt x="110490" y="39338"/>
                    <a:pt x="123444" y="28004"/>
                  </a:cubicBezTo>
                  <a:cubicBezTo>
                    <a:pt x="141827" y="43434"/>
                    <a:pt x="140780" y="55340"/>
                    <a:pt x="139922" y="79248"/>
                  </a:cubicBezTo>
                  <a:cubicBezTo>
                    <a:pt x="139065" y="102870"/>
                    <a:pt x="154496" y="114586"/>
                    <a:pt x="177165" y="136779"/>
                  </a:cubicBezTo>
                  <a:cubicBezTo>
                    <a:pt x="175736" y="112300"/>
                    <a:pt x="184499" y="91726"/>
                    <a:pt x="204978" y="72866"/>
                  </a:cubicBezTo>
                  <a:cubicBezTo>
                    <a:pt x="239173" y="41339"/>
                    <a:pt x="276225" y="52007"/>
                    <a:pt x="301943" y="77438"/>
                  </a:cubicBezTo>
                  <a:cubicBezTo>
                    <a:pt x="331089" y="106394"/>
                    <a:pt x="325660" y="138970"/>
                    <a:pt x="309372" y="157353"/>
                  </a:cubicBezTo>
                  <a:cubicBezTo>
                    <a:pt x="300990" y="166878"/>
                    <a:pt x="284131" y="174689"/>
                    <a:pt x="268224" y="167164"/>
                  </a:cubicBezTo>
                  <a:cubicBezTo>
                    <a:pt x="249841" y="158591"/>
                    <a:pt x="248507" y="140208"/>
                    <a:pt x="269558" y="147352"/>
                  </a:cubicBezTo>
                  <a:cubicBezTo>
                    <a:pt x="281845" y="151543"/>
                    <a:pt x="289370" y="143447"/>
                    <a:pt x="293465" y="138970"/>
                  </a:cubicBezTo>
                  <a:cubicBezTo>
                    <a:pt x="302228" y="129350"/>
                    <a:pt x="303943" y="108395"/>
                    <a:pt x="287560" y="92488"/>
                  </a:cubicBezTo>
                  <a:cubicBezTo>
                    <a:pt x="267081" y="72581"/>
                    <a:pt x="242983" y="67818"/>
                    <a:pt x="220504" y="89059"/>
                  </a:cubicBezTo>
                  <a:cubicBezTo>
                    <a:pt x="195739" y="112586"/>
                    <a:pt x="197644" y="157067"/>
                    <a:pt x="230791" y="190976"/>
                  </a:cubicBezTo>
                  <a:cubicBezTo>
                    <a:pt x="253460" y="214122"/>
                    <a:pt x="280892" y="226981"/>
                    <a:pt x="304038" y="223266"/>
                  </a:cubicBezTo>
                  <a:cubicBezTo>
                    <a:pt x="317754" y="221075"/>
                    <a:pt x="330041" y="213074"/>
                    <a:pt x="338900" y="197930"/>
                  </a:cubicBezTo>
                  <a:cubicBezTo>
                    <a:pt x="348901" y="231267"/>
                    <a:pt x="331089" y="255651"/>
                    <a:pt x="297752" y="257937"/>
                  </a:cubicBezTo>
                  <a:cubicBezTo>
                    <a:pt x="324993" y="286036"/>
                    <a:pt x="336137" y="290132"/>
                    <a:pt x="368808" y="275463"/>
                  </a:cubicBezTo>
                  <a:cubicBezTo>
                    <a:pt x="353092" y="310991"/>
                    <a:pt x="341090" y="321850"/>
                    <a:pt x="394907" y="373856"/>
                  </a:cubicBezTo>
                  <a:cubicBezTo>
                    <a:pt x="448723" y="324326"/>
                    <a:pt x="436721" y="313468"/>
                    <a:pt x="421005" y="277940"/>
                  </a:cubicBezTo>
                  <a:cubicBezTo>
                    <a:pt x="453676" y="292608"/>
                    <a:pt x="464820" y="288512"/>
                    <a:pt x="492062" y="260414"/>
                  </a:cubicBezTo>
                  <a:cubicBezTo>
                    <a:pt x="458819" y="258128"/>
                    <a:pt x="441008" y="233744"/>
                    <a:pt x="450914" y="200406"/>
                  </a:cubicBezTo>
                  <a:cubicBezTo>
                    <a:pt x="459772" y="215551"/>
                    <a:pt x="472059" y="223552"/>
                    <a:pt x="485775" y="225838"/>
                  </a:cubicBezTo>
                  <a:cubicBezTo>
                    <a:pt x="508921" y="229553"/>
                    <a:pt x="536353" y="216694"/>
                    <a:pt x="559022" y="193548"/>
                  </a:cubicBezTo>
                  <a:cubicBezTo>
                    <a:pt x="592169" y="159639"/>
                    <a:pt x="594074" y="115157"/>
                    <a:pt x="569309" y="91631"/>
                  </a:cubicBezTo>
                  <a:cubicBezTo>
                    <a:pt x="546926" y="70390"/>
                    <a:pt x="522827" y="75152"/>
                    <a:pt x="502253" y="95059"/>
                  </a:cubicBezTo>
                  <a:cubicBezTo>
                    <a:pt x="485870" y="110966"/>
                    <a:pt x="487585" y="131826"/>
                    <a:pt x="496348" y="141542"/>
                  </a:cubicBezTo>
                  <a:cubicBezTo>
                    <a:pt x="500444" y="146018"/>
                    <a:pt x="507968" y="154115"/>
                    <a:pt x="520256" y="149924"/>
                  </a:cubicBezTo>
                  <a:cubicBezTo>
                    <a:pt x="541211" y="142780"/>
                    <a:pt x="539877" y="161163"/>
                    <a:pt x="521589" y="169736"/>
                  </a:cubicBezTo>
                  <a:cubicBezTo>
                    <a:pt x="505682" y="177165"/>
                    <a:pt x="488918" y="169355"/>
                    <a:pt x="480441" y="159925"/>
                  </a:cubicBezTo>
                  <a:cubicBezTo>
                    <a:pt x="464153" y="141446"/>
                    <a:pt x="458629" y="108871"/>
                    <a:pt x="487871" y="79915"/>
                  </a:cubicBezTo>
                  <a:cubicBezTo>
                    <a:pt x="513588" y="54483"/>
                    <a:pt x="550640" y="43720"/>
                    <a:pt x="584835" y="75343"/>
                  </a:cubicBezTo>
                  <a:cubicBezTo>
                    <a:pt x="605219" y="94202"/>
                    <a:pt x="614077" y="114776"/>
                    <a:pt x="612648" y="139160"/>
                  </a:cubicBezTo>
                  <a:cubicBezTo>
                    <a:pt x="635413" y="116967"/>
                    <a:pt x="650748" y="105251"/>
                    <a:pt x="649891" y="81629"/>
                  </a:cubicBezTo>
                  <a:cubicBezTo>
                    <a:pt x="649034" y="57722"/>
                    <a:pt x="647986" y="45815"/>
                    <a:pt x="666369" y="30385"/>
                  </a:cubicBezTo>
                  <a:cubicBezTo>
                    <a:pt x="679323" y="41815"/>
                    <a:pt x="679704" y="60198"/>
                    <a:pt x="677799" y="76581"/>
                  </a:cubicBezTo>
                  <a:cubicBezTo>
                    <a:pt x="696468" y="38672"/>
                    <a:pt x="737426" y="9811"/>
                    <a:pt x="780193" y="9525"/>
                  </a:cubicBezTo>
                  <a:cubicBezTo>
                    <a:pt x="779907" y="52292"/>
                    <a:pt x="751046" y="93250"/>
                    <a:pt x="713137" y="111919"/>
                  </a:cubicBezTo>
                  <a:cubicBezTo>
                    <a:pt x="729520" y="110014"/>
                    <a:pt x="747903" y="110395"/>
                    <a:pt x="759333" y="123349"/>
                  </a:cubicBezTo>
                  <a:cubicBezTo>
                    <a:pt x="743903" y="141732"/>
                    <a:pt x="731996" y="140684"/>
                    <a:pt x="708184" y="139827"/>
                  </a:cubicBezTo>
                  <a:cubicBezTo>
                    <a:pt x="684562" y="138970"/>
                    <a:pt x="672846" y="154400"/>
                    <a:pt x="650653" y="177070"/>
                  </a:cubicBezTo>
                  <a:cubicBezTo>
                    <a:pt x="675132" y="175546"/>
                    <a:pt x="695706" y="184404"/>
                    <a:pt x="714565" y="204883"/>
                  </a:cubicBezTo>
                  <a:cubicBezTo>
                    <a:pt x="746093" y="239078"/>
                    <a:pt x="735425" y="276130"/>
                    <a:pt x="709994" y="301847"/>
                  </a:cubicBezTo>
                  <a:cubicBezTo>
                    <a:pt x="681038" y="330994"/>
                    <a:pt x="648462" y="325565"/>
                    <a:pt x="630079" y="309277"/>
                  </a:cubicBezTo>
                  <a:cubicBezTo>
                    <a:pt x="620554" y="300895"/>
                    <a:pt x="612743" y="284036"/>
                    <a:pt x="620268" y="268129"/>
                  </a:cubicBezTo>
                  <a:cubicBezTo>
                    <a:pt x="628840" y="249746"/>
                    <a:pt x="647224" y="248412"/>
                    <a:pt x="640080" y="269462"/>
                  </a:cubicBezTo>
                  <a:cubicBezTo>
                    <a:pt x="635889" y="281750"/>
                    <a:pt x="643985" y="289274"/>
                    <a:pt x="648462" y="293370"/>
                  </a:cubicBezTo>
                  <a:cubicBezTo>
                    <a:pt x="658082" y="302133"/>
                    <a:pt x="679037" y="303848"/>
                    <a:pt x="694944" y="287465"/>
                  </a:cubicBezTo>
                  <a:cubicBezTo>
                    <a:pt x="714851" y="266986"/>
                    <a:pt x="719614" y="242888"/>
                    <a:pt x="698373" y="220409"/>
                  </a:cubicBezTo>
                  <a:cubicBezTo>
                    <a:pt x="674846" y="195644"/>
                    <a:pt x="630365" y="197549"/>
                    <a:pt x="596456" y="230696"/>
                  </a:cubicBezTo>
                  <a:cubicBezTo>
                    <a:pt x="573310" y="253365"/>
                    <a:pt x="560451" y="280797"/>
                    <a:pt x="564166" y="303943"/>
                  </a:cubicBezTo>
                  <a:cubicBezTo>
                    <a:pt x="566357" y="317659"/>
                    <a:pt x="574358" y="329946"/>
                    <a:pt x="589598" y="338804"/>
                  </a:cubicBezTo>
                  <a:cubicBezTo>
                    <a:pt x="556260" y="348806"/>
                    <a:pt x="531876" y="330994"/>
                    <a:pt x="529590" y="297656"/>
                  </a:cubicBezTo>
                  <a:cubicBezTo>
                    <a:pt x="501491" y="324898"/>
                    <a:pt x="497396" y="336042"/>
                    <a:pt x="512064" y="368713"/>
                  </a:cubicBezTo>
                  <a:cubicBezTo>
                    <a:pt x="476536" y="352997"/>
                    <a:pt x="465677" y="340995"/>
                    <a:pt x="413671" y="394811"/>
                  </a:cubicBezTo>
                  <a:cubicBezTo>
                    <a:pt x="463201" y="448628"/>
                    <a:pt x="474155" y="436626"/>
                    <a:pt x="509588" y="420910"/>
                  </a:cubicBezTo>
                  <a:cubicBezTo>
                    <a:pt x="494919" y="453581"/>
                    <a:pt x="499015" y="464725"/>
                    <a:pt x="527114" y="491966"/>
                  </a:cubicBezTo>
                  <a:cubicBezTo>
                    <a:pt x="529400" y="458724"/>
                    <a:pt x="553784" y="440912"/>
                    <a:pt x="587216" y="450818"/>
                  </a:cubicBezTo>
                  <a:cubicBezTo>
                    <a:pt x="572072" y="459676"/>
                    <a:pt x="563975" y="471964"/>
                    <a:pt x="561785" y="485680"/>
                  </a:cubicBezTo>
                  <a:cubicBezTo>
                    <a:pt x="558070" y="508825"/>
                    <a:pt x="570929" y="536258"/>
                    <a:pt x="594170" y="558927"/>
                  </a:cubicBezTo>
                  <a:cubicBezTo>
                    <a:pt x="628079" y="592074"/>
                    <a:pt x="672560" y="593979"/>
                    <a:pt x="696087" y="569214"/>
                  </a:cubicBezTo>
                  <a:cubicBezTo>
                    <a:pt x="717328" y="546830"/>
                    <a:pt x="712565" y="522732"/>
                    <a:pt x="692658" y="502158"/>
                  </a:cubicBezTo>
                  <a:cubicBezTo>
                    <a:pt x="676751" y="485775"/>
                    <a:pt x="655892" y="487490"/>
                    <a:pt x="646176" y="496253"/>
                  </a:cubicBezTo>
                  <a:cubicBezTo>
                    <a:pt x="641699" y="500348"/>
                    <a:pt x="633603" y="507873"/>
                    <a:pt x="637794" y="520160"/>
                  </a:cubicBezTo>
                  <a:cubicBezTo>
                    <a:pt x="644938" y="541115"/>
                    <a:pt x="626555" y="539782"/>
                    <a:pt x="617982" y="521494"/>
                  </a:cubicBezTo>
                  <a:cubicBezTo>
                    <a:pt x="610553" y="505587"/>
                    <a:pt x="618363" y="488823"/>
                    <a:pt x="627793" y="480346"/>
                  </a:cubicBezTo>
                  <a:cubicBezTo>
                    <a:pt x="646271" y="464058"/>
                    <a:pt x="678847" y="458534"/>
                    <a:pt x="707803" y="487680"/>
                  </a:cubicBezTo>
                  <a:cubicBezTo>
                    <a:pt x="733235" y="513398"/>
                    <a:pt x="743998" y="550450"/>
                    <a:pt x="712375" y="584645"/>
                  </a:cubicBezTo>
                  <a:cubicBezTo>
                    <a:pt x="693515" y="605028"/>
                    <a:pt x="672941" y="613886"/>
                    <a:pt x="648462" y="612458"/>
                  </a:cubicBezTo>
                  <a:cubicBezTo>
                    <a:pt x="670655" y="635127"/>
                    <a:pt x="682371" y="650558"/>
                    <a:pt x="705993" y="649700"/>
                  </a:cubicBezTo>
                  <a:cubicBezTo>
                    <a:pt x="729901" y="648843"/>
                    <a:pt x="741807" y="647795"/>
                    <a:pt x="757142" y="666179"/>
                  </a:cubicBezTo>
                  <a:cubicBezTo>
                    <a:pt x="745712" y="679133"/>
                    <a:pt x="727329" y="679513"/>
                    <a:pt x="710946" y="677704"/>
                  </a:cubicBezTo>
                  <a:cubicBezTo>
                    <a:pt x="748856" y="696373"/>
                    <a:pt x="777716" y="737330"/>
                    <a:pt x="778002" y="780098"/>
                  </a:cubicBezTo>
                  <a:cubicBezTo>
                    <a:pt x="735235" y="779812"/>
                    <a:pt x="694277" y="750951"/>
                    <a:pt x="675608" y="713042"/>
                  </a:cubicBezTo>
                  <a:cubicBezTo>
                    <a:pt x="677513" y="729425"/>
                    <a:pt x="677132" y="747903"/>
                    <a:pt x="664178" y="759238"/>
                  </a:cubicBezTo>
                  <a:cubicBezTo>
                    <a:pt x="645795" y="743807"/>
                    <a:pt x="646843" y="731901"/>
                    <a:pt x="647700" y="708088"/>
                  </a:cubicBezTo>
                  <a:cubicBezTo>
                    <a:pt x="648557" y="684467"/>
                    <a:pt x="633127" y="672751"/>
                    <a:pt x="610457" y="650558"/>
                  </a:cubicBezTo>
                  <a:cubicBezTo>
                    <a:pt x="611886" y="675037"/>
                    <a:pt x="603123" y="695611"/>
                    <a:pt x="582644" y="714470"/>
                  </a:cubicBezTo>
                  <a:cubicBezTo>
                    <a:pt x="548450" y="745998"/>
                    <a:pt x="511397" y="735330"/>
                    <a:pt x="485680" y="709898"/>
                  </a:cubicBezTo>
                  <a:cubicBezTo>
                    <a:pt x="456533" y="680942"/>
                    <a:pt x="461963" y="648367"/>
                    <a:pt x="478346" y="629984"/>
                  </a:cubicBezTo>
                  <a:cubicBezTo>
                    <a:pt x="486728" y="620459"/>
                    <a:pt x="503587" y="612648"/>
                    <a:pt x="519494" y="620078"/>
                  </a:cubicBezTo>
                  <a:cubicBezTo>
                    <a:pt x="537877" y="628745"/>
                    <a:pt x="539210" y="647033"/>
                    <a:pt x="518160" y="639890"/>
                  </a:cubicBezTo>
                  <a:cubicBezTo>
                    <a:pt x="505873" y="635699"/>
                    <a:pt x="498348" y="643795"/>
                    <a:pt x="494252" y="648272"/>
                  </a:cubicBezTo>
                  <a:cubicBezTo>
                    <a:pt x="485489" y="657892"/>
                    <a:pt x="483775" y="678847"/>
                    <a:pt x="500158" y="694754"/>
                  </a:cubicBezTo>
                  <a:cubicBezTo>
                    <a:pt x="520637" y="714661"/>
                    <a:pt x="544735" y="719423"/>
                    <a:pt x="567214" y="698183"/>
                  </a:cubicBezTo>
                  <a:cubicBezTo>
                    <a:pt x="591979" y="674656"/>
                    <a:pt x="590074" y="630174"/>
                    <a:pt x="556927" y="596265"/>
                  </a:cubicBezTo>
                  <a:cubicBezTo>
                    <a:pt x="534257" y="573119"/>
                    <a:pt x="506825" y="560261"/>
                    <a:pt x="483680" y="563975"/>
                  </a:cubicBezTo>
                  <a:cubicBezTo>
                    <a:pt x="469964" y="566166"/>
                    <a:pt x="457676" y="574167"/>
                    <a:pt x="448818" y="589407"/>
                  </a:cubicBezTo>
                  <a:cubicBezTo>
                    <a:pt x="438817" y="556070"/>
                    <a:pt x="456629" y="531686"/>
                    <a:pt x="489966" y="529400"/>
                  </a:cubicBezTo>
                  <a:cubicBezTo>
                    <a:pt x="462725" y="501301"/>
                    <a:pt x="451580" y="497205"/>
                    <a:pt x="418910" y="511874"/>
                  </a:cubicBezTo>
                  <a:cubicBezTo>
                    <a:pt x="434626" y="476345"/>
                    <a:pt x="446627" y="465487"/>
                    <a:pt x="392811" y="413480"/>
                  </a:cubicBezTo>
                  <a:cubicBezTo>
                    <a:pt x="338995" y="463010"/>
                    <a:pt x="350996" y="473964"/>
                    <a:pt x="366713" y="509397"/>
                  </a:cubicBezTo>
                  <a:cubicBezTo>
                    <a:pt x="334042" y="494729"/>
                    <a:pt x="322898" y="498824"/>
                    <a:pt x="295656" y="526923"/>
                  </a:cubicBezTo>
                  <a:cubicBezTo>
                    <a:pt x="328898" y="529209"/>
                    <a:pt x="346710" y="553593"/>
                    <a:pt x="336804" y="586931"/>
                  </a:cubicBezTo>
                  <a:cubicBezTo>
                    <a:pt x="327946" y="571786"/>
                    <a:pt x="315659" y="563690"/>
                    <a:pt x="301943" y="561499"/>
                  </a:cubicBezTo>
                  <a:cubicBezTo>
                    <a:pt x="278797" y="557784"/>
                    <a:pt x="251365" y="570643"/>
                    <a:pt x="228695" y="593789"/>
                  </a:cubicBezTo>
                  <a:cubicBezTo>
                    <a:pt x="195548" y="627698"/>
                    <a:pt x="193643" y="672179"/>
                    <a:pt x="218408" y="695706"/>
                  </a:cubicBezTo>
                  <a:cubicBezTo>
                    <a:pt x="240792" y="716947"/>
                    <a:pt x="264890" y="712184"/>
                    <a:pt x="285464" y="692277"/>
                  </a:cubicBezTo>
                  <a:cubicBezTo>
                    <a:pt x="301847" y="676370"/>
                    <a:pt x="300133" y="655415"/>
                    <a:pt x="291370" y="645795"/>
                  </a:cubicBezTo>
                  <a:cubicBezTo>
                    <a:pt x="287274" y="641318"/>
                    <a:pt x="279749" y="633222"/>
                    <a:pt x="267462" y="637413"/>
                  </a:cubicBezTo>
                  <a:cubicBezTo>
                    <a:pt x="246507" y="644557"/>
                    <a:pt x="247841" y="626174"/>
                    <a:pt x="266129" y="617601"/>
                  </a:cubicBezTo>
                  <a:cubicBezTo>
                    <a:pt x="282035" y="610172"/>
                    <a:pt x="298799" y="617982"/>
                    <a:pt x="307277" y="627412"/>
                  </a:cubicBezTo>
                  <a:cubicBezTo>
                    <a:pt x="323564" y="645890"/>
                    <a:pt x="329089" y="678466"/>
                    <a:pt x="299847" y="707327"/>
                  </a:cubicBezTo>
                  <a:cubicBezTo>
                    <a:pt x="274130" y="732758"/>
                    <a:pt x="237077" y="743522"/>
                    <a:pt x="202883" y="711899"/>
                  </a:cubicBezTo>
                  <a:cubicBezTo>
                    <a:pt x="182499" y="693039"/>
                    <a:pt x="173641" y="672465"/>
                    <a:pt x="175069" y="648081"/>
                  </a:cubicBezTo>
                  <a:cubicBezTo>
                    <a:pt x="152400" y="670274"/>
                    <a:pt x="136970" y="681990"/>
                    <a:pt x="137827" y="705612"/>
                  </a:cubicBezTo>
                  <a:cubicBezTo>
                    <a:pt x="138684" y="729520"/>
                    <a:pt x="139732" y="741426"/>
                    <a:pt x="121349" y="756857"/>
                  </a:cubicBezTo>
                  <a:cubicBezTo>
                    <a:pt x="108395" y="745427"/>
                    <a:pt x="108014" y="727043"/>
                    <a:pt x="109919" y="710660"/>
                  </a:cubicBezTo>
                  <a:cubicBezTo>
                    <a:pt x="90869" y="749046"/>
                    <a:pt x="49911" y="777907"/>
                    <a:pt x="7144" y="778193"/>
                  </a:cubicBezTo>
                  <a:cubicBezTo>
                    <a:pt x="7430" y="735425"/>
                    <a:pt x="36290" y="694468"/>
                    <a:pt x="74200" y="675799"/>
                  </a:cubicBezTo>
                  <a:cubicBezTo>
                    <a:pt x="57817" y="677704"/>
                    <a:pt x="39338" y="677323"/>
                    <a:pt x="28004" y="664369"/>
                  </a:cubicBezTo>
                  <a:cubicBezTo>
                    <a:pt x="43434" y="645986"/>
                    <a:pt x="55340" y="647033"/>
                    <a:pt x="79248" y="647890"/>
                  </a:cubicBezTo>
                  <a:cubicBezTo>
                    <a:pt x="102870" y="648748"/>
                    <a:pt x="114586" y="633317"/>
                    <a:pt x="136779" y="610648"/>
                  </a:cubicBezTo>
                  <a:cubicBezTo>
                    <a:pt x="112300" y="612077"/>
                    <a:pt x="91726" y="603314"/>
                    <a:pt x="72962" y="582835"/>
                  </a:cubicBezTo>
                  <a:cubicBezTo>
                    <a:pt x="41434" y="548640"/>
                    <a:pt x="52102" y="511588"/>
                    <a:pt x="77534" y="485870"/>
                  </a:cubicBezTo>
                  <a:cubicBezTo>
                    <a:pt x="106490" y="456724"/>
                    <a:pt x="139065" y="462153"/>
                    <a:pt x="157544" y="478441"/>
                  </a:cubicBezTo>
                  <a:cubicBezTo>
                    <a:pt x="167069" y="486823"/>
                    <a:pt x="174879" y="503682"/>
                    <a:pt x="167354" y="519589"/>
                  </a:cubicBezTo>
                  <a:cubicBezTo>
                    <a:pt x="158782" y="537972"/>
                    <a:pt x="140399" y="539306"/>
                    <a:pt x="147542" y="518255"/>
                  </a:cubicBezTo>
                  <a:cubicBezTo>
                    <a:pt x="151733" y="505968"/>
                    <a:pt x="143637" y="498443"/>
                    <a:pt x="139160" y="494348"/>
                  </a:cubicBezTo>
                  <a:cubicBezTo>
                    <a:pt x="129540" y="485585"/>
                    <a:pt x="108585" y="483870"/>
                    <a:pt x="92678" y="500253"/>
                  </a:cubicBezTo>
                  <a:cubicBezTo>
                    <a:pt x="72771" y="520827"/>
                    <a:pt x="68009" y="544830"/>
                    <a:pt x="89249" y="567309"/>
                  </a:cubicBezTo>
                  <a:cubicBezTo>
                    <a:pt x="112776" y="592074"/>
                    <a:pt x="157258" y="590169"/>
                    <a:pt x="191167" y="557022"/>
                  </a:cubicBezTo>
                  <a:cubicBezTo>
                    <a:pt x="214313" y="534353"/>
                    <a:pt x="227171" y="506921"/>
                    <a:pt x="223456" y="483775"/>
                  </a:cubicBezTo>
                  <a:cubicBezTo>
                    <a:pt x="221266" y="470059"/>
                    <a:pt x="213265" y="457772"/>
                    <a:pt x="198025" y="448913"/>
                  </a:cubicBezTo>
                  <a:cubicBezTo>
                    <a:pt x="231362" y="438912"/>
                    <a:pt x="255746" y="456724"/>
                    <a:pt x="258128" y="490061"/>
                  </a:cubicBezTo>
                  <a:cubicBezTo>
                    <a:pt x="286226" y="462820"/>
                    <a:pt x="290322" y="451675"/>
                    <a:pt x="275654" y="419005"/>
                  </a:cubicBezTo>
                  <a:cubicBezTo>
                    <a:pt x="311182" y="434531"/>
                    <a:pt x="322040" y="446532"/>
                    <a:pt x="374047" y="392716"/>
                  </a:cubicBezTo>
                  <a:close/>
                </a:path>
              </a:pathLst>
            </a:custGeom>
            <a:solidFill>
              <a:srgbClr val="0065BD"/>
            </a:solidFill>
            <a:ln w="12700" cap="rnd">
              <a:noFill/>
              <a:prstDash val="solid"/>
              <a:round/>
            </a:ln>
            <a:effectLst>
              <a:outerShdw blurRad="139700" sx="102000" sy="102000" algn="ctr" rotWithShape="0">
                <a:prstClr val="black">
                  <a:alpha val="23000"/>
                </a:prstClr>
              </a:outerShdw>
            </a:effectLst>
          </p:spPr>
          <p:txBody>
            <a:bodyPr anchor="ctr"/>
            <a:lstStyle/>
            <a:p>
              <a:pPr defTabSz="685800" eaLnBrk="0" hangingPunct="0">
                <a:defRPr/>
              </a:pPr>
              <a:endParaRPr lang="ru-RU" sz="1350" dirty="0">
                <a:solidFill>
                  <a:prstClr val="black"/>
                </a:solidFill>
                <a:latin typeface="Arial" panose="020B0604020202020204" pitchFamily="34" charset="0"/>
                <a:cs typeface="Arial" panose="020B0604020202020204" pitchFamily="34" charset="0"/>
              </a:endParaRPr>
            </a:p>
          </p:txBody>
        </p:sp>
      </p:grpSp>
      <p:sp>
        <p:nvSpPr>
          <p:cNvPr id="2" name="Прямоугольник 1">
            <a:extLst>
              <a:ext uri="{FF2B5EF4-FFF2-40B4-BE49-F238E27FC236}"/>
            </a:extLst>
          </p:cNvPr>
          <p:cNvSpPr/>
          <p:nvPr/>
        </p:nvSpPr>
        <p:spPr>
          <a:xfrm>
            <a:off x="1116013" y="301625"/>
            <a:ext cx="8027987" cy="300038"/>
          </a:xfrm>
          <a:prstGeom prst="rect">
            <a:avLst/>
          </a:prstGeom>
        </p:spPr>
        <p:txBody>
          <a:bodyPr>
            <a:spAutoFit/>
          </a:bodyPr>
          <a:lstStyle/>
          <a:p>
            <a:pPr algn="ctr" defTabSz="685800" eaLnBrk="0" hangingPunct="0"/>
            <a:r>
              <a:rPr lang="ru-RU" altLang="ru-RU" sz="1300" dirty="0" smtClean="0">
                <a:solidFill>
                  <a:srgbClr val="002060"/>
                </a:solidFill>
                <a:latin typeface="Tahoma" pitchFamily="34" charset="0"/>
                <a:cs typeface="Tahoma" pitchFamily="34" charset="0"/>
              </a:rPr>
              <a:t>Лектор </a:t>
            </a:r>
            <a:r>
              <a:rPr lang="ru-RU" altLang="ru-RU" sz="1300" dirty="0" err="1" smtClean="0">
                <a:solidFill>
                  <a:srgbClr val="002060"/>
                </a:solidFill>
                <a:latin typeface="Tahoma" pitchFamily="34" charset="0"/>
                <a:cs typeface="Tahoma" pitchFamily="34" charset="0"/>
              </a:rPr>
              <a:t>Муканов</a:t>
            </a:r>
            <a:r>
              <a:rPr lang="ru-RU" altLang="ru-RU" sz="1300" dirty="0" smtClean="0">
                <a:solidFill>
                  <a:srgbClr val="002060"/>
                </a:solidFill>
                <a:latin typeface="Tahoma" pitchFamily="34" charset="0"/>
                <a:cs typeface="Tahoma" pitchFamily="34" charset="0"/>
              </a:rPr>
              <a:t> </a:t>
            </a:r>
            <a:r>
              <a:rPr lang="ru-RU" altLang="ru-RU" sz="1300" dirty="0" err="1" smtClean="0">
                <a:solidFill>
                  <a:srgbClr val="002060"/>
                </a:solidFill>
                <a:latin typeface="Tahoma" pitchFamily="34" charset="0"/>
                <a:cs typeface="Tahoma" pitchFamily="34" charset="0"/>
              </a:rPr>
              <a:t>Нурлан</a:t>
            </a:r>
            <a:r>
              <a:rPr lang="ru-RU" altLang="ru-RU" sz="1300" dirty="0" smtClean="0">
                <a:solidFill>
                  <a:srgbClr val="002060"/>
                </a:solidFill>
                <a:latin typeface="Tahoma" pitchFamily="34" charset="0"/>
                <a:cs typeface="Tahoma" pitchFamily="34" charset="0"/>
              </a:rPr>
              <a:t> </a:t>
            </a:r>
            <a:r>
              <a:rPr lang="ru-RU" altLang="ru-RU" sz="1300" dirty="0" err="1" smtClean="0">
                <a:solidFill>
                  <a:srgbClr val="002060"/>
                </a:solidFill>
                <a:latin typeface="Tahoma" pitchFamily="34" charset="0"/>
                <a:cs typeface="Tahoma" pitchFamily="34" charset="0"/>
              </a:rPr>
              <a:t>Шоканович</a:t>
            </a:r>
            <a:endParaRPr lang="ru-RU" sz="1300"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9</a:t>
            </a:fld>
            <a:endParaRPr lang="ru-RU"/>
          </a:p>
        </p:txBody>
      </p:sp>
      <p:pic>
        <p:nvPicPr>
          <p:cNvPr id="2050" name="Picture 2"/>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10</a:t>
            </a:fld>
            <a:endParaRPr lang="ru-RU"/>
          </a:p>
        </p:txBody>
      </p:sp>
      <p:pic>
        <p:nvPicPr>
          <p:cNvPr id="307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11</a:t>
            </a:fld>
            <a:endParaRPr lang="ru-RU"/>
          </a:p>
        </p:txBody>
      </p:sp>
      <p:sp>
        <p:nvSpPr>
          <p:cNvPr id="3" name="Прямоугольник 2"/>
          <p:cNvSpPr/>
          <p:nvPr/>
        </p:nvSpPr>
        <p:spPr>
          <a:xfrm>
            <a:off x="0" y="0"/>
            <a:ext cx="9144000" cy="3416320"/>
          </a:xfrm>
          <a:prstGeom prst="rect">
            <a:avLst/>
          </a:prstGeom>
        </p:spPr>
        <p:txBody>
          <a:bodyPr wrap="square">
            <a:spAutoFit/>
          </a:bodyPr>
          <a:lstStyle/>
          <a:p>
            <a:pPr algn="just"/>
            <a:r>
              <a:rPr lang="ru-RU" dirty="0" smtClean="0"/>
              <a:t>	</a:t>
            </a:r>
            <a:r>
              <a:rPr lang="ru-RU" sz="2000" dirty="0" smtClean="0"/>
              <a:t>При этом техническая спецификация </a:t>
            </a:r>
            <a:r>
              <a:rPr lang="ru-RU" sz="2000" b="1" u="sng" dirty="0" smtClean="0">
                <a:solidFill>
                  <a:srgbClr val="FF0000"/>
                </a:solidFill>
              </a:rPr>
              <a:t>должна</a:t>
            </a:r>
            <a:r>
              <a:rPr lang="ru-RU" sz="2000" dirty="0" smtClean="0"/>
              <a:t> содержать требование к </a:t>
            </a:r>
            <a:r>
              <a:rPr lang="ru-RU" sz="2000" b="1" u="sng" dirty="0" smtClean="0">
                <a:solidFill>
                  <a:srgbClr val="FF0000"/>
                </a:solidFill>
              </a:rPr>
              <a:t>потенциальным</a:t>
            </a:r>
            <a:r>
              <a:rPr lang="ru-RU" sz="2000" b="1" dirty="0" smtClean="0"/>
              <a:t> поставщикам </a:t>
            </a:r>
            <a:r>
              <a:rPr lang="ru-RU" sz="2000" dirty="0" smtClean="0"/>
              <a:t>о представлении документов, подтверждающих соответствие поставляемых товаров требованиям, </a:t>
            </a:r>
            <a:r>
              <a:rPr lang="ru-RU" sz="2000" b="1" dirty="0" smtClean="0">
                <a:solidFill>
                  <a:srgbClr val="FF0000"/>
                </a:solidFill>
              </a:rPr>
              <a:t>установленным техническими регламентами</a:t>
            </a:r>
            <a:r>
              <a:rPr lang="ru-RU" sz="2000" dirty="0" smtClean="0"/>
              <a:t>, стандартами или иными документами в соответствии с законодательством Республики Казахстан.</a:t>
            </a:r>
          </a:p>
          <a:p>
            <a:pPr algn="just"/>
            <a:endParaRPr lang="ru-RU" sz="2000" dirty="0" smtClean="0"/>
          </a:p>
          <a:p>
            <a:pPr algn="just"/>
            <a:r>
              <a:rPr lang="ru-RU" sz="2000" dirty="0" smtClean="0"/>
              <a:t>	</a:t>
            </a:r>
            <a:r>
              <a:rPr lang="ru-RU" sz="1600" b="1" i="1" dirty="0" smtClean="0">
                <a:solidFill>
                  <a:srgbClr val="2182BD"/>
                </a:solidFill>
              </a:rPr>
              <a:t>*** Примечание: перечень технических регламентов указаны по следующей ссылке: </a:t>
            </a:r>
            <a:r>
              <a:rPr lang="en-US" sz="1600" b="1" i="1" dirty="0" smtClean="0">
                <a:solidFill>
                  <a:srgbClr val="2182BD"/>
                </a:solidFill>
                <a:hlinkClick r:id="rId2"/>
              </a:rPr>
              <a:t>https://ksm.kz/activities/ktc/reestr-tekhnicheskikh-reglamentov-rk/</a:t>
            </a:r>
            <a:endParaRPr lang="ru-RU" sz="1600" b="1" i="1" dirty="0" smtClean="0">
              <a:solidFill>
                <a:srgbClr val="2182BD"/>
              </a:solidFill>
            </a:endParaRPr>
          </a:p>
          <a:p>
            <a:pPr algn="just"/>
            <a:endParaRPr lang="ru-RU" sz="2000" dirty="0" smtClean="0"/>
          </a:p>
          <a:p>
            <a:pPr algn="just"/>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12</a:t>
            </a:fld>
            <a:endParaRPr lang="ru-RU"/>
          </a:p>
        </p:txBody>
      </p:sp>
      <p:graphicFrame>
        <p:nvGraphicFramePr>
          <p:cNvPr id="3" name="Таблица 2"/>
          <p:cNvGraphicFramePr>
            <a:graphicFrameLocks noGrp="1"/>
          </p:cNvGraphicFramePr>
          <p:nvPr/>
        </p:nvGraphicFramePr>
        <p:xfrm>
          <a:off x="0" y="6"/>
          <a:ext cx="9144000" cy="5297344"/>
        </p:xfrm>
        <a:graphic>
          <a:graphicData uri="http://schemas.openxmlformats.org/drawingml/2006/table">
            <a:tbl>
              <a:tblPr/>
              <a:tblGrid>
                <a:gridCol w="307361"/>
                <a:gridCol w="8836639"/>
              </a:tblGrid>
              <a:tr h="211904">
                <a:tc gridSpan="2">
                  <a:txBody>
                    <a:bodyPr/>
                    <a:lstStyle/>
                    <a:p>
                      <a:pPr algn="ctr" fontAlgn="ctr"/>
                      <a:r>
                        <a:rPr lang="ru-RU" sz="2400" b="1" i="0" u="none" strike="noStrike" dirty="0">
                          <a:solidFill>
                            <a:srgbClr val="000000"/>
                          </a:solidFill>
                          <a:latin typeface="Calibri"/>
                        </a:rPr>
                        <a:t>Перечень технических регламентов</a:t>
                      </a:r>
                    </a:p>
                  </a:txBody>
                  <a:tcPr marL="0" marR="0" marT="0" marB="0" anchor="ctr">
                    <a:lnL>
                      <a:noFill/>
                    </a:lnL>
                    <a:lnR>
                      <a:noFill/>
                    </a:lnR>
                    <a:lnT>
                      <a:noFill/>
                    </a:lnT>
                    <a:lnB>
                      <a:noFill/>
                    </a:lnB>
                  </a:tcPr>
                </a:tc>
                <a:tc hMerge="1">
                  <a:txBody>
                    <a:bodyPr/>
                    <a:lstStyle/>
                    <a:p>
                      <a:endParaRPr lang="ru-RU"/>
                    </a:p>
                  </a:txBody>
                  <a:tcPr/>
                </a:tc>
              </a:tr>
              <a:tr h="154112">
                <a:tc>
                  <a:txBody>
                    <a:bodyPr/>
                    <a:lstStyle/>
                    <a:p>
                      <a:pPr algn="ctr" fontAlgn="ctr"/>
                      <a:endParaRPr lang="ru-RU" sz="700" b="0" i="0" u="none" strike="noStrike">
                        <a:solidFill>
                          <a:srgbClr val="000000"/>
                        </a:solidFill>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ru-RU" sz="700" b="0" i="0" u="none" strike="noStrike">
                        <a:solidFill>
                          <a:srgbClr val="000000"/>
                        </a:solidFill>
                        <a:latin typeface="Calibri"/>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dirty="0">
                          <a:solidFill>
                            <a:srgbClr val="000000"/>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1" i="0" u="none" strike="noStrike" dirty="0">
                          <a:solidFill>
                            <a:srgbClr val="FF0000"/>
                          </a:solidFill>
                          <a:latin typeface="Calibri"/>
                        </a:rPr>
                        <a:t>ТР РК 263 Требования к безопасности кормов и кормовых добавок Постановление Правительства Республики Казахстан №263 от 18.03.2008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348 Требования к маркировке продукции Приказ Министра торговли и интеграции Республики Казахстан №348-НҚ от 21.05.2021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1219 Требования к безопасности токсичных и высокотоксичных веществ Постановление Правительства Республики Казахстан №1219 от 19.11.2010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58 Ядерная и радиационная безопасность Приказ Министра энергетики Республики Казахстан №58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59 Ядерная и радиационная безопасность исследовательских ядерных установок Приказ Министра энергетики Республики Казахстан №59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60 Ядерная и радиационная безопасность атомных станций Приказ Министра энергетики Республики Казахстан №60 от 20.02.2017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249 Об утверждении технического регламента о безопасности средств защиты растений (пестицидов) Приказ Министра сельского хозяйства Республики Казахстан №249 от 27.06.2023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217 Требования к безопасности синтетических моющих средств и товаров бытовой химии Постановление Правительства Республики Казахстан №217 от 04.03.2008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1398 Требования к безопасности лакокрасочных материалов и растворителей Постановление Правительства Республики Казахстан №1398 от 29.12.2007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731 Требования к безопасности углей и производственных процессов их добычи, переработки, хранения и транспортировки Постановление Правительства Республики Казахстан №731 от 17.07.2010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 435 "О безопасности зданий и сооружений, строительных материалов и изделий" Приказ Министра индустрии и инфраструктурного развития Республики Казахстан от 9 июня 2023 года № 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1353 Требования к безопасности металлических конструкций Постановление Правительства Республики Казахстан №1353 от 31.12.2008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1351 Требования к безопасности конструкций из других материалов Постановление Правительства Республики Казахстан №1351 от 31.12.2008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1265 Требования к безопасности деревянных конструкций Постановление Правительства Республики Казахстан №1265 от 26.12.2008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1198 Требования к безопасности железобетонных, бетонных конструкций Постановление Правительства Республики Казахстан №1198 22.12.2008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26 Об утверждении технического регламента "Требования к безопасности удобрений" Приказ Министра сельского хозяйства Республики Казахстан от 22 января 2024 года № 26 22.01.2024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4112">
                <a:tc>
                  <a:txBody>
                    <a:bodyPr/>
                    <a:lstStyle/>
                    <a:p>
                      <a:pPr algn="ctr" fontAlgn="ctr"/>
                      <a:r>
                        <a:rPr lang="ru-RU" sz="1000" b="0" i="0" u="none" strike="noStrike">
                          <a:solidFill>
                            <a:srgbClr val="000000"/>
                          </a:solidFill>
                          <a:latin typeface="Calibri"/>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405 Общие требования к пожарной безопасности Приказ МЧС РК №405 от 17.08.2021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8224">
                <a:tc>
                  <a:txBody>
                    <a:bodyPr/>
                    <a:lstStyle/>
                    <a:p>
                      <a:pPr algn="ctr" fontAlgn="ctr"/>
                      <a:r>
                        <a:rPr lang="ru-RU" sz="1000" b="0" i="0" u="none" strike="noStrike">
                          <a:solidFill>
                            <a:srgbClr val="000000"/>
                          </a:solidFill>
                          <a:latin typeface="Calibri"/>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ru-RU" sz="1000" b="0" i="0" u="none" strike="noStrike" dirty="0">
                          <a:solidFill>
                            <a:srgbClr val="222222"/>
                          </a:solidFill>
                          <a:latin typeface="Calibri"/>
                        </a:rPr>
                        <a:t>ТР РК 91 Общие требования к телекоммуникационному оборудованию по обеспечению проведения оперативно-розыскных мероприятий, сбора и хранения служебной информации об абонентах Приказ Председателя КНБ Республики Казахстан №85/</a:t>
                      </a:r>
                      <a:r>
                        <a:rPr lang="ru-RU" sz="1000" b="0" i="0" u="none" strike="noStrike" dirty="0" err="1">
                          <a:solidFill>
                            <a:srgbClr val="222222"/>
                          </a:solidFill>
                          <a:latin typeface="Calibri"/>
                        </a:rPr>
                        <a:t>қе </a:t>
                      </a:r>
                      <a:r>
                        <a:rPr lang="ru-RU" sz="1000" b="0" i="0" u="none" strike="noStrike" dirty="0">
                          <a:solidFill>
                            <a:srgbClr val="222222"/>
                          </a:solidFill>
                          <a:latin typeface="Calibri"/>
                        </a:rPr>
                        <a:t>от 27.07.2021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13</a:t>
            </a:fld>
            <a:endParaRPr lang="ru-RU"/>
          </a:p>
        </p:txBody>
      </p:sp>
      <p:sp>
        <p:nvSpPr>
          <p:cNvPr id="3" name="Прямоугольник 2"/>
          <p:cNvSpPr/>
          <p:nvPr/>
        </p:nvSpPr>
        <p:spPr>
          <a:xfrm>
            <a:off x="0" y="0"/>
            <a:ext cx="9144000" cy="3570208"/>
          </a:xfrm>
          <a:prstGeom prst="rect">
            <a:avLst/>
          </a:prstGeom>
        </p:spPr>
        <p:txBody>
          <a:bodyPr wrap="square">
            <a:spAutoFit/>
          </a:bodyPr>
          <a:lstStyle/>
          <a:p>
            <a:pPr algn="just"/>
            <a:r>
              <a:rPr lang="ru-RU" dirty="0" smtClean="0"/>
              <a:t>	</a:t>
            </a:r>
            <a:r>
              <a:rPr lang="ru-RU" sz="2000" b="1" i="1" dirty="0" smtClean="0">
                <a:solidFill>
                  <a:srgbClr val="2182BD"/>
                </a:solidFill>
              </a:rPr>
              <a:t>*** Примечание: данные требования указывается Заказчиком к </a:t>
            </a:r>
            <a:r>
              <a:rPr lang="ru-RU" sz="2000" b="1" i="1" dirty="0" smtClean="0">
                <a:solidFill>
                  <a:srgbClr val="FF0000"/>
                </a:solidFill>
              </a:rPr>
              <a:t>потенциальным</a:t>
            </a:r>
            <a:r>
              <a:rPr lang="ru-RU" sz="2000" b="1" i="1" dirty="0" smtClean="0">
                <a:solidFill>
                  <a:srgbClr val="2182BD"/>
                </a:solidFill>
              </a:rPr>
              <a:t> поставщикам в технической спецификации.</a:t>
            </a:r>
          </a:p>
          <a:p>
            <a:pPr algn="just"/>
            <a:endParaRPr lang="ru-RU" sz="2000" b="1" i="1" dirty="0" smtClean="0">
              <a:solidFill>
                <a:srgbClr val="2182BD"/>
              </a:solidFill>
            </a:endParaRPr>
          </a:p>
          <a:p>
            <a:pPr algn="just"/>
            <a:endParaRPr lang="ru-RU" sz="2000" b="1" i="1" dirty="0" smtClean="0">
              <a:solidFill>
                <a:srgbClr val="2182BD"/>
              </a:solidFill>
            </a:endParaRPr>
          </a:p>
          <a:p>
            <a:pPr algn="ctr"/>
            <a:r>
              <a:rPr lang="ru-RU" sz="1400" b="1" i="1" dirty="0" smtClean="0">
                <a:solidFill>
                  <a:srgbClr val="2182BD"/>
                </a:solidFill>
              </a:rPr>
              <a:t>	</a:t>
            </a:r>
            <a:r>
              <a:rPr lang="ru-RU" sz="2000" b="1" dirty="0" smtClean="0">
                <a:solidFill>
                  <a:srgbClr val="FF0000"/>
                </a:solidFill>
              </a:rPr>
              <a:t>Пример 1.</a:t>
            </a:r>
          </a:p>
          <a:p>
            <a:pPr algn="just"/>
            <a:endParaRPr lang="ru-RU" sz="1400" b="1" i="1" dirty="0" smtClean="0">
              <a:solidFill>
                <a:srgbClr val="2182BD"/>
              </a:solidFill>
            </a:endParaRPr>
          </a:p>
          <a:p>
            <a:pPr algn="just"/>
            <a:r>
              <a:rPr lang="ru-RU" sz="1400" b="1" i="1" dirty="0" smtClean="0">
                <a:solidFill>
                  <a:srgbClr val="2182BD"/>
                </a:solidFill>
              </a:rPr>
              <a:t>	</a:t>
            </a:r>
            <a:r>
              <a:rPr lang="ru-RU" sz="1600" b="1" i="1" dirty="0" smtClean="0">
                <a:solidFill>
                  <a:srgbClr val="2182BD"/>
                </a:solidFill>
              </a:rPr>
              <a:t>Согласно п. 3 статьи 12 Закона «О государственных закупках» и п.п. 2 п. 7 Главы 3 постановления  Правительства Республики Казахстан от 18 марта 2008 года N 263 «Об утверждении Технического регламента "Требования к безопасности кормов и кормовых добавок» </a:t>
            </a:r>
            <a:r>
              <a:rPr lang="ru-RU" sz="1600" b="1" i="1" dirty="0" smtClean="0">
                <a:solidFill>
                  <a:srgbClr val="FF0000"/>
                </a:solidFill>
              </a:rPr>
              <a:t>потенциальный</a:t>
            </a:r>
            <a:r>
              <a:rPr lang="ru-RU" sz="1600" b="1" i="1" dirty="0" smtClean="0">
                <a:solidFill>
                  <a:srgbClr val="2182BD"/>
                </a:solidFill>
              </a:rPr>
              <a:t> поставщик в рамках </a:t>
            </a:r>
            <a:r>
              <a:rPr lang="ru-RU" sz="1600" b="1" i="1" dirty="0" smtClean="0">
                <a:solidFill>
                  <a:srgbClr val="FF0000"/>
                </a:solidFill>
              </a:rPr>
              <a:t>конкурсной заявки </a:t>
            </a:r>
            <a:r>
              <a:rPr lang="ru-RU" sz="1600" b="1" i="1" u="sng" dirty="0" smtClean="0">
                <a:solidFill>
                  <a:srgbClr val="2182BD"/>
                </a:solidFill>
              </a:rPr>
              <a:t>предоставляет электронные копии документов</a:t>
            </a:r>
            <a:r>
              <a:rPr lang="ru-RU" sz="1600" b="1" i="1" dirty="0" smtClean="0">
                <a:solidFill>
                  <a:srgbClr val="2182BD"/>
                </a:solidFill>
              </a:rPr>
              <a:t> подтверждающие происхождение кормов и кормовых добавок, подтверждения соответствия (сертификата соответствия и (или) знака соответствия или декларации о соответствии)</a:t>
            </a:r>
            <a:endParaRPr lang="ru-RU" sz="1600" b="1" i="1" dirty="0">
              <a:solidFill>
                <a:srgbClr val="2182BD"/>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14</a:t>
            </a:fld>
            <a:endParaRPr lang="ru-RU"/>
          </a:p>
        </p:txBody>
      </p:sp>
      <p:sp>
        <p:nvSpPr>
          <p:cNvPr id="3" name="Прямоугольник 2"/>
          <p:cNvSpPr/>
          <p:nvPr/>
        </p:nvSpPr>
        <p:spPr>
          <a:xfrm>
            <a:off x="0" y="0"/>
            <a:ext cx="9144000" cy="3170099"/>
          </a:xfrm>
          <a:prstGeom prst="rect">
            <a:avLst/>
          </a:prstGeom>
        </p:spPr>
        <p:txBody>
          <a:bodyPr wrap="square">
            <a:spAutoFit/>
          </a:bodyPr>
          <a:lstStyle/>
          <a:p>
            <a:pPr algn="just"/>
            <a:endParaRPr lang="ru-RU" sz="2400" b="1" i="1" dirty="0" smtClean="0">
              <a:solidFill>
                <a:srgbClr val="2182BD"/>
              </a:solidFill>
            </a:endParaRPr>
          </a:p>
          <a:p>
            <a:pPr algn="just"/>
            <a:endParaRPr lang="ru-RU" sz="2400" b="1" i="1" dirty="0" smtClean="0">
              <a:solidFill>
                <a:srgbClr val="2182BD"/>
              </a:solidFill>
            </a:endParaRPr>
          </a:p>
          <a:p>
            <a:pPr algn="ctr"/>
            <a:r>
              <a:rPr lang="ru-RU" sz="1600" b="1" i="1" dirty="0" smtClean="0">
                <a:solidFill>
                  <a:srgbClr val="2182BD"/>
                </a:solidFill>
              </a:rPr>
              <a:t>	</a:t>
            </a:r>
            <a:r>
              <a:rPr lang="ru-RU" sz="2400" b="1" dirty="0" smtClean="0">
                <a:solidFill>
                  <a:srgbClr val="FF0000"/>
                </a:solidFill>
              </a:rPr>
              <a:t>Пример 2.</a:t>
            </a:r>
          </a:p>
          <a:p>
            <a:pPr algn="just"/>
            <a:endParaRPr lang="ru-RU" sz="1600" b="1" i="1" dirty="0" smtClean="0">
              <a:solidFill>
                <a:srgbClr val="2182BD"/>
              </a:solidFill>
            </a:endParaRPr>
          </a:p>
          <a:p>
            <a:pPr algn="just"/>
            <a:r>
              <a:rPr lang="ru-RU" sz="1600" b="1" i="1" dirty="0" smtClean="0">
                <a:solidFill>
                  <a:srgbClr val="2182BD"/>
                </a:solidFill>
              </a:rPr>
              <a:t>	Согласно п. 3 статьи 12 Закона «О государственных закупках» и п.п. 2 п. 52 Главы 13 Постановления Правительства Республики Казахстан от 4 марта 2008 года N 217. «Об утверждении технического регламента "Требования к безопасности синтетических моющих средств и товаров бытовой химии» </a:t>
            </a:r>
            <a:r>
              <a:rPr lang="ru-RU" sz="1600" b="1" i="1" dirty="0" smtClean="0">
                <a:solidFill>
                  <a:srgbClr val="FF0000"/>
                </a:solidFill>
              </a:rPr>
              <a:t>потенциальный</a:t>
            </a:r>
            <a:r>
              <a:rPr lang="ru-RU" sz="1600" b="1" i="1" dirty="0" smtClean="0">
                <a:solidFill>
                  <a:srgbClr val="2182BD"/>
                </a:solidFill>
              </a:rPr>
              <a:t> поставщик в рамках </a:t>
            </a:r>
            <a:r>
              <a:rPr lang="ru-RU" sz="1600" b="1" i="1" dirty="0" smtClean="0">
                <a:solidFill>
                  <a:srgbClr val="FF0000"/>
                </a:solidFill>
              </a:rPr>
              <a:t>конкурсной заявки </a:t>
            </a:r>
            <a:r>
              <a:rPr lang="ru-RU" sz="1600" b="1" i="1" dirty="0" smtClean="0">
                <a:solidFill>
                  <a:srgbClr val="2182BD"/>
                </a:solidFill>
              </a:rPr>
              <a:t>предоставляет электронные копии </a:t>
            </a:r>
            <a:r>
              <a:rPr lang="ru-RU" sz="1600" b="1" i="1" u="sng" dirty="0" smtClean="0">
                <a:solidFill>
                  <a:srgbClr val="2182BD"/>
                </a:solidFill>
              </a:rPr>
              <a:t>документов подтверждающие документы </a:t>
            </a:r>
            <a:r>
              <a:rPr lang="ru-RU" sz="1600" b="1" i="1" dirty="0" smtClean="0">
                <a:solidFill>
                  <a:srgbClr val="2182BD"/>
                </a:solidFill>
              </a:rPr>
              <a:t>об обязательной сертификации и декларацию о соответствии</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15</a:t>
            </a:fld>
            <a:endParaRPr lang="ru-RU"/>
          </a:p>
        </p:txBody>
      </p:sp>
      <p:sp>
        <p:nvSpPr>
          <p:cNvPr id="3" name="Прямоугольник 2"/>
          <p:cNvSpPr/>
          <p:nvPr/>
        </p:nvSpPr>
        <p:spPr>
          <a:xfrm>
            <a:off x="0" y="0"/>
            <a:ext cx="9144000" cy="3970318"/>
          </a:xfrm>
          <a:prstGeom prst="rect">
            <a:avLst/>
          </a:prstGeom>
        </p:spPr>
        <p:txBody>
          <a:bodyPr wrap="square">
            <a:spAutoFit/>
          </a:bodyPr>
          <a:lstStyle/>
          <a:p>
            <a:pPr algn="just"/>
            <a:r>
              <a:rPr lang="ru-RU" dirty="0" smtClean="0"/>
              <a:t>	</a:t>
            </a:r>
            <a:r>
              <a:rPr lang="ru-RU" sz="1800" dirty="0" smtClean="0"/>
              <a:t>4. В </a:t>
            </a:r>
            <a:r>
              <a:rPr lang="ru-RU" sz="1800" b="1" dirty="0" smtClean="0">
                <a:solidFill>
                  <a:srgbClr val="FF0000"/>
                </a:solidFill>
              </a:rPr>
              <a:t>конкурсной документации</a:t>
            </a:r>
            <a:r>
              <a:rPr lang="ru-RU" sz="1800" dirty="0" smtClean="0"/>
              <a:t>, аукционной документации запрещается устанавливать условия государственных закупок, которые влекут за собой ограничение количества </a:t>
            </a:r>
            <a:r>
              <a:rPr lang="ru-RU" sz="1800" b="1" dirty="0" smtClean="0">
                <a:solidFill>
                  <a:srgbClr val="FF0000"/>
                </a:solidFill>
              </a:rPr>
              <a:t>потенциальных</a:t>
            </a:r>
            <a:r>
              <a:rPr lang="ru-RU" sz="1800" dirty="0" smtClean="0"/>
              <a:t> поставщиков, в случаях, не предусмотренных настоящим Законом, в том числе касающиеся:</a:t>
            </a:r>
          </a:p>
          <a:p>
            <a:endParaRPr lang="ru-RU" sz="1800" dirty="0" smtClean="0"/>
          </a:p>
          <a:p>
            <a:pPr algn="just"/>
            <a:r>
              <a:rPr lang="ru-RU" sz="1800" dirty="0" smtClean="0"/>
              <a:t>    1) установления любых </a:t>
            </a:r>
            <a:r>
              <a:rPr lang="ru-RU" sz="1800" b="1" dirty="0" smtClean="0">
                <a:solidFill>
                  <a:srgbClr val="FF0000"/>
                </a:solidFill>
              </a:rPr>
              <a:t>не измеряемых количественно</a:t>
            </a:r>
            <a:r>
              <a:rPr lang="ru-RU" sz="1800" dirty="0" smtClean="0"/>
              <a:t> и (или) </a:t>
            </a:r>
            <a:r>
              <a:rPr lang="ru-RU" sz="1800" b="1" dirty="0" err="1" smtClean="0">
                <a:solidFill>
                  <a:srgbClr val="C00000"/>
                </a:solidFill>
              </a:rPr>
              <a:t>неадминистрируемых</a:t>
            </a:r>
            <a:r>
              <a:rPr lang="ru-RU" sz="1800" b="1" dirty="0" smtClean="0">
                <a:solidFill>
                  <a:srgbClr val="C00000"/>
                </a:solidFill>
              </a:rPr>
              <a:t> требований </a:t>
            </a:r>
            <a:r>
              <a:rPr lang="ru-RU" sz="1800" dirty="0" smtClean="0"/>
              <a:t>к </a:t>
            </a:r>
            <a:r>
              <a:rPr lang="ru-RU" sz="1800" b="1" u="sng" dirty="0" smtClean="0">
                <a:solidFill>
                  <a:srgbClr val="00B0F0"/>
                </a:solidFill>
              </a:rPr>
              <a:t>потенциальным</a:t>
            </a:r>
            <a:r>
              <a:rPr lang="ru-RU" sz="1800" dirty="0" smtClean="0"/>
              <a:t> поставщикам.</a:t>
            </a:r>
          </a:p>
          <a:p>
            <a:pPr algn="just"/>
            <a:endParaRPr lang="ru-RU" sz="1800" dirty="0" smtClean="0"/>
          </a:p>
          <a:p>
            <a:pPr algn="just"/>
            <a:r>
              <a:rPr lang="ru-RU" sz="1800" dirty="0" smtClean="0"/>
              <a:t>	Под </a:t>
            </a:r>
            <a:r>
              <a:rPr lang="ru-RU" sz="1800" b="1" dirty="0" err="1" smtClean="0">
                <a:solidFill>
                  <a:srgbClr val="FF0000"/>
                </a:solidFill>
              </a:rPr>
              <a:t>неизмеряемыми</a:t>
            </a:r>
            <a:r>
              <a:rPr lang="ru-RU" sz="1800" dirty="0" smtClean="0"/>
              <a:t> требованиями понимаются требования, которые нельзя </a:t>
            </a:r>
            <a:r>
              <a:rPr lang="ru-RU" sz="1800" b="1" dirty="0" smtClean="0"/>
              <a:t>точно оценить или измерить </a:t>
            </a:r>
            <a:r>
              <a:rPr lang="ru-RU" sz="1800" dirty="0" smtClean="0"/>
              <a:t>с помощью численных или статистических методов.</a:t>
            </a:r>
          </a:p>
          <a:p>
            <a:pPr algn="just"/>
            <a:endParaRPr lang="ru-RU" sz="1800" dirty="0" smtClean="0"/>
          </a:p>
          <a:p>
            <a:pPr algn="just"/>
            <a:r>
              <a:rPr lang="ru-RU" sz="1800" dirty="0" smtClean="0"/>
              <a:t>	Под </a:t>
            </a:r>
            <a:r>
              <a:rPr lang="ru-RU" sz="1800" b="1" dirty="0" err="1" smtClean="0">
                <a:solidFill>
                  <a:srgbClr val="FF0000"/>
                </a:solidFill>
              </a:rPr>
              <a:t>неадминистрируемыми</a:t>
            </a:r>
            <a:r>
              <a:rPr lang="ru-RU" sz="1800" dirty="0" smtClean="0"/>
              <a:t> требованиями понимаются требования, которые невозможно </a:t>
            </a:r>
            <a:r>
              <a:rPr lang="ru-RU" sz="1800" b="1" dirty="0" smtClean="0"/>
              <a:t>проверить и (или) контролировать</a:t>
            </a:r>
            <a:r>
              <a:rPr lang="ru-RU" sz="1800" dirty="0" smtClean="0"/>
              <a:t>;</a:t>
            </a:r>
            <a:endParaRPr lang="ru-RU"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16</a:t>
            </a:fld>
            <a:endParaRPr lang="ru-RU"/>
          </a:p>
        </p:txBody>
      </p:sp>
      <p:sp>
        <p:nvSpPr>
          <p:cNvPr id="3" name="Прямоугольник 2"/>
          <p:cNvSpPr/>
          <p:nvPr/>
        </p:nvSpPr>
        <p:spPr>
          <a:xfrm>
            <a:off x="0" y="0"/>
            <a:ext cx="9144000" cy="4185761"/>
          </a:xfrm>
          <a:prstGeom prst="rect">
            <a:avLst/>
          </a:prstGeom>
        </p:spPr>
        <p:txBody>
          <a:bodyPr wrap="square">
            <a:spAutoFit/>
          </a:bodyPr>
          <a:lstStyle/>
          <a:p>
            <a:pPr algn="just"/>
            <a:r>
              <a:rPr lang="ru-RU" sz="1400" b="1" i="1" dirty="0" smtClean="0">
                <a:solidFill>
                  <a:srgbClr val="2182BD"/>
                </a:solidFill>
              </a:rPr>
              <a:t>	</a:t>
            </a:r>
          </a:p>
          <a:p>
            <a:pPr algn="just"/>
            <a:r>
              <a:rPr lang="ru-RU" sz="1400" b="1" i="1" dirty="0" smtClean="0">
                <a:solidFill>
                  <a:srgbClr val="2182BD"/>
                </a:solidFill>
              </a:rPr>
              <a:t>	</a:t>
            </a:r>
            <a:r>
              <a:rPr lang="ru-RU" sz="1800" b="1" i="1" dirty="0" smtClean="0">
                <a:solidFill>
                  <a:srgbClr val="2182BD"/>
                </a:solidFill>
              </a:rPr>
              <a:t>*** Примечание: Заказчик обязан </a:t>
            </a:r>
            <a:r>
              <a:rPr lang="ru-RU" sz="1800" b="1" i="1" dirty="0" smtClean="0">
                <a:solidFill>
                  <a:srgbClr val="FF0000"/>
                </a:solidFill>
              </a:rPr>
              <a:t>конкретизировать (точные)</a:t>
            </a:r>
            <a:r>
              <a:rPr lang="ru-RU" sz="1800" b="1" i="1" dirty="0" smtClean="0">
                <a:solidFill>
                  <a:srgbClr val="2182BD"/>
                </a:solidFill>
              </a:rPr>
              <a:t> в технической спецификации закупаемый </a:t>
            </a:r>
            <a:r>
              <a:rPr lang="ru-RU" sz="1800" b="1" i="1" dirty="0" smtClean="0">
                <a:solidFill>
                  <a:srgbClr val="FF0000"/>
                </a:solidFill>
              </a:rPr>
              <a:t>объем</a:t>
            </a:r>
            <a:r>
              <a:rPr lang="ru-RU" sz="1800" b="1" i="1" dirty="0" smtClean="0">
                <a:solidFill>
                  <a:srgbClr val="2182BD"/>
                </a:solidFill>
              </a:rPr>
              <a:t> товаров, работ и услуг, так чтобы потенциальный поставщик имел возможность </a:t>
            </a:r>
            <a:r>
              <a:rPr lang="ru-RU" sz="1800" b="1" i="1" dirty="0" smtClean="0">
                <a:solidFill>
                  <a:srgbClr val="FF0000"/>
                </a:solidFill>
              </a:rPr>
              <a:t>измерить или посчитать, данные объемы до подачи ценового предложения или конкурсное ценного предложения.</a:t>
            </a:r>
            <a:r>
              <a:rPr lang="ru-RU" sz="1800" dirty="0" smtClean="0"/>
              <a:t>  </a:t>
            </a:r>
          </a:p>
          <a:p>
            <a:pPr algn="just"/>
            <a:endParaRPr lang="ru-RU" sz="1800" dirty="0" smtClean="0"/>
          </a:p>
          <a:p>
            <a:pPr algn="just"/>
            <a:r>
              <a:rPr lang="ru-RU" sz="1800" b="1" i="1" dirty="0" smtClean="0">
                <a:solidFill>
                  <a:srgbClr val="2182BD"/>
                </a:solidFill>
              </a:rPr>
              <a:t>	*** Пример </a:t>
            </a:r>
            <a:r>
              <a:rPr lang="ru-RU" sz="1800" b="1" i="1" dirty="0" smtClean="0">
                <a:solidFill>
                  <a:srgbClr val="FF0000"/>
                </a:solidFill>
              </a:rPr>
              <a:t>положительный</a:t>
            </a:r>
            <a:r>
              <a:rPr lang="ru-RU" sz="1800" b="1" i="1" dirty="0" smtClean="0">
                <a:solidFill>
                  <a:srgbClr val="2182BD"/>
                </a:solidFill>
              </a:rPr>
              <a:t>:    В технической спецификации (приложении 7) Правил, Заказчика указано следующее: Поставщику требуется произвести заправку картриджей </a:t>
            </a:r>
            <a:r>
              <a:rPr lang="ru-RU" sz="1800" b="1" i="1" u="sng" dirty="0" smtClean="0">
                <a:solidFill>
                  <a:srgbClr val="FF0000"/>
                </a:solidFill>
              </a:rPr>
              <a:t>в количестве 500 штук.</a:t>
            </a:r>
          </a:p>
          <a:p>
            <a:pPr algn="just"/>
            <a:endParaRPr lang="ru-RU" sz="1800" b="1" i="1" dirty="0" smtClean="0">
              <a:solidFill>
                <a:srgbClr val="2182BD"/>
              </a:solidFill>
            </a:endParaRPr>
          </a:p>
          <a:p>
            <a:pPr algn="just"/>
            <a:r>
              <a:rPr lang="ru-RU" sz="1800" b="1" i="1" dirty="0" smtClean="0">
                <a:solidFill>
                  <a:srgbClr val="2182BD"/>
                </a:solidFill>
              </a:rPr>
              <a:t>	*** Пример </a:t>
            </a:r>
            <a:r>
              <a:rPr lang="ru-RU" sz="1800" b="1" i="1" dirty="0" smtClean="0">
                <a:solidFill>
                  <a:srgbClr val="FF0000"/>
                </a:solidFill>
              </a:rPr>
              <a:t>отрицательный</a:t>
            </a:r>
            <a:r>
              <a:rPr lang="ru-RU" sz="1800" b="1" i="1" dirty="0" smtClean="0">
                <a:solidFill>
                  <a:srgbClr val="2182BD"/>
                </a:solidFill>
              </a:rPr>
              <a:t>:    В технической спецификации (приложении 7) Правил,  Заказчика указано следующее: Поставщику требуется произвести заправку картриджей </a:t>
            </a:r>
            <a:r>
              <a:rPr lang="ru-RU" sz="1800" b="1" i="1" dirty="0" smtClean="0">
                <a:solidFill>
                  <a:srgbClr val="FF0000"/>
                </a:solidFill>
              </a:rPr>
              <a:t>в количестве указанный Заказчиком </a:t>
            </a:r>
            <a:r>
              <a:rPr lang="ru-RU" sz="1800" b="1" i="1" u="sng" dirty="0" smtClean="0">
                <a:solidFill>
                  <a:srgbClr val="FF0000"/>
                </a:solidFill>
              </a:rPr>
              <a:t>после вступления в силу договора. </a:t>
            </a:r>
            <a:endParaRPr lang="ru-RU"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17</a:t>
            </a:fld>
            <a:endParaRPr lang="ru-RU"/>
          </a:p>
        </p:txBody>
      </p:sp>
      <p:sp>
        <p:nvSpPr>
          <p:cNvPr id="3" name="Прямоугольник 2"/>
          <p:cNvSpPr/>
          <p:nvPr/>
        </p:nvSpPr>
        <p:spPr>
          <a:xfrm>
            <a:off x="0" y="0"/>
            <a:ext cx="9143999" cy="5601533"/>
          </a:xfrm>
          <a:prstGeom prst="rect">
            <a:avLst/>
          </a:prstGeom>
        </p:spPr>
        <p:txBody>
          <a:bodyPr wrap="square">
            <a:spAutoFit/>
          </a:bodyPr>
          <a:lstStyle/>
          <a:p>
            <a:pPr algn="just"/>
            <a:r>
              <a:rPr lang="ru-RU" sz="1600" b="1" i="1" dirty="0" smtClean="0">
                <a:solidFill>
                  <a:srgbClr val="2182BD"/>
                </a:solidFill>
              </a:rPr>
              <a:t>	</a:t>
            </a:r>
            <a:r>
              <a:rPr lang="ru-RU" sz="1600" dirty="0" smtClean="0"/>
              <a:t> </a:t>
            </a:r>
            <a:r>
              <a:rPr lang="ru-RU" dirty="0" smtClean="0"/>
              <a:t>2) </a:t>
            </a:r>
            <a:r>
              <a:rPr lang="ru-RU" b="1" dirty="0" smtClean="0"/>
              <a:t>содержания указаний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a:t>
            </a:r>
            <a:r>
              <a:rPr lang="ru-RU" dirty="0" smtClean="0"/>
              <a:t>, а также иных характеристик, определяющих принадлежность приобретаемого товара, работы, услуги отдельному </a:t>
            </a:r>
            <a:r>
              <a:rPr lang="ru-RU" b="1" u="sng" dirty="0" smtClean="0">
                <a:solidFill>
                  <a:srgbClr val="FF0000"/>
                </a:solidFill>
              </a:rPr>
              <a:t>потенциальному</a:t>
            </a:r>
            <a:r>
              <a:rPr lang="ru-RU" dirty="0" smtClean="0"/>
              <a:t> поставщику, за </a:t>
            </a:r>
            <a:r>
              <a:rPr lang="ru-RU" b="1" dirty="0" smtClean="0">
                <a:solidFill>
                  <a:srgbClr val="FF0000"/>
                </a:solidFill>
              </a:rPr>
              <a:t>исключением</a:t>
            </a:r>
            <a:r>
              <a:rPr lang="ru-RU" dirty="0" smtClean="0"/>
              <a:t> следующих случаев осуществления государственных закупок для:</a:t>
            </a:r>
          </a:p>
          <a:p>
            <a:pPr algn="just"/>
            <a:endParaRPr lang="ru-RU" dirty="0" smtClean="0"/>
          </a:p>
          <a:p>
            <a:pPr algn="just"/>
            <a:r>
              <a:rPr lang="ru-RU" dirty="0" smtClean="0"/>
              <a:t>      доукомплектования, модернизации и дооснащения основного (установленного) оборудования, а также установленного программного обеспечения (лицензионного программного обеспечения);</a:t>
            </a:r>
          </a:p>
          <a:p>
            <a:pPr algn="just"/>
            <a:endParaRPr lang="ru-RU" sz="1600" dirty="0" smtClean="0"/>
          </a:p>
          <a:p>
            <a:pPr algn="just"/>
            <a:r>
              <a:rPr lang="ru-RU" sz="1600" dirty="0" smtClean="0"/>
              <a:t>	</a:t>
            </a:r>
            <a:r>
              <a:rPr lang="ru-RU" sz="1300" b="1" i="1" dirty="0" smtClean="0">
                <a:solidFill>
                  <a:srgbClr val="00B0F0"/>
                </a:solidFill>
              </a:rPr>
              <a:t>*** Примечание: Пример </a:t>
            </a:r>
            <a:r>
              <a:rPr lang="ru-RU" sz="1300" b="1" i="1" dirty="0" smtClean="0">
                <a:solidFill>
                  <a:srgbClr val="FF0000"/>
                </a:solidFill>
              </a:rPr>
              <a:t>отрицательный</a:t>
            </a:r>
            <a:r>
              <a:rPr lang="ru-RU" sz="1300" b="1" i="1" dirty="0" smtClean="0">
                <a:solidFill>
                  <a:srgbClr val="00B0F0"/>
                </a:solidFill>
              </a:rPr>
              <a:t>:  Приобретается картридж B</a:t>
            </a:r>
            <a:r>
              <a:rPr lang="en-US" sz="1300" b="1" i="1" dirty="0" smtClean="0">
                <a:solidFill>
                  <a:srgbClr val="00B0F0"/>
                </a:solidFill>
                <a:hlinkClick r:id="rId2"/>
              </a:rPr>
              <a:t> TN-1075</a:t>
            </a:r>
            <a:r>
              <a:rPr lang="ru-RU" sz="1300" b="1" i="1" dirty="0" smtClean="0">
                <a:solidFill>
                  <a:srgbClr val="00B0F0"/>
                </a:solidFill>
              </a:rPr>
              <a:t> черный картридж.</a:t>
            </a:r>
          </a:p>
          <a:p>
            <a:pPr algn="just"/>
            <a:endParaRPr lang="ru-RU" sz="1300" b="1" i="1" dirty="0" smtClean="0">
              <a:solidFill>
                <a:srgbClr val="00B0F0"/>
              </a:solidFill>
            </a:endParaRPr>
          </a:p>
          <a:p>
            <a:pPr algn="just"/>
            <a:r>
              <a:rPr lang="ru-RU" sz="1300" b="1" i="1" dirty="0" smtClean="0">
                <a:solidFill>
                  <a:srgbClr val="00B0F0"/>
                </a:solidFill>
              </a:rPr>
              <a:t>	 *** Примечание: Пример </a:t>
            </a:r>
            <a:r>
              <a:rPr lang="ru-RU" sz="1300" b="1" i="1" dirty="0" smtClean="0">
                <a:solidFill>
                  <a:srgbClr val="FF0000"/>
                </a:solidFill>
              </a:rPr>
              <a:t>положительный</a:t>
            </a:r>
            <a:r>
              <a:rPr lang="ru-RU" sz="1300" b="1" i="1" dirty="0" smtClean="0">
                <a:solidFill>
                  <a:srgbClr val="00B0F0"/>
                </a:solidFill>
              </a:rPr>
              <a:t>:  Приобретается картридж на принтер </a:t>
            </a:r>
            <a:r>
              <a:rPr lang="pt-BR" sz="1300" b="1" i="1" dirty="0" smtClean="0">
                <a:solidFill>
                  <a:srgbClr val="00B0F0"/>
                </a:solidFill>
              </a:rPr>
              <a:t>HL-1012/ 1110R/ 1112R/ 1210WR/ 1212WR</a:t>
            </a:r>
            <a:endParaRPr lang="ru-RU" sz="1300" b="1" i="1" dirty="0" smtClean="0">
              <a:solidFill>
                <a:srgbClr val="00B0F0"/>
              </a:solidFill>
            </a:endParaRPr>
          </a:p>
          <a:p>
            <a:pPr algn="just"/>
            <a:r>
              <a:rPr lang="ru-RU" sz="1300" b="1" i="1" dirty="0" smtClean="0">
                <a:solidFill>
                  <a:srgbClr val="00B0F0"/>
                </a:solidFill>
              </a:rPr>
              <a:t>	</a:t>
            </a:r>
          </a:p>
          <a:p>
            <a:pPr algn="just"/>
            <a:r>
              <a:rPr lang="ru-RU" sz="1300" b="1" i="1" dirty="0" smtClean="0">
                <a:solidFill>
                  <a:srgbClr val="00B0F0"/>
                </a:solidFill>
              </a:rPr>
              <a:t>	*** Примечание: Пример </a:t>
            </a:r>
            <a:r>
              <a:rPr lang="ru-RU" sz="1300" b="1" i="1" dirty="0" smtClean="0">
                <a:solidFill>
                  <a:srgbClr val="FF0000"/>
                </a:solidFill>
              </a:rPr>
              <a:t>отрицательный</a:t>
            </a:r>
            <a:r>
              <a:rPr lang="ru-RU" sz="1300" b="1" i="1" dirty="0" smtClean="0">
                <a:solidFill>
                  <a:srgbClr val="00B0F0"/>
                </a:solidFill>
              </a:rPr>
              <a:t>:  Приобретается программное обеспечение Антивирусная программа  «Лаборатории Касперского»</a:t>
            </a:r>
          </a:p>
          <a:p>
            <a:pPr algn="just"/>
            <a:endParaRPr lang="ru-RU" sz="1300" b="1" i="1" dirty="0" smtClean="0">
              <a:solidFill>
                <a:srgbClr val="00B0F0"/>
              </a:solidFill>
            </a:endParaRPr>
          </a:p>
          <a:p>
            <a:pPr algn="just"/>
            <a:r>
              <a:rPr lang="ru-RU" sz="1300" b="1" i="1" dirty="0" smtClean="0">
                <a:solidFill>
                  <a:srgbClr val="00B0F0"/>
                </a:solidFill>
              </a:rPr>
              <a:t>	 *** Примечание: Пример </a:t>
            </a:r>
            <a:r>
              <a:rPr lang="ru-RU" sz="1300" b="1" i="1" dirty="0" smtClean="0">
                <a:solidFill>
                  <a:srgbClr val="FF0000"/>
                </a:solidFill>
              </a:rPr>
              <a:t>положительный</a:t>
            </a:r>
            <a:r>
              <a:rPr lang="ru-RU" sz="1300" b="1" i="1" dirty="0" smtClean="0">
                <a:solidFill>
                  <a:srgbClr val="00B0F0"/>
                </a:solidFill>
              </a:rPr>
              <a:t>:  Приобретается </a:t>
            </a:r>
            <a:r>
              <a:rPr lang="ru-RU" sz="1300" b="1" i="1" dirty="0" smtClean="0">
                <a:solidFill>
                  <a:srgbClr val="FF0000"/>
                </a:solidFill>
              </a:rPr>
              <a:t>код активации </a:t>
            </a:r>
            <a:r>
              <a:rPr lang="ru-RU" sz="1300" b="1" i="1" dirty="0" smtClean="0">
                <a:solidFill>
                  <a:srgbClr val="00B0F0"/>
                </a:solidFill>
              </a:rPr>
              <a:t>для антивирусной программы «Лаборатории Касперского» не менее чем на 365 дней</a:t>
            </a:r>
          </a:p>
          <a:p>
            <a:pPr algn="just"/>
            <a:endParaRPr lang="ru-RU" sz="1200" b="1" i="1" dirty="0" smtClean="0">
              <a:solidFill>
                <a:srgbClr val="00B0F0"/>
              </a:solidFill>
            </a:endParaRPr>
          </a:p>
          <a:p>
            <a:pPr algn="just"/>
            <a:endParaRPr lang="ru-RU" sz="1600" b="1" i="1" dirty="0" smtClean="0">
              <a:solidFill>
                <a:srgbClr val="00B0F0"/>
              </a:solidFill>
            </a:endParaRPr>
          </a:p>
          <a:p>
            <a:pPr algn="just"/>
            <a:r>
              <a:rPr lang="ru-RU" sz="1600" b="1" i="1" dirty="0" smtClean="0">
                <a:solidFill>
                  <a:srgbClr val="00B0F0"/>
                </a:solidFill>
              </a:rPr>
              <a:t>	</a:t>
            </a:r>
          </a:p>
          <a:p>
            <a:pPr algn="just"/>
            <a:endParaRPr lang="ru-RU" sz="1600" b="1" i="1" dirty="0">
              <a:solidFill>
                <a:srgbClr val="00B0F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18</a:t>
            </a:fld>
            <a:endParaRPr lang="ru-RU"/>
          </a:p>
        </p:txBody>
      </p:sp>
      <p:sp>
        <p:nvSpPr>
          <p:cNvPr id="3" name="Прямоугольник 2"/>
          <p:cNvSpPr/>
          <p:nvPr/>
        </p:nvSpPr>
        <p:spPr>
          <a:xfrm>
            <a:off x="0" y="0"/>
            <a:ext cx="9144000" cy="4370427"/>
          </a:xfrm>
          <a:prstGeom prst="rect">
            <a:avLst/>
          </a:prstGeom>
        </p:spPr>
        <p:txBody>
          <a:bodyPr wrap="square">
            <a:spAutoFit/>
          </a:bodyPr>
          <a:lstStyle/>
          <a:p>
            <a:pPr algn="just"/>
            <a:r>
              <a:rPr lang="ru-RU" dirty="0" smtClean="0"/>
              <a:t>	</a:t>
            </a:r>
            <a:r>
              <a:rPr lang="ru-RU" sz="2000" dirty="0" smtClean="0"/>
              <a:t>Ремонта и (или) технического обслуживания имеющегося у заказчика товара;</a:t>
            </a:r>
          </a:p>
          <a:p>
            <a:endParaRPr lang="ru-RU" dirty="0" smtClean="0"/>
          </a:p>
          <a:p>
            <a:pPr algn="just"/>
            <a:r>
              <a:rPr lang="ru-RU" sz="1600" b="1" i="1" dirty="0" smtClean="0">
                <a:solidFill>
                  <a:srgbClr val="00B0F0"/>
                </a:solidFill>
              </a:rPr>
              <a:t>	*** Примечание: Пример 1. Поставщику требуется произвести текущий ремонт дизельный генератор ALTECO S375 SKD</a:t>
            </a:r>
          </a:p>
          <a:p>
            <a:pPr algn="just"/>
            <a:endParaRPr lang="ru-RU" sz="1600" b="1" i="1" dirty="0" smtClean="0">
              <a:solidFill>
                <a:srgbClr val="00B0F0"/>
              </a:solidFill>
            </a:endParaRPr>
          </a:p>
          <a:p>
            <a:pPr algn="just"/>
            <a:r>
              <a:rPr lang="ru-RU" sz="1600" b="1" i="1" dirty="0" smtClean="0">
                <a:solidFill>
                  <a:srgbClr val="00B0F0"/>
                </a:solidFill>
              </a:rPr>
              <a:t>	 *** Примечание: Пример 1. Поставщику требуется произвести заправку кондиционера </a:t>
            </a:r>
            <a:r>
              <a:rPr lang="en-US" sz="1600" b="1" i="1" dirty="0" smtClean="0">
                <a:solidFill>
                  <a:srgbClr val="00B0F0"/>
                </a:solidFill>
              </a:rPr>
              <a:t>Electrolux EACS-09HPR/N3</a:t>
            </a:r>
            <a:endParaRPr lang="ru-RU" sz="1600" b="1" i="1" dirty="0" smtClean="0">
              <a:solidFill>
                <a:srgbClr val="00B0F0"/>
              </a:solidFill>
            </a:endParaRPr>
          </a:p>
          <a:p>
            <a:pPr algn="just"/>
            <a:endParaRPr lang="ru-RU" sz="1600" b="1" i="1" dirty="0" smtClean="0">
              <a:solidFill>
                <a:srgbClr val="00B0F0"/>
              </a:solidFill>
            </a:endParaRPr>
          </a:p>
          <a:p>
            <a:pPr algn="just"/>
            <a:r>
              <a:rPr lang="ru-RU" sz="1600" b="1" i="1" dirty="0" smtClean="0">
                <a:solidFill>
                  <a:srgbClr val="00B0F0"/>
                </a:solidFill>
              </a:rPr>
              <a:t>	</a:t>
            </a:r>
            <a:endParaRPr lang="ru-RU" sz="1600" b="1" dirty="0" smtClean="0">
              <a:solidFill>
                <a:srgbClr val="FF0000"/>
              </a:solidFill>
            </a:endParaRPr>
          </a:p>
          <a:p>
            <a:pPr algn="just"/>
            <a:endParaRPr lang="ru-RU" sz="1600" b="1" dirty="0" smtClean="0">
              <a:solidFill>
                <a:srgbClr val="FF0000"/>
              </a:solidFill>
            </a:endParaRPr>
          </a:p>
          <a:p>
            <a:pPr algn="just"/>
            <a:r>
              <a:rPr lang="ru-RU" sz="1600" b="1" dirty="0" smtClean="0">
                <a:solidFill>
                  <a:srgbClr val="FF0000"/>
                </a:solidFill>
              </a:rPr>
              <a:t>	</a:t>
            </a:r>
          </a:p>
          <a:p>
            <a:pPr algn="just"/>
            <a:endParaRPr lang="ru-RU" sz="1600" b="1" i="1" dirty="0" smtClean="0">
              <a:solidFill>
                <a:srgbClr val="00B0F0"/>
              </a:solidFill>
            </a:endParaRPr>
          </a:p>
          <a:p>
            <a:pPr algn="just"/>
            <a:r>
              <a:rPr lang="ru-RU" sz="1600" b="1" i="1" dirty="0" smtClean="0">
                <a:solidFill>
                  <a:srgbClr val="00B0F0"/>
                </a:solidFill>
              </a:rPr>
              <a:t>	</a:t>
            </a:r>
            <a:endParaRPr lang="en-US" sz="1600" b="1" i="1" dirty="0" smtClean="0">
              <a:solidFill>
                <a:srgbClr val="00B0F0"/>
              </a:solidFill>
            </a:endParaRPr>
          </a:p>
          <a:p>
            <a:pPr algn="just"/>
            <a:endParaRPr lang="ru-RU" sz="1600" b="1" i="1" dirty="0" smtClean="0">
              <a:solidFill>
                <a:srgbClr val="00B0F0"/>
              </a:solidFill>
            </a:endParaRPr>
          </a:p>
          <a:p>
            <a:pPr algn="just"/>
            <a:endParaRPr lang="ru-RU" sz="1600" b="1" i="1" dirty="0" smtClean="0">
              <a:solidFill>
                <a:srgbClr val="00B0F0"/>
              </a:solidFill>
            </a:endParaRP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DC9BCBE2-88F3-4695-925E-B6CF771D3399}" type="slidenum">
              <a:rPr lang="ru-RU"/>
              <a:pPr>
                <a:defRPr/>
              </a:pPr>
              <a:t>1</a:t>
            </a:fld>
            <a:endParaRPr lang="ru-RU"/>
          </a:p>
        </p:txBody>
      </p:sp>
      <p:sp>
        <p:nvSpPr>
          <p:cNvPr id="6147" name="Прямоугольник 4"/>
          <p:cNvSpPr>
            <a:spLocks noChangeArrowheads="1"/>
          </p:cNvSpPr>
          <p:nvPr/>
        </p:nvSpPr>
        <p:spPr bwMode="auto">
          <a:xfrm>
            <a:off x="0" y="0"/>
            <a:ext cx="9144000" cy="4524375"/>
          </a:xfrm>
          <a:prstGeom prst="rect">
            <a:avLst/>
          </a:prstGeom>
          <a:noFill/>
          <a:ln w="9525">
            <a:noFill/>
            <a:miter lim="800000"/>
            <a:headEnd/>
            <a:tailEnd/>
          </a:ln>
        </p:spPr>
        <p:txBody>
          <a:bodyPr>
            <a:spAutoFit/>
          </a:bodyPr>
          <a:lstStyle/>
          <a:p>
            <a:pPr algn="ctr"/>
            <a:r>
              <a:rPr lang="ru-RU" sz="1800" b="1">
                <a:latin typeface="Calibri" pitchFamily="34" charset="0"/>
              </a:rPr>
              <a:t>Статья 3. Основные понятия, используемые в настоящем Законе </a:t>
            </a:r>
          </a:p>
          <a:p>
            <a:pPr algn="ctr"/>
            <a:endParaRPr lang="ru-RU" sz="1800" b="1">
              <a:latin typeface="Calibri" pitchFamily="34" charset="0"/>
            </a:endParaRPr>
          </a:p>
          <a:p>
            <a:pPr algn="just"/>
            <a:r>
              <a:rPr lang="ru-RU" sz="1800">
                <a:latin typeface="Calibri" pitchFamily="34" charset="0"/>
              </a:rPr>
              <a:t>	</a:t>
            </a:r>
            <a:r>
              <a:rPr lang="ru-RU" sz="1800" b="1">
                <a:solidFill>
                  <a:srgbClr val="FF0000"/>
                </a:solidFill>
                <a:latin typeface="Calibri" pitchFamily="34" charset="0"/>
              </a:rPr>
              <a:t>Потенциальный</a:t>
            </a:r>
            <a:r>
              <a:rPr lang="ru-RU" sz="1800" b="1">
                <a:latin typeface="Calibri" pitchFamily="34" charset="0"/>
              </a:rPr>
              <a:t> поставщик </a:t>
            </a:r>
            <a:r>
              <a:rPr lang="ru-RU" sz="1800">
                <a:latin typeface="Calibri" pitchFamily="34" charset="0"/>
              </a:rPr>
              <a:t>– физическое лицо, осуществляющее предпринимательскую деятельность, юридическое лицо (за исключением государственных учреждений, если иное не установлено законами Республики Казахстан), временное объединение юридических лиц (консорциум), </a:t>
            </a:r>
            <a:r>
              <a:rPr lang="ru-RU" sz="1800" b="1" u="sng">
                <a:solidFill>
                  <a:srgbClr val="FF0000"/>
                </a:solidFill>
                <a:latin typeface="Calibri" pitchFamily="34" charset="0"/>
              </a:rPr>
              <a:t>претендующие на заключение договора о государственных закупках</a:t>
            </a:r>
            <a:r>
              <a:rPr lang="ru-RU" sz="1800">
                <a:latin typeface="Calibri" pitchFamily="34" charset="0"/>
              </a:rPr>
              <a:t>, а также физическое лицо, не являющееся субъектом предпринимательской деятельности, в случаях, предусмотренных настоящим Законом;</a:t>
            </a:r>
          </a:p>
          <a:p>
            <a:pPr algn="just"/>
            <a:endParaRPr lang="ru-RU" sz="1800">
              <a:latin typeface="Calibri" pitchFamily="34" charset="0"/>
            </a:endParaRPr>
          </a:p>
          <a:p>
            <a:pPr algn="just"/>
            <a:r>
              <a:rPr lang="ru-RU" sz="1800">
                <a:latin typeface="Calibri" pitchFamily="34" charset="0"/>
              </a:rPr>
              <a:t>	</a:t>
            </a:r>
            <a:r>
              <a:rPr lang="ru-RU" sz="1800" b="1">
                <a:solidFill>
                  <a:srgbClr val="FF0000"/>
                </a:solidFill>
                <a:latin typeface="Calibri" pitchFamily="34" charset="0"/>
              </a:rPr>
              <a:t>Поставщик</a:t>
            </a:r>
            <a:r>
              <a:rPr lang="ru-RU" sz="1800">
                <a:latin typeface="Calibri" pitchFamily="34" charset="0"/>
              </a:rPr>
              <a:t> – физическое лицо, осуществляющее предпринимательскую деятельность, юридическое лицо (за исключением государственных учреждений, если иное не установлено законами Республики Казахстан), временное объединение юридических лиц (консорциум), </a:t>
            </a:r>
            <a:r>
              <a:rPr lang="ru-RU" sz="1800" b="1" u="sng">
                <a:solidFill>
                  <a:srgbClr val="FF0000"/>
                </a:solidFill>
                <a:latin typeface="Calibri" pitchFamily="34" charset="0"/>
              </a:rPr>
              <a:t>выступающие в качестве стороны в заключенном с заказчиком договоре</a:t>
            </a:r>
            <a:r>
              <a:rPr lang="ru-RU" sz="1800">
                <a:latin typeface="Calibri" pitchFamily="34" charset="0"/>
              </a:rPr>
              <a:t>, а также физическое лицо, не являющееся субъектом предпринимательской деятельности, в случаях, предусмотренных настоящим Законом</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19</a:t>
            </a:fld>
            <a:endParaRPr lang="ru-RU"/>
          </a:p>
        </p:txBody>
      </p:sp>
      <p:sp>
        <p:nvSpPr>
          <p:cNvPr id="3" name="Прямоугольник 2"/>
          <p:cNvSpPr/>
          <p:nvPr/>
        </p:nvSpPr>
        <p:spPr>
          <a:xfrm>
            <a:off x="0" y="0"/>
            <a:ext cx="9144000" cy="4585871"/>
          </a:xfrm>
          <a:prstGeom prst="rect">
            <a:avLst/>
          </a:prstGeom>
        </p:spPr>
        <p:txBody>
          <a:bodyPr wrap="square">
            <a:spAutoFit/>
          </a:bodyPr>
          <a:lstStyle/>
          <a:p>
            <a:pPr algn="just"/>
            <a:r>
              <a:rPr lang="ru-RU" sz="1400" b="1" dirty="0" smtClean="0">
                <a:solidFill>
                  <a:srgbClr val="FF0000"/>
                </a:solidFill>
              </a:rPr>
              <a:t>	</a:t>
            </a:r>
            <a:r>
              <a:rPr lang="ru-RU" sz="2000" b="1" i="1" dirty="0" smtClean="0">
                <a:solidFill>
                  <a:srgbClr val="00B0F0"/>
                </a:solidFill>
              </a:rPr>
              <a:t>*** Примечание: В конкурсной документации запрещается устанавливать марку модель и т.д. </a:t>
            </a:r>
            <a:r>
              <a:rPr lang="ru-RU" sz="2000" b="1" i="1" dirty="0" smtClean="0">
                <a:solidFill>
                  <a:srgbClr val="FF0000"/>
                </a:solidFill>
              </a:rPr>
              <a:t>не в зависимости от суммы лота.</a:t>
            </a:r>
          </a:p>
          <a:p>
            <a:pPr algn="just"/>
            <a:endParaRPr lang="ru-RU" sz="2000" b="1" dirty="0" smtClean="0">
              <a:solidFill>
                <a:srgbClr val="FF0000"/>
              </a:solidFill>
            </a:endParaRPr>
          </a:p>
          <a:p>
            <a:pPr algn="just"/>
            <a:r>
              <a:rPr lang="ru-RU" sz="2000" b="1" i="1" dirty="0" smtClean="0">
                <a:solidFill>
                  <a:srgbClr val="00B0F0"/>
                </a:solidFill>
              </a:rPr>
              <a:t>	</a:t>
            </a:r>
            <a:r>
              <a:rPr lang="ru-RU" sz="1600" b="1" i="1" dirty="0" smtClean="0">
                <a:solidFill>
                  <a:srgbClr val="FF0000"/>
                </a:solidFill>
              </a:rPr>
              <a:t>Отрицательный</a:t>
            </a:r>
            <a:r>
              <a:rPr lang="ru-RU" sz="1600" b="1" i="1" dirty="0" smtClean="0">
                <a:solidFill>
                  <a:srgbClr val="00B0F0"/>
                </a:solidFill>
              </a:rPr>
              <a:t> пример: </a:t>
            </a:r>
          </a:p>
          <a:p>
            <a:pPr algn="just"/>
            <a:endParaRPr lang="ru-RU" sz="1600" b="1" i="1" dirty="0" smtClean="0">
              <a:solidFill>
                <a:srgbClr val="00B0F0"/>
              </a:solidFill>
            </a:endParaRPr>
          </a:p>
          <a:p>
            <a:pPr algn="just"/>
            <a:r>
              <a:rPr lang="ru-RU" sz="1600" b="1" i="1" dirty="0" smtClean="0">
                <a:solidFill>
                  <a:srgbClr val="00B0F0"/>
                </a:solidFill>
              </a:rPr>
              <a:t>	</a:t>
            </a:r>
            <a:r>
              <a:rPr lang="ru-RU" sz="1600" b="1" i="1" dirty="0" smtClean="0">
                <a:solidFill>
                  <a:srgbClr val="2182BD"/>
                </a:solidFill>
              </a:rPr>
              <a:t>1. Операционная система:  </a:t>
            </a:r>
            <a:r>
              <a:rPr lang="en-US" sz="1600" b="1" i="1" dirty="0" smtClean="0">
                <a:solidFill>
                  <a:srgbClr val="2182BD"/>
                </a:solidFill>
              </a:rPr>
              <a:t>Windows</a:t>
            </a:r>
            <a:r>
              <a:rPr lang="ru-RU" sz="1600" b="1" i="1" dirty="0" smtClean="0">
                <a:solidFill>
                  <a:srgbClr val="2182BD"/>
                </a:solidFill>
              </a:rPr>
              <a:t> 11, </a:t>
            </a:r>
            <a:r>
              <a:rPr lang="en-US" sz="1600" b="1" i="1" dirty="0" smtClean="0">
                <a:solidFill>
                  <a:srgbClr val="2182BD"/>
                </a:solidFill>
              </a:rPr>
              <a:t> </a:t>
            </a:r>
            <a:r>
              <a:rPr lang="ru-RU" sz="1600" b="1" i="1" dirty="0" smtClean="0">
                <a:solidFill>
                  <a:srgbClr val="2182BD"/>
                </a:solidFill>
              </a:rPr>
              <a:t>не менее </a:t>
            </a:r>
            <a:r>
              <a:rPr lang="en-US" sz="1600" b="1" i="1" dirty="0" smtClean="0">
                <a:solidFill>
                  <a:srgbClr val="2182BD"/>
                </a:solidFill>
              </a:rPr>
              <a:t>Windows</a:t>
            </a:r>
            <a:r>
              <a:rPr lang="ru-RU" sz="1600" b="1" i="1" dirty="0" smtClean="0">
                <a:solidFill>
                  <a:srgbClr val="2182BD"/>
                </a:solidFill>
              </a:rPr>
              <a:t> 11, </a:t>
            </a:r>
          </a:p>
          <a:p>
            <a:pPr algn="just"/>
            <a:endParaRPr lang="ru-RU" sz="1600" b="1" i="1" dirty="0" smtClean="0">
              <a:solidFill>
                <a:srgbClr val="2182BD"/>
              </a:solidFill>
            </a:endParaRPr>
          </a:p>
          <a:p>
            <a:pPr algn="just"/>
            <a:r>
              <a:rPr lang="ru-RU" sz="1600" b="1" i="1" dirty="0" smtClean="0">
                <a:solidFill>
                  <a:srgbClr val="2182BD"/>
                </a:solidFill>
              </a:rPr>
              <a:t>	2. Процессор: </a:t>
            </a:r>
            <a:r>
              <a:rPr lang="en-US" sz="1600" b="1" i="1" dirty="0" smtClean="0">
                <a:solidFill>
                  <a:srgbClr val="2182BD"/>
                </a:solidFill>
              </a:rPr>
              <a:t>Intel</a:t>
            </a:r>
            <a:r>
              <a:rPr lang="ru-RU" sz="1600" b="1" i="1" dirty="0" smtClean="0">
                <a:solidFill>
                  <a:srgbClr val="2182BD"/>
                </a:solidFill>
              </a:rPr>
              <a:t>,</a:t>
            </a:r>
            <a:r>
              <a:rPr lang="en-US" sz="1600" b="1" i="1" dirty="0" smtClean="0">
                <a:solidFill>
                  <a:srgbClr val="2182BD"/>
                </a:solidFill>
              </a:rPr>
              <a:t>  </a:t>
            </a:r>
            <a:r>
              <a:rPr lang="ru-RU" sz="1600" b="1" i="1" dirty="0" smtClean="0">
                <a:solidFill>
                  <a:srgbClr val="2182BD"/>
                </a:solidFill>
              </a:rPr>
              <a:t>не менее </a:t>
            </a:r>
            <a:r>
              <a:rPr lang="en-US" sz="1600" b="1" i="1" dirty="0" smtClean="0">
                <a:solidFill>
                  <a:srgbClr val="2182BD"/>
                </a:solidFill>
              </a:rPr>
              <a:t>Intel</a:t>
            </a:r>
            <a:r>
              <a:rPr lang="ru-RU" sz="1600" b="1" i="1" dirty="0" smtClean="0">
                <a:solidFill>
                  <a:srgbClr val="2182BD"/>
                </a:solidFill>
              </a:rPr>
              <a:t>, </a:t>
            </a:r>
            <a:r>
              <a:rPr lang="en-US" sz="1600" b="1" i="1" dirty="0" smtClean="0">
                <a:solidFill>
                  <a:srgbClr val="2182BD"/>
                </a:solidFill>
              </a:rPr>
              <a:t>Core </a:t>
            </a:r>
            <a:r>
              <a:rPr lang="ru-RU" sz="1600" b="1" i="1" dirty="0" smtClean="0">
                <a:solidFill>
                  <a:srgbClr val="2182BD"/>
                </a:solidFill>
              </a:rPr>
              <a:t>7, не менее </a:t>
            </a:r>
            <a:r>
              <a:rPr lang="en-US" sz="1600" b="1" i="1" dirty="0" smtClean="0">
                <a:solidFill>
                  <a:srgbClr val="2182BD"/>
                </a:solidFill>
              </a:rPr>
              <a:t>Core </a:t>
            </a:r>
            <a:r>
              <a:rPr lang="ru-RU" sz="1600" b="1" i="1" dirty="0" smtClean="0">
                <a:solidFill>
                  <a:srgbClr val="2182BD"/>
                </a:solidFill>
              </a:rPr>
              <a:t>7 и т.д. </a:t>
            </a:r>
          </a:p>
          <a:p>
            <a:pPr algn="just"/>
            <a:endParaRPr lang="ru-RU" sz="1600" b="1" i="1" dirty="0" smtClean="0">
              <a:solidFill>
                <a:srgbClr val="2182BD"/>
              </a:solidFill>
            </a:endParaRPr>
          </a:p>
          <a:p>
            <a:pPr algn="just"/>
            <a:r>
              <a:rPr lang="ru-RU" sz="1600" b="1" i="1" dirty="0" smtClean="0">
                <a:solidFill>
                  <a:srgbClr val="FF0000"/>
                </a:solidFill>
              </a:rPr>
              <a:t>	Положительный </a:t>
            </a:r>
            <a:r>
              <a:rPr lang="ru-RU" sz="1600" b="1" i="1" dirty="0" smtClean="0">
                <a:solidFill>
                  <a:srgbClr val="00B0F0"/>
                </a:solidFill>
              </a:rPr>
              <a:t>пример: </a:t>
            </a:r>
          </a:p>
          <a:p>
            <a:pPr algn="just"/>
            <a:endParaRPr lang="ru-RU" sz="1600" b="1" i="1" dirty="0" smtClean="0">
              <a:solidFill>
                <a:srgbClr val="00B0F0"/>
              </a:solidFill>
            </a:endParaRPr>
          </a:p>
          <a:p>
            <a:pPr algn="just"/>
            <a:r>
              <a:rPr lang="ru-RU" sz="1600" b="1" i="1" dirty="0" smtClean="0">
                <a:solidFill>
                  <a:srgbClr val="00B0F0"/>
                </a:solidFill>
              </a:rPr>
              <a:t>	</a:t>
            </a:r>
            <a:r>
              <a:rPr lang="ru-RU" sz="1600" b="1" i="1" dirty="0" smtClean="0">
                <a:solidFill>
                  <a:srgbClr val="2182BD"/>
                </a:solidFill>
              </a:rPr>
              <a:t>1. Операционная система: предустановленная лицензионная  операционная  система  не  менее 11 версии профессиональной, разрядность системы не менее 64-bit, </a:t>
            </a:r>
          </a:p>
          <a:p>
            <a:pPr algn="just"/>
            <a:r>
              <a:rPr lang="ru-RU" sz="1600" b="1" i="1" dirty="0" smtClean="0">
                <a:solidFill>
                  <a:srgbClr val="2182BD"/>
                </a:solidFill>
              </a:rPr>
              <a:t>	2. Процессор менее 10 поколения, 12 поколения и т.д.</a:t>
            </a:r>
          </a:p>
          <a:p>
            <a:pPr algn="just"/>
            <a:endParaRPr lang="ru-RU" sz="1600" b="1" i="1" dirty="0" smtClean="0">
              <a:solidFill>
                <a:srgbClr val="2182B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20</a:t>
            </a:fld>
            <a:endParaRPr lang="ru-RU"/>
          </a:p>
        </p:txBody>
      </p:sp>
      <p:sp>
        <p:nvSpPr>
          <p:cNvPr id="41985" name="Rectangle 1"/>
          <p:cNvSpPr>
            <a:spLocks noChangeArrowheads="1"/>
          </p:cNvSpPr>
          <p:nvPr/>
        </p:nvSpPr>
        <p:spPr bwMode="auto">
          <a:xfrm>
            <a:off x="0" y="-1"/>
            <a:ext cx="9144000" cy="535531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80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Имеет</a:t>
            </a:r>
            <a:r>
              <a:rPr kumimoji="0" lang="ru-RU" sz="1800" i="0" u="none" strike="noStrike" cap="none" normalizeH="0" dirty="0" smtClean="0">
                <a:ln>
                  <a:noFill/>
                </a:ln>
                <a:solidFill>
                  <a:srgbClr val="FF0000"/>
                </a:solidFill>
                <a:effectLst/>
                <a:latin typeface="Arial" pitchFamily="34" charset="0"/>
                <a:ea typeface="Times New Roman" pitchFamily="18" charset="0"/>
                <a:cs typeface="Arial" pitchFamily="34" charset="0"/>
              </a:rPr>
              <a:t> ли право Заказчик указывать в технической спецификации </a:t>
            </a:r>
            <a:r>
              <a:rPr kumimoji="0" lang="ru-RU" sz="1800" b="1" i="0" u="none" strike="noStrike" cap="none" normalizeH="0" dirty="0" smtClean="0">
                <a:ln>
                  <a:noFill/>
                </a:ln>
                <a:solidFill>
                  <a:srgbClr val="FF0000"/>
                </a:solidFill>
                <a:effectLst/>
                <a:latin typeface="Arial" pitchFamily="34" charset="0"/>
                <a:ea typeface="Times New Roman" pitchFamily="18" charset="0"/>
                <a:cs typeface="Arial" pitchFamily="34" charset="0"/>
              </a:rPr>
              <a:t>операционную систему? </a:t>
            </a:r>
          </a:p>
          <a:p>
            <a:pPr marL="0" marR="0" lvl="0" indent="449263" defTabSz="914400" rtl="0" eaLnBrk="1" fontAlgn="base" latinLnBrk="0" hangingPunct="1">
              <a:lnSpc>
                <a:spcPct val="100000"/>
              </a:lnSpc>
              <a:spcBef>
                <a:spcPct val="0"/>
              </a:spcBef>
              <a:spcAft>
                <a:spcPct val="0"/>
              </a:spcAft>
              <a:buClrTx/>
              <a:buSzTx/>
              <a:buFontTx/>
              <a:buNone/>
              <a:tabLst/>
            </a:pPr>
            <a:endParaRPr kumimoji="0" lang="ru-RU" sz="1800" i="0" u="none" strike="noStrike" cap="none" normalizeH="0" dirty="0" smtClean="0">
              <a:ln>
                <a:noFill/>
              </a:ln>
              <a:solidFill>
                <a:schemeClr val="tx1"/>
              </a:solidFill>
              <a:effectLst/>
              <a:latin typeface="Arial" pitchFamily="34" charset="0"/>
              <a:cs typeface="Arial" pitchFamily="34" charset="0"/>
            </a:endParaRPr>
          </a:p>
          <a:p>
            <a:pPr lvl="0" indent="449263" algn="just" defTabSz="914400"/>
            <a:r>
              <a:rPr lang="ru-RU" sz="1800" dirty="0" smtClean="0">
                <a:latin typeface="Arial" pitchFamily="34" charset="0"/>
                <a:cs typeface="Arial" pitchFamily="34" charset="0"/>
              </a:rPr>
              <a:t>Согласно п. 3 статьи 6 Закона «О государственных закупках» при составлении годового плана государственных закупок (предварительного годового плана государственных закупок) </a:t>
            </a:r>
            <a:r>
              <a:rPr lang="ru-RU" sz="1800" b="1" dirty="0" smtClean="0">
                <a:solidFill>
                  <a:srgbClr val="FF0000"/>
                </a:solidFill>
                <a:latin typeface="Arial" pitchFamily="34" charset="0"/>
                <a:cs typeface="Arial" pitchFamily="34" charset="0"/>
              </a:rPr>
              <a:t>заказчик обязан разделить товары</a:t>
            </a:r>
            <a:r>
              <a:rPr lang="ru-RU" sz="1800" dirty="0" smtClean="0">
                <a:latin typeface="Arial" pitchFamily="34" charset="0"/>
                <a:cs typeface="Arial" pitchFamily="34" charset="0"/>
              </a:rPr>
              <a:t>, работы, услуги на лоты по их однородным видам и месту их поставки (выполнения, оказания).</a:t>
            </a:r>
          </a:p>
          <a:p>
            <a:pPr marL="0" marR="0" lvl="0" indent="449263" defTabSz="914400" rtl="0" eaLnBrk="1" fontAlgn="base" latinLnBrk="0" hangingPunct="1">
              <a:lnSpc>
                <a:spcPct val="100000"/>
              </a:lnSpc>
              <a:spcBef>
                <a:spcPct val="0"/>
              </a:spcBef>
              <a:spcAft>
                <a:spcPct val="0"/>
              </a:spcAft>
              <a:buClrTx/>
              <a:buSzTx/>
              <a:buFontTx/>
              <a:buNone/>
              <a:tabLst/>
            </a:pPr>
            <a:endParaRPr kumimoji="0" lang="ru-RU" sz="1800" i="0" u="none" strike="noStrike" cap="none" normalizeH="0" dirty="0" smtClean="0">
              <a:ln>
                <a:noFill/>
              </a:ln>
              <a:solidFill>
                <a:schemeClr val="tx1"/>
              </a:solidFill>
              <a:effectLst/>
              <a:latin typeface="Arial" pitchFamily="34" charset="0"/>
              <a:cs typeface="Arial" pitchFamily="34" charset="0"/>
            </a:endParaRPr>
          </a:p>
          <a:p>
            <a:pPr lvl="0" indent="449263" algn="just" defTabSz="914400"/>
            <a:r>
              <a:rPr kumimoji="0" lang="ru-RU" sz="1800" b="1" i="1" u="none" strike="noStrike" cap="none" normalizeH="0" dirty="0" smtClean="0">
                <a:ln>
                  <a:noFill/>
                </a:ln>
                <a:solidFill>
                  <a:srgbClr val="00B0F0"/>
                </a:solidFill>
                <a:effectLst/>
                <a:latin typeface="Arial" pitchFamily="34" charset="0"/>
                <a:cs typeface="Arial" pitchFamily="34" charset="0"/>
              </a:rPr>
              <a:t>*** Примечание</a:t>
            </a:r>
            <a:r>
              <a:rPr kumimoji="0" lang="ru-RU" sz="1800" b="1" i="1" u="none" strike="noStrike" cap="none" normalizeH="0" dirty="0" smtClean="0">
                <a:ln>
                  <a:noFill/>
                </a:ln>
                <a:solidFill>
                  <a:srgbClr val="00B0F0"/>
                </a:solidFill>
                <a:effectLst/>
                <a:latin typeface="Arial" pitchFamily="34" charset="0"/>
                <a:cs typeface="Arial" pitchFamily="34" charset="0"/>
              </a:rPr>
              <a:t>: так, </a:t>
            </a:r>
            <a:r>
              <a:rPr kumimoji="0" lang="ru-RU" sz="1800" b="1" i="1" u="none" strike="noStrike" cap="none" normalizeH="0" dirty="0" smtClean="0">
                <a:ln>
                  <a:noFill/>
                </a:ln>
                <a:solidFill>
                  <a:srgbClr val="00B0F0"/>
                </a:solidFill>
                <a:effectLst/>
                <a:latin typeface="Arial" pitchFamily="34" charset="0"/>
                <a:cs typeface="Arial" pitchFamily="34" charset="0"/>
              </a:rPr>
              <a:t>заключения а</a:t>
            </a:r>
            <a:r>
              <a:rPr lang="ru-RU" sz="1800" b="1" i="1" dirty="0" smtClean="0">
                <a:solidFill>
                  <a:srgbClr val="00B0F0"/>
                </a:solidFill>
                <a:latin typeface="Arial" pitchFamily="34" charset="0"/>
                <a:cs typeface="Arial" pitchFamily="34" charset="0"/>
              </a:rPr>
              <a:t>пелляционной комиссией  Заказчик вправе при приобретению компьютера и ноутбука указать операционную систему.</a:t>
            </a:r>
            <a:endParaRPr lang="en-US" sz="1800" b="1" i="1" dirty="0" smtClean="0">
              <a:solidFill>
                <a:srgbClr val="00B0F0"/>
              </a:solidFill>
              <a:latin typeface="Arial" pitchFamily="34" charset="0"/>
              <a:cs typeface="Arial" pitchFamily="34" charset="0"/>
            </a:endParaRPr>
          </a:p>
          <a:p>
            <a:pPr lvl="0" indent="449263" algn="just" defTabSz="914400"/>
            <a:endParaRPr lang="en-US" sz="1800" b="1" i="1" dirty="0" smtClean="0">
              <a:solidFill>
                <a:srgbClr val="00B0F0"/>
              </a:solidFill>
              <a:latin typeface="Arial" pitchFamily="34" charset="0"/>
              <a:cs typeface="Arial" pitchFamily="34" charset="0"/>
            </a:endParaRPr>
          </a:p>
          <a:p>
            <a:pPr lvl="0" indent="449263" algn="just" defTabSz="914400"/>
            <a:r>
              <a:rPr lang="ru-RU" sz="1800" b="1" i="1" dirty="0" smtClean="0">
                <a:solidFill>
                  <a:srgbClr val="00B0F0"/>
                </a:solidFill>
                <a:latin typeface="Arial" pitchFamily="34" charset="0"/>
                <a:cs typeface="Arial" pitchFamily="34" charset="0"/>
              </a:rPr>
              <a:t>Вместе с тем, в указанном в Вашем обращении случае, единицей измерения является «комплект».</a:t>
            </a:r>
          </a:p>
          <a:p>
            <a:pPr lvl="0" indent="449263" algn="just" defTabSz="914400"/>
            <a:endParaRPr lang="ru-RU" sz="1800" b="1" i="1" dirty="0" smtClean="0">
              <a:solidFill>
                <a:srgbClr val="00B0F0"/>
              </a:solidFill>
              <a:latin typeface="Arial" pitchFamily="34" charset="0"/>
              <a:cs typeface="Arial" pitchFamily="34" charset="0"/>
            </a:endParaRPr>
          </a:p>
          <a:p>
            <a:pPr lvl="0" indent="449263" algn="just" defTabSz="914400"/>
            <a:r>
              <a:rPr lang="ru-RU" sz="1800" b="1" i="1" dirty="0" smtClean="0">
                <a:solidFill>
                  <a:srgbClr val="00B0F0"/>
                </a:solidFill>
                <a:latin typeface="Arial" pitchFamily="34" charset="0"/>
                <a:cs typeface="Arial" pitchFamily="34" charset="0"/>
              </a:rPr>
              <a:t>*** </a:t>
            </a:r>
            <a:r>
              <a:rPr lang="ru-RU" sz="1800" b="1" i="1" dirty="0" smtClean="0">
                <a:solidFill>
                  <a:srgbClr val="00B0F0"/>
                </a:solidFill>
                <a:latin typeface="Arial" pitchFamily="34" charset="0"/>
                <a:cs typeface="Arial" pitchFamily="34" charset="0"/>
              </a:rPr>
              <a:t>Примечание:  Согласно статьи 121 Гражданского Кодекса: Если разнородные вещи образуют единое целое, </a:t>
            </a:r>
            <a:r>
              <a:rPr lang="ru-RU" sz="1800" b="1" i="1" u="sng" dirty="0" smtClean="0">
                <a:solidFill>
                  <a:srgbClr val="00B0F0"/>
                </a:solidFill>
                <a:latin typeface="Arial" pitchFamily="34" charset="0"/>
                <a:cs typeface="Arial" pitchFamily="34" charset="0"/>
              </a:rPr>
              <a:t>позволяющее использовать его по назначению</a:t>
            </a:r>
            <a:r>
              <a:rPr lang="ru-RU" sz="1800" b="1" i="1" dirty="0" smtClean="0">
                <a:solidFill>
                  <a:srgbClr val="00B0F0"/>
                </a:solidFill>
                <a:latin typeface="Arial" pitchFamily="34" charset="0"/>
                <a:cs typeface="Arial" pitchFamily="34" charset="0"/>
              </a:rPr>
              <a:t>, определяемому существом соединения, </a:t>
            </a:r>
            <a:r>
              <a:rPr lang="ru-RU" sz="1800" b="1" i="1" dirty="0" smtClean="0">
                <a:solidFill>
                  <a:srgbClr val="FF0000"/>
                </a:solidFill>
                <a:latin typeface="Arial" pitchFamily="34" charset="0"/>
                <a:cs typeface="Arial" pitchFamily="34" charset="0"/>
              </a:rPr>
              <a:t>они рассматриваются как одна вещь (сложная вещь).</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21</a:t>
            </a:fld>
            <a:endParaRPr lang="ru-RU"/>
          </a:p>
        </p:txBody>
      </p:sp>
      <p:pic>
        <p:nvPicPr>
          <p:cNvPr id="1026" name="Picture 2"/>
          <p:cNvPicPr>
            <a:picLocks noChangeAspect="1" noChangeArrowheads="1"/>
          </p:cNvPicPr>
          <p:nvPr/>
        </p:nvPicPr>
        <p:blipFill>
          <a:blip r:embed="rId2"/>
          <a:srcRect/>
          <a:stretch>
            <a:fillRect/>
          </a:stretch>
        </p:blipFill>
        <p:spPr bwMode="auto">
          <a:xfrm>
            <a:off x="-1" y="0"/>
            <a:ext cx="9144001" cy="5143500"/>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22</a:t>
            </a:fld>
            <a:endParaRPr lang="ru-RU"/>
          </a:p>
        </p:txBody>
      </p:sp>
      <p:pic>
        <p:nvPicPr>
          <p:cNvPr id="2050"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23</a:t>
            </a:fld>
            <a:endParaRPr lang="ru-RU"/>
          </a:p>
        </p:txBody>
      </p:sp>
      <p:graphicFrame>
        <p:nvGraphicFramePr>
          <p:cNvPr id="5" name="Таблица 4"/>
          <p:cNvGraphicFramePr>
            <a:graphicFrameLocks noGrp="1"/>
          </p:cNvGraphicFramePr>
          <p:nvPr/>
        </p:nvGraphicFramePr>
        <p:xfrm>
          <a:off x="1" y="0"/>
          <a:ext cx="9143999" cy="353291"/>
        </p:xfrm>
        <a:graphic>
          <a:graphicData uri="http://schemas.openxmlformats.org/drawingml/2006/table">
            <a:tbl>
              <a:tblPr/>
              <a:tblGrid>
                <a:gridCol w="687915"/>
                <a:gridCol w="2635249"/>
                <a:gridCol w="2635249"/>
                <a:gridCol w="3185586"/>
              </a:tblGrid>
              <a:tr h="353291">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Таблица 5"/>
          <p:cNvGraphicFramePr>
            <a:graphicFrameLocks noGrp="1"/>
          </p:cNvGraphicFramePr>
          <p:nvPr/>
        </p:nvGraphicFramePr>
        <p:xfrm>
          <a:off x="1" y="357554"/>
          <a:ext cx="9143998" cy="1783080"/>
        </p:xfrm>
        <a:graphic>
          <a:graphicData uri="http://schemas.openxmlformats.org/drawingml/2006/table">
            <a:tbl>
              <a:tblPr/>
              <a:tblGrid>
                <a:gridCol w="687914"/>
                <a:gridCol w="2635249"/>
                <a:gridCol w="2635249"/>
                <a:gridCol w="3185586"/>
              </a:tblGrid>
              <a:tr h="1776046">
                <a:tc>
                  <a:txBody>
                    <a:bodyPr/>
                    <a:lstStyle/>
                    <a:p>
                      <a:r>
                        <a:rPr lang="ru-RU" sz="1600" kern="1200" dirty="0" smtClean="0">
                          <a:solidFill>
                            <a:schemeClr val="tx1"/>
                          </a:solidFill>
                          <a:latin typeface="Calibri"/>
                          <a:ea typeface="Times New Roman"/>
                          <a:cs typeface="Times New Roman"/>
                        </a:rPr>
                        <a:t>1.</a:t>
                      </a:r>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600" b="1" u="sng" kern="1200" dirty="0">
                          <a:solidFill>
                            <a:srgbClr val="FF0000"/>
                          </a:solidFill>
                          <a:latin typeface="Calibri"/>
                          <a:ea typeface="Times New Roman"/>
                          <a:cs typeface="Times New Roman"/>
                        </a:rPr>
                        <a:t>Замечания к проекту конкурсной документации</a:t>
                      </a:r>
                      <a:r>
                        <a:rPr lang="ru-RU" sz="1600" kern="1200" dirty="0">
                          <a:solidFill>
                            <a:schemeClr val="tx1"/>
                          </a:solidFill>
                          <a:latin typeface="Calibri"/>
                          <a:ea typeface="Times New Roman"/>
                          <a:cs typeface="Times New Roman"/>
                        </a:rPr>
                        <a:t>, а также запросы о разъяснении положений конкурсной документации в рамках предварительного обсуждения проекта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u="sng" kern="1200" dirty="0">
                          <a:solidFill>
                            <a:srgbClr val="FF0000"/>
                          </a:solidFill>
                          <a:latin typeface="Calibri"/>
                          <a:ea typeface="Times New Roman"/>
                          <a:cs typeface="Times New Roman"/>
                        </a:rPr>
                        <a:t>Не позднее пяти рабочих </a:t>
                      </a:r>
                      <a:r>
                        <a:rPr lang="ru-RU" sz="1600" kern="1200" dirty="0">
                          <a:solidFill>
                            <a:schemeClr val="tx1"/>
                          </a:solidFill>
                          <a:latin typeface="Calibri"/>
                          <a:ea typeface="Times New Roman"/>
                          <a:cs typeface="Times New Roman"/>
                        </a:rPr>
                        <a:t>дней со дня размещения объявления об осуществлении государственных закупок.</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600" b="1" u="sng" kern="1200" dirty="0">
                          <a:solidFill>
                            <a:srgbClr val="FF0000"/>
                          </a:solidFill>
                          <a:latin typeface="Calibri"/>
                          <a:ea typeface="Times New Roman"/>
                          <a:cs typeface="Times New Roman"/>
                        </a:rPr>
                        <a:t>Не позднее двух рабочих дней </a:t>
                      </a:r>
                      <a:r>
                        <a:rPr lang="ru-RU" sz="1600" kern="1200" dirty="0">
                          <a:solidFill>
                            <a:schemeClr val="tx1"/>
                          </a:solidFill>
                          <a:latin typeface="Calibri"/>
                          <a:ea typeface="Times New Roman"/>
                          <a:cs typeface="Times New Roman"/>
                        </a:rPr>
                        <a:t>со дня размещения объявления об осуществлении государственных закупок</a:t>
                      </a:r>
                      <a:r>
                        <a:rPr lang="ru-RU" sz="1600" kern="1200" dirty="0" smtClean="0">
                          <a:solidFill>
                            <a:schemeClr val="tx1"/>
                          </a:solidFill>
                          <a:latin typeface="Calibri"/>
                          <a:ea typeface="Times New Roman"/>
                          <a:cs typeface="Times New Roman"/>
                        </a:rPr>
                        <a:t>.</a:t>
                      </a:r>
                    </a:p>
                    <a:p>
                      <a:pPr marL="0" marR="0" indent="0" algn="l"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170 Правил</a:t>
                      </a:r>
                    </a:p>
                    <a:p>
                      <a:endParaRPr lang="ru-RU" sz="1600" kern="1200" dirty="0" smtClean="0">
                        <a:solidFill>
                          <a:schemeClr val="tx1"/>
                        </a:solidFill>
                        <a:latin typeface="Calibri"/>
                        <a:ea typeface="Times New Roman"/>
                        <a:cs typeface="Times New Roman"/>
                      </a:endParaRPr>
                    </a:p>
                    <a:p>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9938" name="Rectangle 2"/>
          <p:cNvSpPr>
            <a:spLocks noChangeArrowheads="1"/>
          </p:cNvSpPr>
          <p:nvPr/>
        </p:nvSpPr>
        <p:spPr bwMode="auto">
          <a:xfrm>
            <a:off x="0" y="2239108"/>
            <a:ext cx="9144000" cy="15081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algn="just" defTabSz="914400"/>
            <a:r>
              <a:rPr kumimoji="0" lang="ru-RU" sz="1600" b="1" i="1"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Согласно п. 170 </a:t>
            </a:r>
            <a:r>
              <a:rPr lang="ru-RU" sz="1600" b="1" i="1" dirty="0" smtClean="0">
                <a:solidFill>
                  <a:srgbClr val="00B0F0"/>
                </a:solidFill>
                <a:latin typeface="Arial" pitchFamily="34" charset="0"/>
                <a:ea typeface="Times New Roman" pitchFamily="18" charset="0"/>
                <a:cs typeface="Arial" pitchFamily="34" charset="0"/>
              </a:rPr>
              <a:t>Правил «Замечания к проекту конкурсной документации, а также запросы о разъяснении положений конкурсной документации могут быть направлены потенциальными поставщиками посредством </a:t>
            </a:r>
            <a:r>
              <a:rPr lang="ru-RU" sz="1600" b="1" i="1" dirty="0" err="1" smtClean="0">
                <a:solidFill>
                  <a:srgbClr val="00B0F0"/>
                </a:solidFill>
                <a:latin typeface="Arial" pitchFamily="34" charset="0"/>
                <a:ea typeface="Times New Roman" pitchFamily="18" charset="0"/>
                <a:cs typeface="Arial" pitchFamily="34" charset="0"/>
              </a:rPr>
              <a:t>веб-портала</a:t>
            </a:r>
            <a:r>
              <a:rPr lang="ru-RU" sz="1600" b="1" i="1" dirty="0" smtClean="0">
                <a:solidFill>
                  <a:srgbClr val="00B0F0"/>
                </a:solidFill>
                <a:latin typeface="Arial" pitchFamily="34" charset="0"/>
                <a:ea typeface="Times New Roman" pitchFamily="18" charset="0"/>
                <a:cs typeface="Arial" pitchFamily="34" charset="0"/>
              </a:rPr>
              <a:t> заказчику, организатору, единому организатору </a:t>
            </a:r>
            <a:r>
              <a:rPr lang="ru-RU" sz="1600" b="1" i="1" dirty="0" smtClean="0">
                <a:solidFill>
                  <a:srgbClr val="FF0000"/>
                </a:solidFill>
                <a:latin typeface="Arial" pitchFamily="34" charset="0"/>
                <a:ea typeface="Times New Roman" pitchFamily="18" charset="0"/>
                <a:cs typeface="Arial" pitchFamily="34" charset="0"/>
              </a:rPr>
              <a:t>не позднее двух рабочих дней </a:t>
            </a:r>
            <a:r>
              <a:rPr lang="ru-RU" sz="1600" b="1" i="1" dirty="0" smtClean="0">
                <a:solidFill>
                  <a:srgbClr val="00B0F0"/>
                </a:solidFill>
                <a:latin typeface="Arial" pitchFamily="34" charset="0"/>
                <a:ea typeface="Times New Roman" pitchFamily="18" charset="0"/>
                <a:cs typeface="Arial" pitchFamily="34" charset="0"/>
              </a:rPr>
              <a:t>со дня размещения объявления об осуществлении государственных закупок»</a:t>
            </a:r>
          </a:p>
          <a:p>
            <a:pPr lvl="0" indent="449263" algn="just" defTabSz="914400"/>
            <a:endParaRPr lang="ru-RU" sz="1200" b="1" i="1" dirty="0" smtClean="0">
              <a:solidFill>
                <a:srgbClr val="00B0F0"/>
              </a:solidFill>
              <a:latin typeface="Arial" pitchFamily="34" charset="0"/>
              <a:ea typeface="Times New Roman" pitchFamily="18"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24</a:t>
            </a:fld>
            <a:endParaRPr lang="ru-RU"/>
          </a:p>
        </p:txBody>
      </p:sp>
      <p:graphicFrame>
        <p:nvGraphicFramePr>
          <p:cNvPr id="3" name="Таблица 2"/>
          <p:cNvGraphicFramePr>
            <a:graphicFrameLocks noGrp="1"/>
          </p:cNvGraphicFramePr>
          <p:nvPr/>
        </p:nvGraphicFramePr>
        <p:xfrm>
          <a:off x="2" y="1"/>
          <a:ext cx="9143999" cy="357554"/>
        </p:xfrm>
        <a:graphic>
          <a:graphicData uri="http://schemas.openxmlformats.org/drawingml/2006/table">
            <a:tbl>
              <a:tblPr/>
              <a:tblGrid>
                <a:gridCol w="687915"/>
                <a:gridCol w="2635249"/>
                <a:gridCol w="2635249"/>
                <a:gridCol w="3185586"/>
              </a:tblGrid>
              <a:tr h="357554">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51692"/>
          <a:ext cx="9143998" cy="1565031"/>
        </p:xfrm>
        <a:graphic>
          <a:graphicData uri="http://schemas.openxmlformats.org/drawingml/2006/table">
            <a:tbl>
              <a:tblPr/>
              <a:tblGrid>
                <a:gridCol w="687914"/>
                <a:gridCol w="2635249"/>
                <a:gridCol w="2635249"/>
                <a:gridCol w="3185586"/>
              </a:tblGrid>
              <a:tr h="1565031">
                <a:tc>
                  <a:txBody>
                    <a:bodyPr/>
                    <a:lstStyle/>
                    <a:p>
                      <a:r>
                        <a:rPr lang="ru-RU" sz="1400" dirty="0" smtClean="0">
                          <a:latin typeface="Calibri"/>
                          <a:ea typeface="Times New Roman"/>
                          <a:cs typeface="Times New Roman"/>
                        </a:rPr>
                        <a:t>2.</a:t>
                      </a:r>
                      <a:endParaRPr lang="ru-RU" sz="14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u="sng" kern="1200" dirty="0">
                          <a:solidFill>
                            <a:srgbClr val="FF0000"/>
                          </a:solidFill>
                          <a:latin typeface="Calibri"/>
                          <a:ea typeface="Times New Roman"/>
                          <a:cs typeface="Times New Roman"/>
                        </a:rPr>
                        <a:t>Срок на ответы Заказчиком </a:t>
                      </a:r>
                      <a:r>
                        <a:rPr lang="ru-RU" sz="1400" dirty="0">
                          <a:latin typeface="Calibri"/>
                          <a:ea typeface="Times New Roman"/>
                          <a:cs typeface="Times New Roman"/>
                        </a:rPr>
                        <a:t>в рамках предварительного обсуждения</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В течение пяти рабочих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истечения срока предварительного обсуждения конкурсной документации</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В течение двух рабочих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истечения срока предварительного обсуждения </a:t>
                      </a:r>
                      <a:r>
                        <a:rPr lang="ru-RU" sz="1400" dirty="0" smtClean="0">
                          <a:latin typeface="Calibri"/>
                          <a:ea typeface="Times New Roman"/>
                          <a:cs typeface="Times New Roman"/>
                        </a:rPr>
                        <a:t>конкурсной документации</a:t>
                      </a:r>
                    </a:p>
                    <a:p>
                      <a:pPr algn="just"/>
                      <a:endParaRPr lang="ru-RU" sz="1400" dirty="0" smtClean="0">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r>
                        <a:rPr lang="ru-RU" sz="1400" b="1" u="sng" dirty="0" smtClean="0">
                          <a:solidFill>
                            <a:srgbClr val="2182BD"/>
                          </a:solidFill>
                          <a:latin typeface="+mn-lt"/>
                          <a:ea typeface="Times New Roman"/>
                          <a:cs typeface="Times New Roman"/>
                        </a:rPr>
                        <a:t>Пункт 172 Правил</a:t>
                      </a:r>
                    </a:p>
                    <a:p>
                      <a:pPr algn="just"/>
                      <a:endParaRPr lang="ru-RU" sz="14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1912621"/>
            <a:ext cx="9143999" cy="3108543"/>
          </a:xfrm>
          <a:prstGeom prst="rect">
            <a:avLst/>
          </a:prstGeom>
        </p:spPr>
        <p:txBody>
          <a:bodyPr wrap="square">
            <a:spAutoFit/>
          </a:bodyPr>
          <a:lstStyle/>
          <a:p>
            <a:r>
              <a:rPr lang="ru-RU" sz="1200" b="1" i="1" dirty="0" smtClean="0">
                <a:solidFill>
                  <a:srgbClr val="00B0F0"/>
                </a:solidFill>
                <a:latin typeface="Arial" pitchFamily="34" charset="0"/>
                <a:ea typeface="Times New Roman" pitchFamily="18" charset="0"/>
                <a:cs typeface="Arial" pitchFamily="34" charset="0"/>
              </a:rPr>
              <a:t>	Согласно п. 172 Правил, при наличии замечаний, а также запросов о разъяснении положений конкурсной документации заказчик, организатор, единый организатор </a:t>
            </a:r>
            <a:r>
              <a:rPr lang="ru-RU" sz="1200" b="1" i="1" u="sng" dirty="0" smtClean="0">
                <a:solidFill>
                  <a:srgbClr val="FF0000"/>
                </a:solidFill>
                <a:latin typeface="Arial" pitchFamily="34" charset="0"/>
                <a:ea typeface="Times New Roman" pitchFamily="18" charset="0"/>
                <a:cs typeface="Arial" pitchFamily="34" charset="0"/>
              </a:rPr>
              <a:t>в течение двух рабочих дней </a:t>
            </a:r>
            <a:r>
              <a:rPr lang="ru-RU" sz="1200" b="1" i="1" dirty="0" smtClean="0">
                <a:solidFill>
                  <a:srgbClr val="00B0F0"/>
                </a:solidFill>
                <a:latin typeface="Arial" pitchFamily="34" charset="0"/>
                <a:ea typeface="Times New Roman" pitchFamily="18" charset="0"/>
                <a:cs typeface="Arial" pitchFamily="34" charset="0"/>
              </a:rPr>
              <a:t>со дня истечения срока предварительного обсуждения конкурсной документации принимают следующие решения:</a:t>
            </a:r>
          </a:p>
          <a:p>
            <a:r>
              <a:rPr lang="ru-RU" sz="1200" b="1" i="1" dirty="0" smtClean="0">
                <a:solidFill>
                  <a:srgbClr val="00B0F0"/>
                </a:solidFill>
                <a:latin typeface="Arial" pitchFamily="34" charset="0"/>
                <a:ea typeface="Times New Roman" pitchFamily="18" charset="0"/>
                <a:cs typeface="Arial" pitchFamily="34" charset="0"/>
              </a:rPr>
              <a:t>      1) вносят изменения и (или) дополнения в проект конкурсной документации;</a:t>
            </a:r>
          </a:p>
          <a:p>
            <a:r>
              <a:rPr lang="ru-RU" sz="1200" b="1" i="1" dirty="0" smtClean="0">
                <a:solidFill>
                  <a:srgbClr val="00B0F0"/>
                </a:solidFill>
                <a:latin typeface="Arial" pitchFamily="34" charset="0"/>
                <a:ea typeface="Times New Roman" pitchFamily="18" charset="0"/>
                <a:cs typeface="Arial" pitchFamily="34" charset="0"/>
              </a:rPr>
              <a:t>      2) отклоняют замечания к проекту конкурсной документации с указанием обоснований и причин их отклонения;</a:t>
            </a:r>
          </a:p>
          <a:p>
            <a:r>
              <a:rPr lang="ru-RU" sz="1200" b="1" i="1" dirty="0" smtClean="0">
                <a:solidFill>
                  <a:srgbClr val="00B0F0"/>
                </a:solidFill>
                <a:latin typeface="Arial" pitchFamily="34" charset="0"/>
                <a:ea typeface="Times New Roman" pitchFamily="18" charset="0"/>
                <a:cs typeface="Arial" pitchFamily="34" charset="0"/>
              </a:rPr>
              <a:t>      3) дают разъяснения положений конкурсной документации</a:t>
            </a:r>
          </a:p>
          <a:p>
            <a:endParaRPr lang="ru-RU" sz="1200" b="1" i="1" dirty="0" smtClean="0">
              <a:solidFill>
                <a:srgbClr val="00B0F0"/>
              </a:solidFill>
              <a:latin typeface="Arial" pitchFamily="34" charset="0"/>
              <a:ea typeface="Times New Roman" pitchFamily="18" charset="0"/>
              <a:cs typeface="Arial" pitchFamily="34" charset="0"/>
            </a:endParaRPr>
          </a:p>
          <a:p>
            <a:pPr algn="just"/>
            <a:r>
              <a:rPr lang="ru-RU" sz="1200" b="1" i="1" dirty="0" smtClean="0">
                <a:solidFill>
                  <a:srgbClr val="00B0F0"/>
                </a:solidFill>
                <a:latin typeface="Arial" pitchFamily="34" charset="0"/>
                <a:ea typeface="Times New Roman" pitchFamily="18" charset="0"/>
                <a:cs typeface="Arial" pitchFamily="34" charset="0"/>
              </a:rPr>
              <a:t>	В соответствии с п. 2 статьи 207 </a:t>
            </a:r>
            <a:r>
              <a:rPr lang="ru-RU" sz="1200" b="1" i="1" dirty="0" err="1" smtClean="0">
                <a:solidFill>
                  <a:srgbClr val="00B0F0"/>
                </a:solidFill>
                <a:latin typeface="Arial" pitchFamily="34" charset="0"/>
                <a:ea typeface="Times New Roman" pitchFamily="18" charset="0"/>
                <a:cs typeface="Arial" pitchFamily="34" charset="0"/>
              </a:rPr>
              <a:t>КоАП</a:t>
            </a:r>
            <a:r>
              <a:rPr lang="ru-RU" sz="1200" b="1" i="1" dirty="0" smtClean="0">
                <a:solidFill>
                  <a:srgbClr val="00B0F0"/>
                </a:solidFill>
                <a:latin typeface="Arial" pitchFamily="34" charset="0"/>
                <a:ea typeface="Times New Roman" pitchFamily="18" charset="0"/>
                <a:cs typeface="Arial" pitchFamily="34" charset="0"/>
              </a:rPr>
              <a:t> РК </a:t>
            </a:r>
            <a:r>
              <a:rPr lang="ru-RU" sz="1200" b="1" i="1" dirty="0" err="1" smtClean="0">
                <a:solidFill>
                  <a:srgbClr val="00B0F0"/>
                </a:solidFill>
                <a:latin typeface="Arial" pitchFamily="34" charset="0"/>
                <a:ea typeface="Times New Roman" pitchFamily="18" charset="0"/>
                <a:cs typeface="Arial" pitchFamily="34" charset="0"/>
              </a:rPr>
              <a:t>Нерассмотрение</a:t>
            </a:r>
            <a:r>
              <a:rPr lang="ru-RU" sz="1200" b="1" i="1" dirty="0" smtClean="0">
                <a:solidFill>
                  <a:srgbClr val="00B0F0"/>
                </a:solidFill>
                <a:latin typeface="Arial" pitchFamily="34" charset="0"/>
                <a:ea typeface="Times New Roman" pitchFamily="18" charset="0"/>
                <a:cs typeface="Arial" pitchFamily="34" charset="0"/>
              </a:rPr>
              <a:t> либо несвоевременное рассмотрение замечаний к проекту конкурсной документации, а равно </a:t>
            </a:r>
            <a:r>
              <a:rPr lang="ru-RU" sz="1200" b="1" i="1" dirty="0" err="1" smtClean="0">
                <a:solidFill>
                  <a:srgbClr val="00B0F0"/>
                </a:solidFill>
                <a:latin typeface="Arial" pitchFamily="34" charset="0"/>
                <a:ea typeface="Times New Roman" pitchFamily="18" charset="0"/>
                <a:cs typeface="Arial" pitchFamily="34" charset="0"/>
              </a:rPr>
              <a:t>неразмещение</a:t>
            </a:r>
            <a:r>
              <a:rPr lang="ru-RU" sz="1200" b="1" i="1" dirty="0" smtClean="0">
                <a:solidFill>
                  <a:srgbClr val="00B0F0"/>
                </a:solidFill>
                <a:latin typeface="Arial" pitchFamily="34" charset="0"/>
                <a:ea typeface="Times New Roman" pitchFamily="18" charset="0"/>
                <a:cs typeface="Arial" pitchFamily="34" charset="0"/>
              </a:rPr>
              <a:t> либо несвоевременное размещение на </a:t>
            </a:r>
            <a:r>
              <a:rPr lang="ru-RU" sz="1200" b="1" i="1" dirty="0" err="1" smtClean="0">
                <a:solidFill>
                  <a:srgbClr val="00B0F0"/>
                </a:solidFill>
                <a:latin typeface="Arial" pitchFamily="34" charset="0"/>
                <a:ea typeface="Times New Roman" pitchFamily="18" charset="0"/>
                <a:cs typeface="Arial" pitchFamily="34" charset="0"/>
              </a:rPr>
              <a:t>веб-портале</a:t>
            </a:r>
            <a:r>
              <a:rPr lang="ru-RU" sz="1200" b="1" i="1" dirty="0" smtClean="0">
                <a:solidFill>
                  <a:srgbClr val="00B0F0"/>
                </a:solidFill>
                <a:latin typeface="Arial" pitchFamily="34" charset="0"/>
                <a:ea typeface="Times New Roman" pitchFamily="18" charset="0"/>
                <a:cs typeface="Arial" pitchFamily="34" charset="0"/>
              </a:rPr>
              <a:t> государственных закупок протокола предварительного обсуждения влекут штраф на должностных лиц в размере </a:t>
            </a:r>
            <a:r>
              <a:rPr lang="ru-RU" sz="1200" b="1" i="1" dirty="0" smtClean="0">
                <a:solidFill>
                  <a:srgbClr val="FF0000"/>
                </a:solidFill>
                <a:latin typeface="Arial" pitchFamily="34" charset="0"/>
                <a:ea typeface="Times New Roman" pitchFamily="18" charset="0"/>
                <a:cs typeface="Arial" pitchFamily="34" charset="0"/>
              </a:rPr>
              <a:t>тридцати месячных расчетных показателей.</a:t>
            </a:r>
          </a:p>
          <a:p>
            <a:pPr algn="just"/>
            <a:endParaRPr lang="ru-RU" sz="1200" b="1" i="1" dirty="0" smtClean="0">
              <a:solidFill>
                <a:srgbClr val="FF0000"/>
              </a:solidFill>
              <a:latin typeface="Arial" pitchFamily="34" charset="0"/>
              <a:ea typeface="Times New Roman" pitchFamily="18" charset="0"/>
              <a:cs typeface="Arial" pitchFamily="34" charset="0"/>
            </a:endParaRPr>
          </a:p>
          <a:p>
            <a:pPr algn="just"/>
            <a:r>
              <a:rPr lang="ru-RU" sz="1200" dirty="0" smtClean="0"/>
              <a:t>	</a:t>
            </a:r>
            <a:r>
              <a:rPr lang="ru-RU" sz="1200" b="1" i="1" dirty="0" smtClean="0">
                <a:solidFill>
                  <a:srgbClr val="00B0F0"/>
                </a:solidFill>
                <a:latin typeface="Arial" pitchFamily="34" charset="0"/>
                <a:ea typeface="Times New Roman" pitchFamily="18" charset="0"/>
                <a:cs typeface="Arial" pitchFamily="34" charset="0"/>
              </a:rPr>
              <a:t>Под должностными лицами следует понимать: первых руководителей организатора государственных закупок, единого организатора государственных закупок, заказчика или лиц, исполняющих их обязанности, </a:t>
            </a:r>
            <a:r>
              <a:rPr lang="ru-RU" sz="1200" b="1" i="1" dirty="0" smtClean="0">
                <a:solidFill>
                  <a:srgbClr val="FF0000"/>
                </a:solidFill>
                <a:latin typeface="Arial" pitchFamily="34" charset="0"/>
                <a:ea typeface="Times New Roman" pitchFamily="18" charset="0"/>
                <a:cs typeface="Arial" pitchFamily="34" charset="0"/>
              </a:rPr>
              <a:t>ответственных за осуществление процедур </a:t>
            </a:r>
            <a:r>
              <a:rPr lang="ru-RU" sz="1200" b="1" i="1" dirty="0" smtClean="0">
                <a:solidFill>
                  <a:srgbClr val="00B0F0"/>
                </a:solidFill>
                <a:latin typeface="Arial" pitchFamily="34" charset="0"/>
                <a:ea typeface="Times New Roman" pitchFamily="18" charset="0"/>
                <a:cs typeface="Arial" pitchFamily="34" charset="0"/>
              </a:rPr>
              <a:t>организации и проведения государственных закупок.</a:t>
            </a:r>
            <a:r>
              <a:rPr lang="ru-RU" sz="1600" b="1" i="1" dirty="0" smtClean="0">
                <a:solidFill>
                  <a:srgbClr val="00B0F0"/>
                </a:solidFill>
                <a:latin typeface="Arial" pitchFamily="34" charset="0"/>
                <a:ea typeface="Times New Roman" pitchFamily="18" charset="0"/>
                <a:cs typeface="Arial" pitchFamily="34" charset="0"/>
              </a:rPr>
              <a:t> </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25</a:t>
            </a:fld>
            <a:endParaRPr lang="ru-RU"/>
          </a:p>
        </p:txBody>
      </p:sp>
      <p:graphicFrame>
        <p:nvGraphicFramePr>
          <p:cNvPr id="3" name="Таблица 2"/>
          <p:cNvGraphicFramePr>
            <a:graphicFrameLocks noGrp="1"/>
          </p:cNvGraphicFramePr>
          <p:nvPr/>
        </p:nvGraphicFramePr>
        <p:xfrm>
          <a:off x="1" y="0"/>
          <a:ext cx="9143999" cy="2249384"/>
        </p:xfrm>
        <a:graphic>
          <a:graphicData uri="http://schemas.openxmlformats.org/drawingml/2006/table">
            <a:tbl>
              <a:tblPr/>
              <a:tblGrid>
                <a:gridCol w="687915"/>
                <a:gridCol w="2635249"/>
                <a:gridCol w="2635249"/>
                <a:gridCol w="3185586"/>
              </a:tblGrid>
              <a:tr h="182438">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до 1 января 2025 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5993">
                <a:tc>
                  <a:txBody>
                    <a:bodyPr/>
                    <a:lstStyle/>
                    <a:p>
                      <a:r>
                        <a:rPr lang="ru-RU" sz="1400" dirty="0" smtClean="0">
                          <a:latin typeface="Calibri"/>
                          <a:ea typeface="Times New Roman"/>
                          <a:cs typeface="Times New Roman"/>
                        </a:rPr>
                        <a:t>3.</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dirty="0">
                          <a:latin typeface="Calibri"/>
                          <a:ea typeface="Times New Roman"/>
                          <a:cs typeface="Times New Roman"/>
                        </a:rPr>
                        <a:t>Срок окончательной даты представления потенциальными поставщиками заявок на участие в </a:t>
                      </a:r>
                      <a:r>
                        <a:rPr lang="ru-RU" sz="1400" b="1" u="sng" dirty="0">
                          <a:solidFill>
                            <a:srgbClr val="FF0000"/>
                          </a:solidFill>
                          <a:latin typeface="Calibri"/>
                          <a:ea typeface="Times New Roman"/>
                          <a:cs typeface="Times New Roman"/>
                        </a:rPr>
                        <a:t>конкурсе</a:t>
                      </a: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dirty="0">
                          <a:solidFill>
                            <a:srgbClr val="FF0000"/>
                          </a:solidFill>
                          <a:latin typeface="Calibri"/>
                          <a:ea typeface="Times New Roman"/>
                          <a:cs typeface="Times New Roman"/>
                        </a:rPr>
                        <a:t>Не менее пятнадцати календарных дней</a:t>
                      </a:r>
                      <a:r>
                        <a:rPr lang="ru-RU" sz="1400" dirty="0">
                          <a:solidFill>
                            <a:srgbClr val="FF0000"/>
                          </a:solidFill>
                          <a:latin typeface="Calibri"/>
                          <a:ea typeface="Times New Roman"/>
                          <a:cs typeface="Times New Roman"/>
                        </a:rPr>
                        <a:t> </a:t>
                      </a:r>
                      <a:r>
                        <a:rPr lang="ru-RU" sz="1400" dirty="0">
                          <a:latin typeface="Calibri"/>
                          <a:ea typeface="Times New Roman"/>
                          <a:cs typeface="Times New Roman"/>
                        </a:rPr>
                        <a:t>со дня размещения протокола предварительного обсуждения проекта конкурсной документации и текста утвержденной конкурсной документации</a:t>
                      </a: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400" b="1" u="sng" dirty="0">
                          <a:solidFill>
                            <a:srgbClr val="FF0000"/>
                          </a:solidFill>
                          <a:latin typeface="Calibri"/>
                          <a:ea typeface="Times New Roman"/>
                          <a:cs typeface="Times New Roman"/>
                        </a:rPr>
                        <a:t>Не менее пяти рабочих дней </a:t>
                      </a:r>
                      <a:r>
                        <a:rPr lang="ru-RU" sz="1400" dirty="0">
                          <a:latin typeface="Calibri"/>
                          <a:ea typeface="Times New Roman"/>
                          <a:cs typeface="Times New Roman"/>
                        </a:rPr>
                        <a:t>со дня размещения протокола предварительного обсуждения проекта конкурсной документации и текста утвержденной конкурсной документации</a:t>
                      </a:r>
                      <a:r>
                        <a:rPr lang="ru-RU" sz="1400" dirty="0" smtClean="0">
                          <a:latin typeface="Calibri"/>
                          <a:ea typeface="Times New Roman"/>
                          <a:cs typeface="Times New Roman"/>
                        </a:rPr>
                        <a:t>.</a:t>
                      </a:r>
                    </a:p>
                    <a:p>
                      <a:pPr algn="just"/>
                      <a:r>
                        <a:rPr lang="ru-RU" sz="1400" b="1" u="sng" dirty="0" smtClean="0">
                          <a:solidFill>
                            <a:srgbClr val="2182BD"/>
                          </a:solidFill>
                          <a:latin typeface="Calibri"/>
                          <a:ea typeface="Times New Roman"/>
                          <a:cs typeface="Times New Roman"/>
                        </a:rPr>
                        <a:t>Пункт 164 Правил</a:t>
                      </a:r>
                    </a:p>
                    <a:p>
                      <a:pPr algn="just"/>
                      <a:endParaRPr lang="ru-RU" sz="1400" dirty="0">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0" y="2244969"/>
            <a:ext cx="9143999" cy="1323439"/>
          </a:xfrm>
          <a:prstGeom prst="rect">
            <a:avLst/>
          </a:prstGeom>
        </p:spPr>
        <p:txBody>
          <a:bodyPr wrap="square">
            <a:spAutoFit/>
          </a:bodyPr>
          <a:lstStyle/>
          <a:p>
            <a:pPr algn="just"/>
            <a:r>
              <a:rPr lang="ru-RU" sz="1200" b="1" i="1" dirty="0" smtClean="0">
                <a:solidFill>
                  <a:srgbClr val="00B0F0"/>
                </a:solidFill>
                <a:latin typeface="Arial" pitchFamily="34" charset="0"/>
                <a:ea typeface="Times New Roman" pitchFamily="18" charset="0"/>
                <a:cs typeface="Arial" pitchFamily="34" charset="0"/>
              </a:rPr>
              <a:t>	</a:t>
            </a:r>
            <a:r>
              <a:rPr lang="ru-RU" sz="1600" b="1" i="1" dirty="0" smtClean="0">
                <a:solidFill>
                  <a:srgbClr val="00B0F0"/>
                </a:solidFill>
                <a:latin typeface="Arial" pitchFamily="34" charset="0"/>
                <a:ea typeface="Times New Roman" pitchFamily="18" charset="0"/>
                <a:cs typeface="Arial" pitchFamily="34" charset="0"/>
              </a:rPr>
              <a:t>Согласно п. 164 Правил, срок окончательной даты представления потенциальными поставщиками заявок на участие в конкурсе, составляет </a:t>
            </a:r>
            <a:r>
              <a:rPr lang="ru-RU" sz="1600" b="1" i="1" dirty="0" smtClean="0">
                <a:solidFill>
                  <a:srgbClr val="FF0000"/>
                </a:solidFill>
                <a:latin typeface="Arial" pitchFamily="34" charset="0"/>
                <a:ea typeface="Times New Roman" pitchFamily="18" charset="0"/>
                <a:cs typeface="Arial" pitchFamily="34" charset="0"/>
              </a:rPr>
              <a:t>не менее пяти рабочих дней </a:t>
            </a:r>
            <a:r>
              <a:rPr lang="ru-RU" sz="1600" b="1" i="1" dirty="0" smtClean="0">
                <a:solidFill>
                  <a:srgbClr val="00B0F0"/>
                </a:solidFill>
                <a:latin typeface="Arial" pitchFamily="34" charset="0"/>
                <a:ea typeface="Times New Roman" pitchFamily="18" charset="0"/>
                <a:cs typeface="Arial" pitchFamily="34" charset="0"/>
              </a:rPr>
              <a:t>со дня размещения протокола предварительного обсуждения проекта конкурсной документации и текста утвержденной конкурсной документации.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26</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65760"/>
          <a:ext cx="9143998" cy="1082040"/>
        </p:xfrm>
        <a:graphic>
          <a:graphicData uri="http://schemas.openxmlformats.org/drawingml/2006/table">
            <a:tbl>
              <a:tblPr/>
              <a:tblGrid>
                <a:gridCol w="687914"/>
                <a:gridCol w="2635249"/>
                <a:gridCol w="2635249"/>
                <a:gridCol w="3185586"/>
              </a:tblGrid>
              <a:tr h="1082040">
                <a:tc>
                  <a:txBody>
                    <a:bodyPr/>
                    <a:lstStyle/>
                    <a:p>
                      <a:r>
                        <a:rPr lang="ru-RU" sz="1600" dirty="0" smtClean="0">
                          <a:latin typeface="Calibri"/>
                          <a:ea typeface="Times New Roman"/>
                          <a:cs typeface="Times New Roman"/>
                        </a:rPr>
                        <a:t>4.</a:t>
                      </a:r>
                      <a:endParaRPr lang="ru-RU" sz="16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dirty="0">
                          <a:latin typeface="Calibri"/>
                          <a:ea typeface="Times New Roman"/>
                          <a:cs typeface="Times New Roman"/>
                        </a:rPr>
                        <a:t>В случае осуществления </a:t>
                      </a:r>
                      <a:r>
                        <a:rPr lang="ru-RU" sz="1600" b="1" dirty="0">
                          <a:solidFill>
                            <a:srgbClr val="FF0000"/>
                          </a:solidFill>
                          <a:latin typeface="Calibri"/>
                          <a:ea typeface="Times New Roman"/>
                          <a:cs typeface="Times New Roman"/>
                        </a:rPr>
                        <a:t>повторных</a:t>
                      </a:r>
                      <a:r>
                        <a:rPr lang="ru-RU" sz="1600" dirty="0">
                          <a:latin typeface="Calibri"/>
                          <a:ea typeface="Times New Roman"/>
                          <a:cs typeface="Times New Roman"/>
                        </a:rPr>
                        <a:t> государственных закупок </a:t>
                      </a:r>
                      <a:r>
                        <a:rPr lang="ru-RU" sz="1600" b="1" u="sng" dirty="0">
                          <a:latin typeface="Calibri"/>
                          <a:ea typeface="Times New Roman"/>
                          <a:cs typeface="Times New Roman"/>
                        </a:rPr>
                        <a:t>без внесения изменений в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dirty="0">
                          <a:solidFill>
                            <a:srgbClr val="FF0000"/>
                          </a:solidFill>
                          <a:latin typeface="Calibri"/>
                          <a:ea typeface="Times New Roman"/>
                          <a:cs typeface="Times New Roman"/>
                        </a:rPr>
                        <a:t>Не менее пяти рабочих дней </a:t>
                      </a:r>
                      <a:endParaRPr lang="ru-RU" sz="16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685800" rtl="0" eaLnBrk="1" latinLnBrk="0" hangingPunct="1"/>
                      <a:r>
                        <a:rPr lang="ru-RU" sz="1600" b="1" kern="1200" dirty="0">
                          <a:solidFill>
                            <a:srgbClr val="FF0000"/>
                          </a:solidFill>
                          <a:latin typeface="Calibri"/>
                          <a:ea typeface="Times New Roman"/>
                          <a:cs typeface="Times New Roman"/>
                        </a:rPr>
                        <a:t>Не менее трех рабочих дней </a:t>
                      </a:r>
                      <a:endParaRPr lang="ru-RU" sz="1600" b="1" kern="1200" dirty="0" smtClean="0">
                        <a:solidFill>
                          <a:srgbClr val="FF0000"/>
                        </a:solidFill>
                        <a:latin typeface="Calibri"/>
                        <a:ea typeface="Times New Roman"/>
                        <a:cs typeface="Times New Roman"/>
                      </a:endParaRPr>
                    </a:p>
                    <a:p>
                      <a:pPr marL="0" marR="0" indent="0" algn="just"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167 Правил</a:t>
                      </a:r>
                    </a:p>
                    <a:p>
                      <a:pPr marL="0" algn="just" defTabSz="685800" rtl="0" eaLnBrk="1" latinLnBrk="0" hangingPunct="1"/>
                      <a:endParaRPr lang="ru-RU" sz="1600" b="1" kern="12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Прямоугольник 6"/>
          <p:cNvSpPr/>
          <p:nvPr/>
        </p:nvSpPr>
        <p:spPr>
          <a:xfrm>
            <a:off x="0" y="1432560"/>
            <a:ext cx="9144000" cy="1815882"/>
          </a:xfrm>
          <a:prstGeom prst="rect">
            <a:avLst/>
          </a:prstGeom>
        </p:spPr>
        <p:txBody>
          <a:bodyPr wrap="square">
            <a:spAutoFit/>
          </a:bodyPr>
          <a:lstStyle/>
          <a:p>
            <a:pPr algn="just"/>
            <a:r>
              <a:rPr lang="ru-RU" sz="1400" b="1" i="1" dirty="0" smtClean="0">
                <a:solidFill>
                  <a:srgbClr val="00B0F0"/>
                </a:solidFill>
                <a:latin typeface="Arial" pitchFamily="34" charset="0"/>
                <a:ea typeface="Times New Roman" pitchFamily="18" charset="0"/>
                <a:cs typeface="Arial" pitchFamily="34" charset="0"/>
              </a:rPr>
              <a:t>	</a:t>
            </a:r>
            <a:r>
              <a:rPr lang="ru-RU" sz="1600" b="1" i="1" dirty="0" smtClean="0">
                <a:solidFill>
                  <a:srgbClr val="00B0F0"/>
                </a:solidFill>
                <a:latin typeface="Arial" pitchFamily="34" charset="0"/>
                <a:ea typeface="Times New Roman" pitchFamily="18" charset="0"/>
                <a:cs typeface="Arial" pitchFamily="34" charset="0"/>
              </a:rPr>
              <a:t>Согласно п. 167 Правил, в случае осуществления </a:t>
            </a:r>
            <a:r>
              <a:rPr lang="ru-RU" sz="1600" b="1" i="1" dirty="0" smtClean="0">
                <a:solidFill>
                  <a:srgbClr val="FF0000"/>
                </a:solidFill>
                <a:latin typeface="Arial" pitchFamily="34" charset="0"/>
                <a:ea typeface="Times New Roman" pitchFamily="18" charset="0"/>
                <a:cs typeface="Arial" pitchFamily="34" charset="0"/>
              </a:rPr>
              <a:t>повторных</a:t>
            </a:r>
            <a:r>
              <a:rPr lang="ru-RU" sz="1600" b="1" i="1" dirty="0" smtClean="0">
                <a:solidFill>
                  <a:srgbClr val="00B0F0"/>
                </a:solidFill>
                <a:latin typeface="Arial" pitchFamily="34" charset="0"/>
                <a:ea typeface="Times New Roman" pitchFamily="18" charset="0"/>
                <a:cs typeface="Arial" pitchFamily="34" charset="0"/>
              </a:rPr>
              <a:t> государственных закупок способом конкурса организатор не менее чем </a:t>
            </a:r>
            <a:r>
              <a:rPr lang="ru-RU" sz="1600" b="1" i="1" dirty="0" smtClean="0">
                <a:solidFill>
                  <a:srgbClr val="FF0000"/>
                </a:solidFill>
                <a:latin typeface="Arial" pitchFamily="34" charset="0"/>
                <a:ea typeface="Times New Roman" pitchFamily="18" charset="0"/>
                <a:cs typeface="Arial" pitchFamily="34" charset="0"/>
              </a:rPr>
              <a:t>за трех рабочих дней </a:t>
            </a:r>
            <a:r>
              <a:rPr lang="ru-RU" sz="1600" b="1" i="1" dirty="0" smtClean="0">
                <a:solidFill>
                  <a:srgbClr val="00B0F0"/>
                </a:solidFill>
                <a:latin typeface="Arial" pitchFamily="34" charset="0"/>
                <a:ea typeface="Times New Roman" pitchFamily="18" charset="0"/>
                <a:cs typeface="Arial" pitchFamily="34" charset="0"/>
              </a:rPr>
              <a:t>до окончательной даты представления заявок на участие в конкурсе размещает на </a:t>
            </a:r>
            <a:r>
              <a:rPr lang="ru-RU" sz="1600" b="1" i="1" dirty="0" err="1" smtClean="0">
                <a:solidFill>
                  <a:srgbClr val="00B0F0"/>
                </a:solidFill>
                <a:latin typeface="Arial" pitchFamily="34" charset="0"/>
                <a:ea typeface="Times New Roman" pitchFamily="18" charset="0"/>
                <a:cs typeface="Arial" pitchFamily="34" charset="0"/>
              </a:rPr>
              <a:t>веб-портале</a:t>
            </a:r>
            <a:r>
              <a:rPr lang="ru-RU" sz="1600" b="1" i="1" dirty="0" smtClean="0">
                <a:solidFill>
                  <a:srgbClr val="00B0F0"/>
                </a:solidFill>
                <a:latin typeface="Arial" pitchFamily="34" charset="0"/>
                <a:ea typeface="Times New Roman" pitchFamily="18" charset="0"/>
                <a:cs typeface="Arial" pitchFamily="34" charset="0"/>
              </a:rPr>
              <a:t> текст объявления об осуществлении повторных государственных закупок способом конкурса при условии </a:t>
            </a:r>
            <a:r>
              <a:rPr lang="ru-RU" sz="1600" b="1" i="1" dirty="0" smtClean="0">
                <a:solidFill>
                  <a:srgbClr val="FF0000"/>
                </a:solidFill>
                <a:latin typeface="Arial" pitchFamily="34" charset="0"/>
                <a:ea typeface="Times New Roman" pitchFamily="18" charset="0"/>
                <a:cs typeface="Arial" pitchFamily="34" charset="0"/>
              </a:rPr>
              <a:t>неизменности конкурсной документации несостоявшегося конкурса</a:t>
            </a:r>
            <a:r>
              <a:rPr lang="ru-RU" sz="1600" b="1" i="1" dirty="0" smtClean="0">
                <a:solidFill>
                  <a:srgbClr val="00B0F0"/>
                </a:solidFill>
                <a:latin typeface="Arial" pitchFamily="34" charset="0"/>
                <a:ea typeface="Times New Roman" pitchFamily="18" charset="0"/>
                <a:cs typeface="Arial" pitchFamily="34" charset="0"/>
              </a:rPr>
              <a:t>, за исключением увеличения срока исполнения договора в связи с проведением повторных государственных закупок.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27</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81000"/>
          <a:ext cx="9143998" cy="1914464"/>
        </p:xfrm>
        <a:graphic>
          <a:graphicData uri="http://schemas.openxmlformats.org/drawingml/2006/table">
            <a:tbl>
              <a:tblPr/>
              <a:tblGrid>
                <a:gridCol w="687914"/>
                <a:gridCol w="2635249"/>
                <a:gridCol w="2635249"/>
                <a:gridCol w="3185586"/>
              </a:tblGrid>
              <a:tr h="1914464">
                <a:tc>
                  <a:txBody>
                    <a:bodyPr/>
                    <a:lstStyle/>
                    <a:p>
                      <a:r>
                        <a:rPr lang="ru-RU" sz="1600" kern="1200" dirty="0" smtClean="0">
                          <a:solidFill>
                            <a:schemeClr val="tx1"/>
                          </a:solidFill>
                          <a:latin typeface="Calibri"/>
                          <a:ea typeface="Times New Roman"/>
                          <a:cs typeface="Times New Roman"/>
                        </a:rPr>
                        <a:t>5.</a:t>
                      </a:r>
                      <a:endParaRPr lang="ru-RU" sz="1600" kern="1200" dirty="0">
                        <a:solidFill>
                          <a:schemeClr val="tx1"/>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kern="1200" dirty="0">
                          <a:solidFill>
                            <a:schemeClr val="tx1"/>
                          </a:solidFill>
                          <a:latin typeface="Calibri"/>
                          <a:ea typeface="Times New Roman"/>
                          <a:cs typeface="Times New Roman"/>
                        </a:rPr>
                        <a:t>В случае осуществления повторных государственных закупок </a:t>
                      </a:r>
                      <a:r>
                        <a:rPr lang="ru-RU" sz="1600" b="1" u="sng" kern="1200" dirty="0">
                          <a:solidFill>
                            <a:srgbClr val="FF0000"/>
                          </a:solidFill>
                          <a:latin typeface="Calibri"/>
                          <a:ea typeface="Times New Roman"/>
                          <a:cs typeface="Times New Roman"/>
                        </a:rPr>
                        <a:t>с внесением изменений в КД</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kern="1200" dirty="0">
                          <a:solidFill>
                            <a:srgbClr val="FF0000"/>
                          </a:solidFill>
                          <a:latin typeface="Calibri"/>
                          <a:ea typeface="Times New Roman"/>
                          <a:cs typeface="Times New Roman"/>
                        </a:rPr>
                        <a:t>Не менее 15 календарных дней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ru-RU" sz="1600" b="1" kern="1200" dirty="0" smtClean="0">
                          <a:solidFill>
                            <a:srgbClr val="FF0000"/>
                          </a:solidFill>
                          <a:latin typeface="Calibri"/>
                          <a:ea typeface="Times New Roman"/>
                          <a:cs typeface="Times New Roman"/>
                        </a:rPr>
                        <a:t>Не </a:t>
                      </a:r>
                      <a:r>
                        <a:rPr lang="ru-RU" sz="1600" b="1" kern="1200" dirty="0">
                          <a:solidFill>
                            <a:srgbClr val="FF0000"/>
                          </a:solidFill>
                          <a:latin typeface="Calibri"/>
                          <a:ea typeface="Times New Roman"/>
                          <a:cs typeface="Times New Roman"/>
                        </a:rPr>
                        <a:t>менее пяти рабочих </a:t>
                      </a:r>
                      <a:r>
                        <a:rPr lang="ru-RU" sz="1600" b="1" kern="1200" dirty="0" smtClean="0">
                          <a:solidFill>
                            <a:srgbClr val="FF0000"/>
                          </a:solidFill>
                          <a:latin typeface="Calibri"/>
                          <a:ea typeface="Times New Roman"/>
                          <a:cs typeface="Times New Roman"/>
                        </a:rPr>
                        <a:t>дней</a:t>
                      </a:r>
                    </a:p>
                    <a:p>
                      <a:pPr marL="0" marR="0" indent="0" algn="just" defTabSz="685800" rtl="0" eaLnBrk="1" fontAlgn="auto" latinLnBrk="0" hangingPunct="1">
                        <a:lnSpc>
                          <a:spcPct val="100000"/>
                        </a:lnSpc>
                        <a:spcBef>
                          <a:spcPts val="0"/>
                        </a:spcBef>
                        <a:spcAft>
                          <a:spcPts val="0"/>
                        </a:spcAft>
                        <a:buClrTx/>
                        <a:buSzTx/>
                        <a:buFontTx/>
                        <a:buNone/>
                        <a:tabLst/>
                        <a:defRPr/>
                      </a:pPr>
                      <a:r>
                        <a:rPr lang="ru-RU" sz="1600" b="1" u="sng" dirty="0" smtClean="0">
                          <a:solidFill>
                            <a:srgbClr val="2182BD"/>
                          </a:solidFill>
                          <a:latin typeface="+mn-lt"/>
                          <a:ea typeface="Times New Roman"/>
                          <a:cs typeface="Times New Roman"/>
                        </a:rPr>
                        <a:t>Пункт 168 Правил</a:t>
                      </a:r>
                    </a:p>
                    <a:p>
                      <a:pPr algn="just"/>
                      <a:endParaRPr lang="ru-RU" sz="1600" b="1" kern="1200" dirty="0">
                        <a:solidFill>
                          <a:srgbClr val="FF0000"/>
                        </a:solidFill>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2278380"/>
            <a:ext cx="9144000" cy="954107"/>
          </a:xfrm>
          <a:prstGeom prst="rect">
            <a:avLst/>
          </a:prstGeom>
        </p:spPr>
        <p:txBody>
          <a:bodyPr wrap="square">
            <a:spAutoFit/>
          </a:bodyPr>
          <a:lstStyle/>
          <a:p>
            <a:pPr algn="just"/>
            <a:r>
              <a:rPr lang="ru-RU" sz="1400" b="1" i="1" dirty="0" smtClean="0">
                <a:solidFill>
                  <a:srgbClr val="00B0F0"/>
                </a:solidFill>
                <a:latin typeface="Arial" pitchFamily="34" charset="0"/>
                <a:ea typeface="Times New Roman" pitchFamily="18" charset="0"/>
                <a:cs typeface="Arial" pitchFamily="34" charset="0"/>
              </a:rPr>
              <a:t>	Согласно п. 168 Правил, </a:t>
            </a:r>
            <a:r>
              <a:rPr lang="ru-RU" sz="1400" b="1" i="1" dirty="0" smtClean="0">
                <a:solidFill>
                  <a:srgbClr val="FF0000"/>
                </a:solidFill>
                <a:latin typeface="Arial" pitchFamily="34" charset="0"/>
                <a:ea typeface="Times New Roman" pitchFamily="18" charset="0"/>
                <a:cs typeface="Arial" pitchFamily="34" charset="0"/>
              </a:rPr>
              <a:t>в случае внесения изменений</a:t>
            </a:r>
            <a:r>
              <a:rPr lang="ru-RU" sz="1400" b="1" i="1" dirty="0" smtClean="0">
                <a:solidFill>
                  <a:srgbClr val="00B0F0"/>
                </a:solidFill>
                <a:latin typeface="Arial" pitchFamily="34" charset="0"/>
                <a:ea typeface="Times New Roman" pitchFamily="18" charset="0"/>
                <a:cs typeface="Arial" pitchFamily="34" charset="0"/>
              </a:rPr>
              <a:t> и (или) дополнений в конкурсную документацию государственные закупки проводятся в соответствии с пунктом 163 настоящих Правил.  </a:t>
            </a:r>
          </a:p>
          <a:p>
            <a:pPr algn="just"/>
            <a:r>
              <a:rPr lang="ru-RU" sz="1400" b="1" i="1" dirty="0" smtClean="0">
                <a:solidFill>
                  <a:srgbClr val="00B0F0"/>
                </a:solidFill>
                <a:latin typeface="Arial" pitchFamily="34" charset="0"/>
                <a:ea typeface="Times New Roman" pitchFamily="18" charset="0"/>
                <a:cs typeface="Arial" pitchFamily="34" charset="0"/>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28</a:t>
            </a:fld>
            <a:endParaRPr lang="ru-RU"/>
          </a:p>
        </p:txBody>
      </p:sp>
      <p:graphicFrame>
        <p:nvGraphicFramePr>
          <p:cNvPr id="3" name="Таблица 2"/>
          <p:cNvGraphicFramePr>
            <a:graphicFrameLocks noGrp="1"/>
          </p:cNvGraphicFramePr>
          <p:nvPr/>
        </p:nvGraphicFramePr>
        <p:xfrm>
          <a:off x="1" y="0"/>
          <a:ext cx="9143999" cy="381000"/>
        </p:xfrm>
        <a:graphic>
          <a:graphicData uri="http://schemas.openxmlformats.org/drawingml/2006/table">
            <a:tbl>
              <a:tblPr/>
              <a:tblGrid>
                <a:gridCol w="687915"/>
                <a:gridCol w="2635249"/>
                <a:gridCol w="2635249"/>
                <a:gridCol w="3185586"/>
              </a:tblGrid>
              <a:tr h="381000">
                <a:tc>
                  <a:txBody>
                    <a:bodyPr/>
                    <a:lstStyle/>
                    <a:p>
                      <a:r>
                        <a:rPr lang="ru-RU" sz="1400" b="1" dirty="0">
                          <a:latin typeface="Calibri"/>
                          <a:ea typeface="Times New Roman"/>
                          <a:cs typeface="Times New Roman"/>
                        </a:rPr>
                        <a:t>№ </a:t>
                      </a:r>
                      <a:r>
                        <a:rPr lang="ru-RU" sz="1400" b="1" dirty="0" err="1">
                          <a:latin typeface="Calibri"/>
                          <a:ea typeface="Times New Roman"/>
                          <a:cs typeface="Times New Roman"/>
                        </a:rPr>
                        <a:t>п</a:t>
                      </a:r>
                      <a:r>
                        <a:rPr lang="ru-RU" sz="1400" b="1" dirty="0">
                          <a:latin typeface="Calibri"/>
                          <a:ea typeface="Times New Roman"/>
                          <a:cs typeface="Times New Roman"/>
                        </a:rPr>
                        <a:t>/</a:t>
                      </a:r>
                      <a:r>
                        <a:rPr lang="ru-RU" sz="1400" b="1" dirty="0" err="1">
                          <a:latin typeface="Calibri"/>
                          <a:ea typeface="Times New Roman"/>
                          <a:cs typeface="Times New Roman"/>
                        </a:rPr>
                        <a:t>п</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ru-RU" sz="1400" b="1" dirty="0">
                          <a:latin typeface="Calibri"/>
                          <a:ea typeface="Times New Roman"/>
                          <a:cs typeface="Times New Roman"/>
                        </a:rPr>
                        <a:t>Наименование мероприятия</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mn-lt"/>
                          <a:ea typeface="Times New Roman"/>
                          <a:cs typeface="Times New Roman"/>
                        </a:rPr>
                        <a:t>Сроки до 1 января 2025 года</a:t>
                      </a:r>
                      <a:endParaRPr lang="ru-RU" sz="1400" dirty="0">
                        <a:latin typeface="+mn-lt"/>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400" b="1" dirty="0" smtClean="0">
                          <a:latin typeface="Calibri"/>
                          <a:ea typeface="Times New Roman"/>
                          <a:cs typeface="Times New Roman"/>
                        </a:rPr>
                        <a:t>Сроки </a:t>
                      </a:r>
                      <a:r>
                        <a:rPr lang="ru-RU" sz="1400" b="1" dirty="0">
                          <a:latin typeface="Calibri"/>
                          <a:ea typeface="Times New Roman"/>
                          <a:cs typeface="Times New Roman"/>
                        </a:rPr>
                        <a:t>с 01 января 2025 </a:t>
                      </a:r>
                      <a:r>
                        <a:rPr lang="ru-RU" sz="1400" b="1" dirty="0" smtClean="0">
                          <a:latin typeface="Calibri"/>
                          <a:ea typeface="Times New Roman"/>
                          <a:cs typeface="Times New Roman"/>
                        </a:rPr>
                        <a:t>года</a:t>
                      </a:r>
                      <a:endParaRPr lang="ru-RU" sz="1400" dirty="0">
                        <a:latin typeface="Calibri"/>
                        <a:ea typeface="Times New Roman"/>
                        <a:cs typeface="Times New Roman"/>
                      </a:endParaRPr>
                    </a:p>
                  </a:txBody>
                  <a:tcPr marL="57892" marR="57892" marT="28946" marB="2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nvGraphicFramePr>
        <p:xfrm>
          <a:off x="1" y="350520"/>
          <a:ext cx="9143998" cy="1041220"/>
        </p:xfrm>
        <a:graphic>
          <a:graphicData uri="http://schemas.openxmlformats.org/drawingml/2006/table">
            <a:tbl>
              <a:tblPr/>
              <a:tblGrid>
                <a:gridCol w="687914"/>
                <a:gridCol w="2635249"/>
                <a:gridCol w="2635249"/>
                <a:gridCol w="3185586"/>
              </a:tblGrid>
              <a:tr h="1041220">
                <a:tc>
                  <a:txBody>
                    <a:bodyPr/>
                    <a:lstStyle/>
                    <a:p>
                      <a:pPr algn="ctr"/>
                      <a:r>
                        <a:rPr lang="ru-RU" sz="1600" dirty="0" smtClean="0">
                          <a:latin typeface="Calibri"/>
                          <a:ea typeface="Times New Roman"/>
                          <a:cs typeface="Times New Roman"/>
                        </a:rPr>
                        <a:t>6.</a:t>
                      </a:r>
                      <a:endParaRPr lang="ru-RU" sz="1600" dirty="0">
                        <a:latin typeface="Calibri"/>
                        <a:ea typeface="Times New Roman"/>
                        <a:cs typeface="Times New Roman"/>
                      </a:endParaRP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dirty="0">
                          <a:latin typeface="Calibri"/>
                          <a:ea typeface="Times New Roman"/>
                          <a:cs typeface="Times New Roman"/>
                        </a:rPr>
                        <a:t>Срок рассмотрения заявок</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dirty="0">
                          <a:latin typeface="Calibri"/>
                          <a:ea typeface="Times New Roman"/>
                          <a:cs typeface="Times New Roman"/>
                        </a:rPr>
                        <a:t>10 рабочих дней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ru-RU" sz="1600" b="0" kern="1200" dirty="0">
                          <a:solidFill>
                            <a:schemeClr val="tx1"/>
                          </a:solidFill>
                          <a:latin typeface="Calibri"/>
                          <a:ea typeface="Times New Roman"/>
                          <a:cs typeface="Times New Roman"/>
                        </a:rPr>
                        <a:t>3 рабочих дня </a:t>
                      </a:r>
                    </a:p>
                  </a:txBody>
                  <a:tcPr marL="76200" marR="76200" marT="38100" marB="381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0" y="1409701"/>
            <a:ext cx="9144000" cy="3908762"/>
          </a:xfrm>
          <a:prstGeom prst="rect">
            <a:avLst/>
          </a:prstGeom>
        </p:spPr>
        <p:txBody>
          <a:bodyPr wrap="square">
            <a:spAutoFit/>
          </a:bodyPr>
          <a:lstStyle/>
          <a:p>
            <a:pPr algn="just"/>
            <a:r>
              <a:rPr lang="ru-RU" sz="1600" b="1" i="1" dirty="0" smtClean="0">
                <a:solidFill>
                  <a:srgbClr val="00B0F0"/>
                </a:solidFill>
                <a:latin typeface="Arial" pitchFamily="34" charset="0"/>
                <a:ea typeface="Times New Roman" pitchFamily="18" charset="0"/>
                <a:cs typeface="Arial" pitchFamily="34" charset="0"/>
              </a:rPr>
              <a:t>	</a:t>
            </a:r>
            <a:r>
              <a:rPr lang="ru-RU" sz="1400" b="1" i="1" dirty="0" smtClean="0">
                <a:solidFill>
                  <a:srgbClr val="00B0F0"/>
                </a:solidFill>
                <a:latin typeface="Arial" pitchFamily="34" charset="0"/>
                <a:ea typeface="Times New Roman" pitchFamily="18" charset="0"/>
                <a:cs typeface="Arial" pitchFamily="34" charset="0"/>
              </a:rPr>
              <a:t>Согласно п. 208 Правил, по результатам рассмотрения заявок на участие в конкурсе конкурсная комиссия: в течение </a:t>
            </a:r>
            <a:r>
              <a:rPr lang="ru-RU" sz="1400" b="1" i="1" dirty="0" smtClean="0">
                <a:solidFill>
                  <a:srgbClr val="FF0000"/>
                </a:solidFill>
                <a:latin typeface="Arial" pitchFamily="34" charset="0"/>
                <a:ea typeface="Times New Roman" pitchFamily="18" charset="0"/>
                <a:cs typeface="Arial" pitchFamily="34" charset="0"/>
              </a:rPr>
              <a:t>трех рабочих дней </a:t>
            </a:r>
            <a:r>
              <a:rPr lang="ru-RU" sz="1400" b="1" i="1" dirty="0" smtClean="0">
                <a:solidFill>
                  <a:srgbClr val="00B0F0"/>
                </a:solidFill>
                <a:latin typeface="Arial" pitchFamily="34" charset="0"/>
                <a:ea typeface="Times New Roman" pitchFamily="18" charset="0"/>
                <a:cs typeface="Arial" pitchFamily="34" charset="0"/>
              </a:rPr>
              <a:t>со дня вскрытия заявок на участие в конкурсе, оформляет протокол об итогах государственных закупок способом конкурса, согласно </a:t>
            </a:r>
            <a:r>
              <a:rPr lang="ru-RU" sz="1400" b="1" i="1" dirty="0" smtClean="0">
                <a:solidFill>
                  <a:srgbClr val="00B0F0"/>
                </a:solidFill>
                <a:latin typeface="Arial" pitchFamily="34" charset="0"/>
                <a:ea typeface="Times New Roman" pitchFamily="18" charset="0"/>
                <a:cs typeface="Arial" pitchFamily="34" charset="0"/>
                <a:hlinkClick r:id="rId2"/>
              </a:rPr>
              <a:t>приложению 7</a:t>
            </a:r>
            <a:r>
              <a:rPr lang="ru-RU" sz="1400" b="1" i="1" dirty="0" smtClean="0">
                <a:solidFill>
                  <a:srgbClr val="00B0F0"/>
                </a:solidFill>
                <a:latin typeface="Arial" pitchFamily="34" charset="0"/>
                <a:ea typeface="Times New Roman" pitchFamily="18" charset="0"/>
                <a:cs typeface="Arial" pitchFamily="34" charset="0"/>
              </a:rPr>
              <a:t> к настоящим Правилам.</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r>
              <a:rPr lang="ru-RU" sz="1400" b="1" i="1" dirty="0" smtClean="0">
                <a:solidFill>
                  <a:srgbClr val="00B0F0"/>
                </a:solidFill>
                <a:latin typeface="Arial" pitchFamily="34" charset="0"/>
                <a:ea typeface="Times New Roman" pitchFamily="18" charset="0"/>
                <a:cs typeface="Arial" pitchFamily="34" charset="0"/>
              </a:rPr>
              <a:t>	 Согласно п. 14 статьи 207 </a:t>
            </a:r>
            <a:r>
              <a:rPr lang="ru-RU" sz="1400" b="1" i="1" dirty="0" err="1" smtClean="0">
                <a:solidFill>
                  <a:srgbClr val="00B0F0"/>
                </a:solidFill>
                <a:latin typeface="Arial" pitchFamily="34" charset="0"/>
                <a:ea typeface="Times New Roman" pitchFamily="18" charset="0"/>
                <a:cs typeface="Arial" pitchFamily="34" charset="0"/>
              </a:rPr>
              <a:t>КоАП</a:t>
            </a:r>
            <a:r>
              <a:rPr lang="ru-RU" sz="1400" b="1" i="1" dirty="0" smtClean="0">
                <a:solidFill>
                  <a:srgbClr val="00B0F0"/>
                </a:solidFill>
                <a:latin typeface="Arial" pitchFamily="34" charset="0"/>
                <a:ea typeface="Times New Roman" pitchFamily="18" charset="0"/>
                <a:cs typeface="Arial" pitchFamily="34" charset="0"/>
              </a:rPr>
              <a:t> РК, </a:t>
            </a:r>
            <a:r>
              <a:rPr lang="ru-RU" sz="1400" b="1" i="1" dirty="0" smtClean="0">
                <a:solidFill>
                  <a:srgbClr val="FF0000"/>
                </a:solidFill>
                <a:latin typeface="Arial" pitchFamily="34" charset="0"/>
                <a:ea typeface="Times New Roman" pitchFamily="18" charset="0"/>
                <a:cs typeface="Arial" pitchFamily="34" charset="0"/>
              </a:rPr>
              <a:t>несвоевременное рассмотрение заявок </a:t>
            </a:r>
            <a:r>
              <a:rPr lang="ru-RU" sz="1400" b="1" i="1" dirty="0" smtClean="0">
                <a:solidFill>
                  <a:srgbClr val="00B0F0"/>
                </a:solidFill>
                <a:latin typeface="Arial" pitchFamily="34" charset="0"/>
                <a:ea typeface="Times New Roman" pitchFamily="18" charset="0"/>
                <a:cs typeface="Arial" pitchFamily="34" charset="0"/>
              </a:rPr>
              <a:t>потенциальных поставщиков на участие в конкурсе а равно </a:t>
            </a:r>
            <a:r>
              <a:rPr lang="ru-RU" sz="1400" b="1" i="1" dirty="0" smtClean="0">
                <a:solidFill>
                  <a:srgbClr val="FF0000"/>
                </a:solidFill>
                <a:latin typeface="Arial" pitchFamily="34" charset="0"/>
                <a:ea typeface="Times New Roman" pitchFamily="18" charset="0"/>
                <a:cs typeface="Arial" pitchFamily="34" charset="0"/>
              </a:rPr>
              <a:t>несвоевременное размещение протокола</a:t>
            </a:r>
            <a:r>
              <a:rPr lang="ru-RU" sz="1400" b="1" i="1" dirty="0" smtClean="0">
                <a:solidFill>
                  <a:srgbClr val="00B0F0"/>
                </a:solidFill>
                <a:latin typeface="Arial" pitchFamily="34" charset="0"/>
                <a:ea typeface="Times New Roman" pitchFamily="18" charset="0"/>
                <a:cs typeface="Arial" pitchFamily="34" charset="0"/>
              </a:rPr>
              <a:t> предварительного допуска и (или) </a:t>
            </a:r>
            <a:r>
              <a:rPr lang="ru-RU" sz="1400" b="1" i="1" dirty="0" smtClean="0">
                <a:solidFill>
                  <a:srgbClr val="FF0000"/>
                </a:solidFill>
                <a:latin typeface="Arial" pitchFamily="34" charset="0"/>
                <a:ea typeface="Times New Roman" pitchFamily="18" charset="0"/>
                <a:cs typeface="Arial" pitchFamily="34" charset="0"/>
              </a:rPr>
              <a:t>протокола итогов </a:t>
            </a:r>
            <a:r>
              <a:rPr lang="ru-RU" sz="1400" b="1" i="1" dirty="0" smtClean="0">
                <a:solidFill>
                  <a:srgbClr val="00B0F0"/>
                </a:solidFill>
                <a:latin typeface="Arial" pitchFamily="34" charset="0"/>
                <a:ea typeface="Times New Roman" pitchFamily="18" charset="0"/>
                <a:cs typeface="Arial" pitchFamily="34" charset="0"/>
              </a:rPr>
              <a:t>– влекут штраф на должностных лиц в размере </a:t>
            </a:r>
            <a:r>
              <a:rPr lang="ru-RU" sz="1400" b="1" i="1" dirty="0" smtClean="0">
                <a:solidFill>
                  <a:srgbClr val="FF0000"/>
                </a:solidFill>
                <a:latin typeface="Arial" pitchFamily="34" charset="0"/>
                <a:ea typeface="Times New Roman" pitchFamily="18" charset="0"/>
                <a:cs typeface="Arial" pitchFamily="34" charset="0"/>
              </a:rPr>
              <a:t>тридцати</a:t>
            </a:r>
            <a:r>
              <a:rPr lang="ru-RU" sz="1400" b="1" i="1" dirty="0" smtClean="0">
                <a:solidFill>
                  <a:srgbClr val="00B0F0"/>
                </a:solidFill>
                <a:latin typeface="Arial" pitchFamily="34" charset="0"/>
                <a:ea typeface="Times New Roman" pitchFamily="18" charset="0"/>
                <a:cs typeface="Arial" pitchFamily="34" charset="0"/>
              </a:rPr>
              <a:t> месячных расчетных показателей.</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r>
              <a:rPr lang="ru-RU" sz="1400" b="1" i="1" dirty="0" smtClean="0">
                <a:solidFill>
                  <a:srgbClr val="00B0F0"/>
                </a:solidFill>
                <a:latin typeface="Arial" pitchFamily="34" charset="0"/>
                <a:ea typeface="Times New Roman" pitchFamily="18" charset="0"/>
                <a:cs typeface="Arial" pitchFamily="34" charset="0"/>
              </a:rPr>
              <a:t>	 Примечание: Под должностными лицами е следует понимать: председателя конкурсной комиссии, а также членов и </a:t>
            </a:r>
            <a:r>
              <a:rPr lang="ru-RU" sz="1400" b="1" i="1" dirty="0" smtClean="0">
                <a:solidFill>
                  <a:srgbClr val="FF0000"/>
                </a:solidFill>
                <a:latin typeface="Arial" pitchFamily="34" charset="0"/>
                <a:ea typeface="Times New Roman" pitchFamily="18" charset="0"/>
                <a:cs typeface="Arial" pitchFamily="34" charset="0"/>
              </a:rPr>
              <a:t>секретаря</a:t>
            </a:r>
            <a:r>
              <a:rPr lang="ru-RU" sz="1400" b="1" i="1" dirty="0" smtClean="0">
                <a:solidFill>
                  <a:srgbClr val="00B0F0"/>
                </a:solidFill>
                <a:latin typeface="Arial" pitchFamily="34" charset="0"/>
                <a:ea typeface="Times New Roman" pitchFamily="18" charset="0"/>
                <a:cs typeface="Arial" pitchFamily="34" charset="0"/>
              </a:rPr>
              <a:t> конкурсной комиссии (аукционной комиссии);</a:t>
            </a:r>
          </a:p>
          <a:p>
            <a:pPr algn="just"/>
            <a:endParaRPr lang="ru-RU" sz="14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endParaRPr lang="ru-RU" sz="1600" b="1" i="1" dirty="0" smtClean="0">
              <a:solidFill>
                <a:srgbClr val="00B0F0"/>
              </a:solidFill>
              <a:latin typeface="Arial" pitchFamily="34" charset="0"/>
              <a:ea typeface="Times New Roman" pitchFamily="18" charset="0"/>
              <a:cs typeface="Arial" pitchFamily="34" charset="0"/>
            </a:endParaRPr>
          </a:p>
          <a:p>
            <a:pPr algn="just"/>
            <a:r>
              <a:rPr lang="ru-RU" sz="1600" b="1" i="1" dirty="0" smtClean="0">
                <a:solidFill>
                  <a:srgbClr val="00B0F0"/>
                </a:solidFill>
                <a:latin typeface="Arial" pitchFamily="34" charset="0"/>
                <a:ea typeface="Times New Roman" pitchFamily="18" charset="0"/>
                <a:cs typeface="Arial"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EA2A6293-D4A5-4BD0-8A81-E64C3F863E06}" type="slidenum">
              <a:rPr lang="ru-RU"/>
              <a:pPr>
                <a:defRPr/>
              </a:pPr>
              <a:t>2</a:t>
            </a:fld>
            <a:endParaRPr lang="ru-RU"/>
          </a:p>
        </p:txBody>
      </p:sp>
      <p:sp>
        <p:nvSpPr>
          <p:cNvPr id="3" name="Прямоугольник 2"/>
          <p:cNvSpPr/>
          <p:nvPr/>
        </p:nvSpPr>
        <p:spPr>
          <a:xfrm>
            <a:off x="0" y="0"/>
            <a:ext cx="9144000" cy="3929409"/>
          </a:xfrm>
          <a:prstGeom prst="rect">
            <a:avLst/>
          </a:prstGeom>
        </p:spPr>
        <p:txBody>
          <a:bodyPr>
            <a:spAutoFit/>
          </a:bodyPr>
          <a:lstStyle/>
          <a:p>
            <a:pPr algn="ctr" defTabSz="779252" fontAlgn="auto">
              <a:spcBef>
                <a:spcPts val="0"/>
              </a:spcBef>
              <a:spcAft>
                <a:spcPts val="0"/>
              </a:spcAft>
              <a:defRPr/>
            </a:pPr>
            <a:r>
              <a:rPr lang="ru-RU" sz="1800" b="1" dirty="0">
                <a:latin typeface="Arial" pitchFamily="34" charset="0"/>
                <a:cs typeface="Arial" pitchFamily="34" charset="0"/>
              </a:rPr>
              <a:t>Статья 10. Способы осуществления государственных закупок</a:t>
            </a:r>
          </a:p>
          <a:p>
            <a:pPr defTabSz="779252" fontAlgn="auto">
              <a:spcBef>
                <a:spcPts val="0"/>
              </a:spcBef>
              <a:spcAft>
                <a:spcPts val="0"/>
              </a:spcAft>
              <a:defRPr/>
            </a:pPr>
            <a:endParaRPr lang="ru-RU" sz="1800" b="1" dirty="0">
              <a:latin typeface="Arial" pitchFamily="34" charset="0"/>
              <a:cs typeface="Arial" pitchFamily="34" charset="0"/>
            </a:endParaRPr>
          </a:p>
          <a:p>
            <a:pPr marL="342900" indent="-342900" defTabSz="779252">
              <a:spcBef>
                <a:spcPts val="0"/>
              </a:spcBef>
              <a:spcAft>
                <a:spcPts val="0"/>
              </a:spcAft>
              <a:buFontTx/>
              <a:buAutoNum type="arabicPeriod"/>
              <a:defRPr/>
            </a:pPr>
            <a:r>
              <a:rPr lang="ru-RU" sz="1800" dirty="0">
                <a:latin typeface="Arial" pitchFamily="34" charset="0"/>
                <a:cs typeface="Arial" pitchFamily="34" charset="0"/>
              </a:rPr>
              <a:t>Государственные закупки осуществляются одним из следующих способов:</a:t>
            </a:r>
          </a:p>
          <a:p>
            <a:pPr marL="342900" indent="-342900"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1) </a:t>
            </a:r>
            <a:r>
              <a:rPr lang="ru-RU" sz="1800" b="1" dirty="0">
                <a:solidFill>
                  <a:srgbClr val="FF0000"/>
                </a:solidFill>
                <a:latin typeface="Arial" pitchFamily="34" charset="0"/>
                <a:cs typeface="Arial" pitchFamily="34" charset="0"/>
              </a:rPr>
              <a:t>конкурса</a:t>
            </a:r>
            <a:r>
              <a:rPr lang="ru-RU" sz="1800" dirty="0">
                <a:latin typeface="Arial" pitchFamily="34" charset="0"/>
                <a:cs typeface="Arial" pitchFamily="34" charset="0"/>
              </a:rPr>
              <a:t>;</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2) аукциона;</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3) запроса ценовых предложений;</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4) из одного источника;</a:t>
            </a:r>
          </a:p>
          <a:p>
            <a:pPr defTabSz="779252">
              <a:spcBef>
                <a:spcPts val="0"/>
              </a:spcBef>
              <a:spcAft>
                <a:spcPts val="0"/>
              </a:spcAft>
              <a:defRPr/>
            </a:pPr>
            <a:endParaRPr lang="ru-RU" sz="1800" dirty="0">
              <a:latin typeface="Arial" pitchFamily="34" charset="0"/>
              <a:cs typeface="Arial" pitchFamily="34" charset="0"/>
            </a:endParaRPr>
          </a:p>
          <a:p>
            <a:pPr defTabSz="779252">
              <a:spcBef>
                <a:spcPts val="0"/>
              </a:spcBef>
              <a:spcAft>
                <a:spcPts val="0"/>
              </a:spcAft>
              <a:defRPr/>
            </a:pPr>
            <a:r>
              <a:rPr lang="ru-RU" sz="1800" dirty="0">
                <a:latin typeface="Arial" pitchFamily="34" charset="0"/>
                <a:cs typeface="Arial" pitchFamily="34" charset="0"/>
              </a:rPr>
              <a:t>      5) через электронный магазин.</a:t>
            </a:r>
          </a:p>
          <a:p>
            <a:pPr defTabSz="779252" fontAlgn="auto">
              <a:spcBef>
                <a:spcPts val="0"/>
              </a:spcBef>
              <a:spcAft>
                <a:spcPts val="0"/>
              </a:spcAft>
              <a:defRPr/>
            </a:pPr>
            <a:endParaRPr lang="ru-RU" sz="1534" dirty="0">
              <a:latin typeface="+mn-lt"/>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29</a:t>
            </a:fld>
            <a:endParaRPr lang="ru-RU"/>
          </a:p>
        </p:txBody>
      </p:sp>
      <p:sp>
        <p:nvSpPr>
          <p:cNvPr id="3" name="Прямоугольник 2"/>
          <p:cNvSpPr/>
          <p:nvPr/>
        </p:nvSpPr>
        <p:spPr>
          <a:xfrm>
            <a:off x="0" y="1"/>
            <a:ext cx="9144000" cy="3416320"/>
          </a:xfrm>
          <a:prstGeom prst="rect">
            <a:avLst/>
          </a:prstGeom>
        </p:spPr>
        <p:txBody>
          <a:bodyPr wrap="square">
            <a:spAutoFit/>
          </a:bodyPr>
          <a:lstStyle/>
          <a:p>
            <a:pPr algn="ctr"/>
            <a:r>
              <a:rPr lang="ru-RU" sz="2400" dirty="0" smtClean="0"/>
              <a:t>При приобретение определенных </a:t>
            </a:r>
            <a:r>
              <a:rPr lang="ru-RU" sz="2400" dirty="0" smtClean="0">
                <a:solidFill>
                  <a:srgbClr val="FF0000"/>
                </a:solidFill>
              </a:rPr>
              <a:t>товаров</a:t>
            </a:r>
            <a:r>
              <a:rPr lang="ru-RU" sz="2400" dirty="0" smtClean="0"/>
              <a:t> Заказчик устанавливает требования лицензий, разрешений либо уведомлений.</a:t>
            </a:r>
          </a:p>
          <a:p>
            <a:pPr algn="ctr"/>
            <a:endParaRPr lang="ru-RU" sz="2400" dirty="0" smtClean="0"/>
          </a:p>
          <a:p>
            <a:pPr algn="just"/>
            <a:r>
              <a:rPr lang="ru-RU" sz="2400" dirty="0" smtClean="0"/>
              <a:t>	</a:t>
            </a:r>
            <a:r>
              <a:rPr lang="ru-RU" sz="2400" b="1" i="1" dirty="0" smtClean="0">
                <a:solidFill>
                  <a:srgbClr val="00B0F0"/>
                </a:solidFill>
              </a:rPr>
              <a:t>*** Пример «Лицензия на фармацевтическую деятельность» подвид лицензии: Розничная реализация лекарственных средств.</a:t>
            </a:r>
          </a:p>
          <a:p>
            <a:pPr algn="just"/>
            <a:endParaRPr lang="ru-RU" sz="2400" dirty="0" smtClean="0"/>
          </a:p>
          <a:p>
            <a:pPr algn="just"/>
            <a:endParaRPr lang="ru-RU"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30</a:t>
            </a:fld>
            <a:endParaRPr lang="ru-RU"/>
          </a:p>
        </p:txBody>
      </p:sp>
      <p:pic>
        <p:nvPicPr>
          <p:cNvPr id="819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31</a:t>
            </a:fld>
            <a:endParaRPr lang="ru-RU"/>
          </a:p>
        </p:txBody>
      </p:sp>
      <p:pic>
        <p:nvPicPr>
          <p:cNvPr id="9218" name="Picture 2"/>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32</a:t>
            </a:fld>
            <a:endParaRPr lang="ru-RU"/>
          </a:p>
        </p:txBody>
      </p:sp>
      <p:pic>
        <p:nvPicPr>
          <p:cNvPr id="10243" name="Picture 3"/>
          <p:cNvPicPr>
            <a:picLocks noChangeAspect="1" noChangeArrowheads="1"/>
          </p:cNvPicPr>
          <p:nvPr/>
        </p:nvPicPr>
        <p:blipFill>
          <a:blip r:embed="rId2"/>
          <a:srcRect/>
          <a:stretch>
            <a:fillRect/>
          </a:stretch>
        </p:blipFill>
        <p:spPr bwMode="auto">
          <a:xfrm>
            <a:off x="0" y="0"/>
            <a:ext cx="9143999" cy="5143499"/>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33</a:t>
            </a:fld>
            <a:endParaRPr lang="ru-RU"/>
          </a:p>
        </p:txBody>
      </p:sp>
      <p:pic>
        <p:nvPicPr>
          <p:cNvPr id="102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34</a:t>
            </a:fld>
            <a:endParaRPr lang="ru-RU"/>
          </a:p>
        </p:txBody>
      </p:sp>
      <p:pic>
        <p:nvPicPr>
          <p:cNvPr id="2050" name="Picture 2"/>
          <p:cNvPicPr>
            <a:picLocks noChangeAspect="1" noChangeArrowheads="1"/>
          </p:cNvPicPr>
          <p:nvPr/>
        </p:nvPicPr>
        <p:blipFill>
          <a:blip r:embed="rId2"/>
          <a:srcRect/>
          <a:stretch>
            <a:fillRect/>
          </a:stretch>
        </p:blipFill>
        <p:spPr bwMode="auto">
          <a:xfrm>
            <a:off x="0" y="-1"/>
            <a:ext cx="9144000" cy="5143501"/>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35</a:t>
            </a:fld>
            <a:endParaRPr lang="ru-RU"/>
          </a:p>
        </p:txBody>
      </p:sp>
      <p:pic>
        <p:nvPicPr>
          <p:cNvPr id="3" name="Рисунок 2" descr="слайд 2.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36</a:t>
            </a:fld>
            <a:endParaRPr lang="ru-RU"/>
          </a:p>
        </p:txBody>
      </p:sp>
      <p:pic>
        <p:nvPicPr>
          <p:cNvPr id="3074" name="Picture 2"/>
          <p:cNvPicPr>
            <a:picLocks noChangeAspect="1" noChangeArrowheads="1"/>
          </p:cNvPicPr>
          <p:nvPr/>
        </p:nvPicPr>
        <p:blipFill>
          <a:blip r:embed="rId2"/>
          <a:srcRect/>
          <a:stretch>
            <a:fillRect/>
          </a:stretch>
        </p:blipFill>
        <p:spPr bwMode="auto">
          <a:xfrm>
            <a:off x="0" y="1"/>
            <a:ext cx="9143999" cy="219074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0" y="1924050"/>
            <a:ext cx="9144000" cy="321945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37</a:t>
            </a:fld>
            <a:endParaRPr lang="ru-RU"/>
          </a:p>
        </p:txBody>
      </p:sp>
      <p:pic>
        <p:nvPicPr>
          <p:cNvPr id="4098"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38</a:t>
            </a:fld>
            <a:endParaRPr lang="ru-RU"/>
          </a:p>
        </p:txBody>
      </p:sp>
      <p:sp>
        <p:nvSpPr>
          <p:cNvPr id="3" name="Прямоугольник 2"/>
          <p:cNvSpPr/>
          <p:nvPr/>
        </p:nvSpPr>
        <p:spPr>
          <a:xfrm>
            <a:off x="0" y="0"/>
            <a:ext cx="9144000" cy="4154984"/>
          </a:xfrm>
          <a:prstGeom prst="rect">
            <a:avLst/>
          </a:prstGeom>
        </p:spPr>
        <p:txBody>
          <a:bodyPr wrap="square">
            <a:spAutoFit/>
          </a:bodyPr>
          <a:lstStyle/>
          <a:p>
            <a:pPr algn="just"/>
            <a:r>
              <a:rPr lang="ru-RU" sz="2400" dirty="0" smtClean="0"/>
              <a:t>	Ответ  ДЗГЗ от 30.06.2025г. За № ДЗГЗ-1-8/31989-ВН представлено следующее разъяснение: условия к </a:t>
            </a:r>
            <a:r>
              <a:rPr lang="ru-RU" sz="2400" b="1" u="sng" dirty="0" smtClean="0">
                <a:solidFill>
                  <a:srgbClr val="FF0000"/>
                </a:solidFill>
              </a:rPr>
              <a:t>поставщику</a:t>
            </a:r>
            <a:r>
              <a:rPr lang="ru-RU" sz="2400" dirty="0" smtClean="0"/>
              <a:t>, указываются в технической спецификации </a:t>
            </a:r>
            <a:r>
              <a:rPr lang="ru-RU" sz="2400" b="1" u="sng" dirty="0" smtClean="0">
                <a:solidFill>
                  <a:srgbClr val="2182BD"/>
                </a:solidFill>
              </a:rPr>
              <a:t>в графе</a:t>
            </a:r>
            <a:r>
              <a:rPr lang="ru-RU" sz="2400" dirty="0" smtClean="0"/>
              <a:t> «Условия к потенциальному поставщику в случае определения его победителем и заключения с ним договора о государственных закупках (Указываются при необходимости) (Отклонение потенциального поставщика за не указание и непредставление указанных сведений не допускается)» </a:t>
            </a:r>
            <a:r>
              <a:rPr lang="ru-RU" sz="2400" b="1" u="sng" dirty="0" smtClean="0">
                <a:solidFill>
                  <a:srgbClr val="2182BD"/>
                </a:solidFill>
              </a:rPr>
              <a:t>исходя из целей и задач приобретаемых товаров, работ, услуг, и подлежат исполнению поставщиком после заключения договора о государственных закупках.</a:t>
            </a:r>
            <a:r>
              <a:rPr lang="ru-RU" sz="2400" dirty="0" smtClean="0"/>
              <a:t> </a:t>
            </a:r>
            <a:endParaRPr lang="ru-R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a:t>
            </a:fld>
            <a:endParaRPr lang="ru-RU"/>
          </a:p>
        </p:txBody>
      </p:sp>
      <p:sp>
        <p:nvSpPr>
          <p:cNvPr id="134145" name="Rectangle 1"/>
          <p:cNvSpPr>
            <a:spLocks noChangeArrowheads="1"/>
          </p:cNvSpPr>
          <p:nvPr/>
        </p:nvSpPr>
        <p:spPr bwMode="auto">
          <a:xfrm>
            <a:off x="0" y="0"/>
            <a:ext cx="91440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777875"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13. В соответствии с пунктом 1 статьи 10 Закона государственные закупки осуществляются одним из следующих способов:</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 конкурса;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2) аукциона;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3) запроса ценовых предложений;</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4) из одного источника;</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5) через электронный магазин.</a:t>
            </a:r>
          </a:p>
          <a:p>
            <a:pPr marL="0" marR="0" lvl="0" indent="539750" algn="just" defTabSz="777875"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При этом, государственные закупки способом </a:t>
            </a:r>
            <a:r>
              <a:rPr kumimoji="0" lang="ru-RU" sz="2000" b="1" i="0" u="sng" strike="noStrike" cap="none" normalizeH="0" baseline="0" dirty="0" smtClean="0">
                <a:ln>
                  <a:noFill/>
                </a:ln>
                <a:solidFill>
                  <a:srgbClr val="FF0000"/>
                </a:solidFill>
                <a:effectLst/>
                <a:latin typeface="Calibri" pitchFamily="34" charset="0"/>
                <a:ea typeface="Times New Roman" pitchFamily="18" charset="0"/>
              </a:rPr>
              <a:t>конкурса</a:t>
            </a: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 предусмотренные подпунктом 1) настоящего пункта также осуществляются с особенностями, предусмотренными настоящими Правилами, в том числе:</a:t>
            </a:r>
          </a:p>
          <a:p>
            <a:pPr marL="0" marR="0" lvl="0" indent="539750" algn="just" defTabSz="777875"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1) конкурса с предварительным квалификационным отбором;</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2) конкурса с использованием </a:t>
            </a:r>
            <a:r>
              <a:rPr kumimoji="0" lang="ru-RU" sz="2000" b="0" i="0" u="none" strike="noStrike" cap="none" normalizeH="0" baseline="0" dirty="0" err="1" smtClean="0">
                <a:ln>
                  <a:noFill/>
                </a:ln>
                <a:solidFill>
                  <a:schemeClr val="tx1"/>
                </a:solidFill>
                <a:effectLst/>
                <a:latin typeface="Calibri" pitchFamily="34" charset="0"/>
                <a:ea typeface="Times New Roman" pitchFamily="18" charset="0"/>
              </a:rPr>
              <a:t>рейтингово-балльной</a:t>
            </a: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 системы;</a:t>
            </a:r>
            <a:endParaRPr kumimoji="0" lang="ru-RU" sz="2000" b="0" i="0" u="none" strike="noStrike" cap="none" normalizeH="0" baseline="0" dirty="0" smtClean="0">
              <a:ln>
                <a:noFill/>
              </a:ln>
              <a:solidFill>
                <a:schemeClr val="tx1"/>
              </a:solidFill>
              <a:effectLst/>
              <a:latin typeface="Calibri" pitchFamily="34" charset="0"/>
            </a:endParaRPr>
          </a:p>
          <a:p>
            <a:pPr marL="0" marR="0" lvl="0" indent="539750" algn="just" defTabSz="777875"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Times New Roman" pitchFamily="18" charset="0"/>
              </a:rPr>
              <a:t>3) конкурса по строительству «под ключ»</a:t>
            </a:r>
            <a:r>
              <a:rPr kumimoji="0" lang="ru-RU" sz="2000" b="0" i="0" u="none" strike="noStrike" cap="none" normalizeH="0" dirty="0" smtClean="0">
                <a:ln>
                  <a:noFill/>
                </a:ln>
                <a:solidFill>
                  <a:schemeClr val="tx1"/>
                </a:solidFill>
                <a:effectLst/>
                <a:latin typeface="Calibri" pitchFamily="34" charset="0"/>
                <a:ea typeface="Times New Roman" pitchFamily="18" charset="0"/>
              </a:rPr>
              <a:t> (</a:t>
            </a:r>
            <a:r>
              <a:rPr kumimoji="0" lang="ru-RU" sz="2000" b="1" i="0" u="none" strike="noStrike" cap="none" normalizeH="0" dirty="0" smtClean="0">
                <a:ln>
                  <a:noFill/>
                </a:ln>
                <a:solidFill>
                  <a:srgbClr val="FF0000"/>
                </a:solidFill>
                <a:effectLst/>
                <a:latin typeface="Calibri" pitchFamily="34" charset="0"/>
                <a:ea typeface="Times New Roman" pitchFamily="18" charset="0"/>
              </a:rPr>
              <a:t>с 1 июля 2025 года</a:t>
            </a:r>
            <a:r>
              <a:rPr kumimoji="0" lang="ru-RU" sz="2000" b="0" i="0" u="none" strike="noStrike" cap="none" normalizeH="0" dirty="0" smtClean="0">
                <a:ln>
                  <a:noFill/>
                </a:ln>
                <a:solidFill>
                  <a:schemeClr val="tx1"/>
                </a:solidFill>
                <a:effectLst/>
                <a:latin typeface="Calibri" pitchFamily="34" charset="0"/>
                <a:ea typeface="Times New Roman" pitchFamily="18" charset="0"/>
              </a:rPr>
              <a:t>)</a:t>
            </a:r>
            <a:endParaRPr kumimoji="0" lang="ru-RU" sz="2000" b="0" i="0" u="none" strike="noStrike" cap="none" normalizeH="0" baseline="0" dirty="0" smtClean="0">
              <a:ln>
                <a:noFill/>
              </a:ln>
              <a:solidFill>
                <a:schemeClr val="tx1"/>
              </a:solidFill>
              <a:effectLst/>
              <a:latin typeface="Calibri"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39</a:t>
            </a:fld>
            <a:endParaRPr lang="ru-RU"/>
          </a:p>
        </p:txBody>
      </p:sp>
      <p:pic>
        <p:nvPicPr>
          <p:cNvPr id="5" name="Рисунок 4" descr="слайд 3.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40</a:t>
            </a:fld>
            <a:endParaRPr lang="ru-RU"/>
          </a:p>
        </p:txBody>
      </p:sp>
      <p:sp>
        <p:nvSpPr>
          <p:cNvPr id="3" name="Прямоугольник 2"/>
          <p:cNvSpPr/>
          <p:nvPr/>
        </p:nvSpPr>
        <p:spPr>
          <a:xfrm>
            <a:off x="0" y="0"/>
            <a:ext cx="9144000" cy="4524315"/>
          </a:xfrm>
          <a:prstGeom prst="rect">
            <a:avLst/>
          </a:prstGeom>
        </p:spPr>
        <p:txBody>
          <a:bodyPr wrap="square">
            <a:spAutoFit/>
          </a:bodyPr>
          <a:lstStyle/>
          <a:p>
            <a:pPr algn="just"/>
            <a:r>
              <a:rPr lang="ru-RU" dirty="0" smtClean="0"/>
              <a:t>	</a:t>
            </a:r>
            <a:r>
              <a:rPr lang="ru-RU" sz="1800" dirty="0" smtClean="0"/>
              <a:t>Согласно п.п. 7 п. 2 Главы 1 Типовой конкурсной документации Правил: </a:t>
            </a:r>
            <a:r>
              <a:rPr lang="ru-RU" sz="1800" b="1" dirty="0" smtClean="0">
                <a:solidFill>
                  <a:srgbClr val="FF0000"/>
                </a:solidFill>
              </a:rPr>
              <a:t>допускается</a:t>
            </a:r>
            <a:r>
              <a:rPr lang="ru-RU" sz="1800" dirty="0" smtClean="0"/>
              <a:t> указание в технической спецификации требований о наличии в заявках на участие в конкурсе потенциальных поставщиков </a:t>
            </a:r>
            <a:r>
              <a:rPr lang="ru-RU" sz="1800" b="1" dirty="0" smtClean="0"/>
              <a:t>копий писем (сертификатов, свидетельств) от производителей либо их (дилеров или дистрибьюторов)</a:t>
            </a:r>
            <a:r>
              <a:rPr lang="ru-RU" sz="1800" dirty="0" smtClean="0"/>
              <a:t>, технических паспортов, сертификатов соответствия продукции, на предлагаемые товары, указанные в технической спецификации потенциального поставщика;</a:t>
            </a:r>
          </a:p>
          <a:p>
            <a:pPr algn="just"/>
            <a:endParaRPr lang="ru-RU" sz="1800" dirty="0" smtClean="0"/>
          </a:p>
          <a:p>
            <a:pPr algn="just"/>
            <a:r>
              <a:rPr lang="ru-RU" sz="1800" dirty="0" smtClean="0"/>
              <a:t>      если технические паспорта, сертификаты соответствия продукции и другие требуемые заказчиком документы, </a:t>
            </a:r>
            <a:r>
              <a:rPr lang="ru-RU" sz="1800" b="1" dirty="0" smtClean="0"/>
              <a:t>выдаются при приобретении товара либо при ввозе на территорию Республики Казахстан</a:t>
            </a:r>
            <a:r>
              <a:rPr lang="ru-RU" sz="1800" dirty="0" smtClean="0"/>
              <a:t>, их регистрации в установленном порядке, то потенциальный поставщик </a:t>
            </a:r>
            <a:r>
              <a:rPr lang="ru-RU" sz="1800" b="1" dirty="0" smtClean="0"/>
              <a:t>предоставляет гарантийное письмо о представлении таких документов при поставке </a:t>
            </a:r>
            <a:r>
              <a:rPr lang="ru-RU" sz="1800" b="1" dirty="0" smtClean="0">
                <a:solidFill>
                  <a:srgbClr val="FF0000"/>
                </a:solidFill>
              </a:rPr>
              <a:t>товаров</a:t>
            </a:r>
            <a:r>
              <a:rPr lang="ru-RU" sz="1800" dirty="0" smtClean="0"/>
              <a:t>;</a:t>
            </a:r>
          </a:p>
          <a:p>
            <a:pPr algn="just"/>
            <a:endParaRPr lang="ru-RU" sz="1800" dirty="0" smtClean="0"/>
          </a:p>
          <a:p>
            <a:pPr algn="just"/>
            <a:r>
              <a:rPr lang="ru-RU" sz="1800" dirty="0" smtClean="0"/>
              <a:t>	</a:t>
            </a:r>
            <a:endParaRPr lang="ru-RU" sz="1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41</a:t>
            </a:fld>
            <a:endParaRPr lang="ru-RU"/>
          </a:p>
        </p:txBody>
      </p:sp>
      <p:sp>
        <p:nvSpPr>
          <p:cNvPr id="3" name="Прямоугольник 2"/>
          <p:cNvSpPr/>
          <p:nvPr/>
        </p:nvSpPr>
        <p:spPr>
          <a:xfrm>
            <a:off x="0" y="0"/>
            <a:ext cx="9144000" cy="5170646"/>
          </a:xfrm>
          <a:prstGeom prst="rect">
            <a:avLst/>
          </a:prstGeom>
        </p:spPr>
        <p:txBody>
          <a:bodyPr wrap="square">
            <a:spAutoFit/>
          </a:bodyPr>
          <a:lstStyle/>
          <a:p>
            <a:pPr algn="ctr"/>
            <a:r>
              <a:rPr lang="ru-RU" dirty="0" smtClean="0"/>
              <a:t>	</a:t>
            </a:r>
            <a:r>
              <a:rPr lang="ru-RU" sz="2000" dirty="0" smtClean="0"/>
              <a:t>В большинстве случаев Заказчиками в конкурсной документации (техническая спецификация) требуют </a:t>
            </a:r>
            <a:r>
              <a:rPr lang="ru-RU" sz="2000" b="1" dirty="0" err="1" smtClean="0">
                <a:solidFill>
                  <a:srgbClr val="FF0000"/>
                </a:solidFill>
              </a:rPr>
              <a:t>авторизационные</a:t>
            </a:r>
            <a:r>
              <a:rPr lang="ru-RU" sz="2000" dirty="0" smtClean="0"/>
              <a:t> письма на программные обеспечения.</a:t>
            </a:r>
          </a:p>
          <a:p>
            <a:pPr algn="ctr"/>
            <a:endParaRPr lang="ru-RU" sz="1800" dirty="0" smtClean="0"/>
          </a:p>
          <a:p>
            <a:pPr algn="just"/>
            <a:r>
              <a:rPr lang="ru-RU" sz="1800" dirty="0" smtClean="0"/>
              <a:t>	</a:t>
            </a:r>
            <a:r>
              <a:rPr lang="ru-RU" sz="1800" b="1" i="1" dirty="0" smtClean="0">
                <a:solidFill>
                  <a:srgbClr val="00B0F0"/>
                </a:solidFill>
              </a:rPr>
              <a:t>*** Примечание:  Гарантийное письмо об предоставлении </a:t>
            </a:r>
            <a:r>
              <a:rPr lang="ru-RU" sz="1800" b="1" i="1" dirty="0" err="1" smtClean="0">
                <a:solidFill>
                  <a:srgbClr val="00B0F0"/>
                </a:solidFill>
              </a:rPr>
              <a:t>авторизационного</a:t>
            </a:r>
            <a:r>
              <a:rPr lang="ru-RU" sz="1800" b="1" i="1" dirty="0" smtClean="0">
                <a:solidFill>
                  <a:srgbClr val="00B0F0"/>
                </a:solidFill>
              </a:rPr>
              <a:t> письма при поставке товара </a:t>
            </a:r>
            <a:r>
              <a:rPr lang="ru-RU" sz="1800" b="1" i="1" dirty="0" smtClean="0">
                <a:solidFill>
                  <a:srgbClr val="FF0000"/>
                </a:solidFill>
              </a:rPr>
              <a:t>не допускается.</a:t>
            </a:r>
          </a:p>
          <a:p>
            <a:pPr algn="just"/>
            <a:endParaRPr lang="ru-RU" sz="1800" b="1" i="1" dirty="0" smtClean="0">
              <a:solidFill>
                <a:srgbClr val="00B0F0"/>
              </a:solidFill>
            </a:endParaRPr>
          </a:p>
          <a:p>
            <a:pPr algn="just"/>
            <a:r>
              <a:rPr lang="ru-RU" sz="1800" b="1" i="1" dirty="0" smtClean="0">
                <a:solidFill>
                  <a:srgbClr val="00B0F0"/>
                </a:solidFill>
              </a:rPr>
              <a:t>	*** Примечание, пример указания требования о предоставлении </a:t>
            </a:r>
            <a:r>
              <a:rPr lang="ru-RU" sz="1800" b="1" i="1" dirty="0" err="1" smtClean="0">
                <a:solidFill>
                  <a:srgbClr val="00B0F0"/>
                </a:solidFill>
              </a:rPr>
              <a:t>авторизационного</a:t>
            </a:r>
            <a:r>
              <a:rPr lang="ru-RU" sz="1800" b="1" i="1" dirty="0" smtClean="0">
                <a:solidFill>
                  <a:srgbClr val="00B0F0"/>
                </a:solidFill>
              </a:rPr>
              <a:t> письма: </a:t>
            </a:r>
          </a:p>
          <a:p>
            <a:pPr algn="just"/>
            <a:endParaRPr lang="ru-RU" sz="1800" b="1" i="1" dirty="0" smtClean="0">
              <a:solidFill>
                <a:srgbClr val="00B0F0"/>
              </a:solidFill>
            </a:endParaRPr>
          </a:p>
          <a:p>
            <a:pPr algn="just"/>
            <a:r>
              <a:rPr lang="ru-RU" sz="1800" b="1" i="1" dirty="0" smtClean="0">
                <a:solidFill>
                  <a:srgbClr val="00B0F0"/>
                </a:solidFill>
              </a:rPr>
              <a:t>	</a:t>
            </a:r>
            <a:r>
              <a:rPr lang="ru-RU" sz="1800" b="1" dirty="0" smtClean="0"/>
              <a:t> </a:t>
            </a:r>
            <a:r>
              <a:rPr lang="ru-RU" sz="1800" b="1" i="1" dirty="0" smtClean="0">
                <a:solidFill>
                  <a:srgbClr val="00B0F0"/>
                </a:solidFill>
              </a:rPr>
              <a:t>В целях подтверждения партнерства </a:t>
            </a:r>
            <a:r>
              <a:rPr lang="ru-RU" sz="1800" b="1" i="1" dirty="0" smtClean="0">
                <a:solidFill>
                  <a:srgbClr val="FF0000"/>
                </a:solidFill>
              </a:rPr>
              <a:t>потенциального</a:t>
            </a:r>
            <a:r>
              <a:rPr lang="ru-RU" sz="1800" b="1" i="1" dirty="0" smtClean="0">
                <a:solidFill>
                  <a:srgbClr val="00B0F0"/>
                </a:solidFill>
              </a:rPr>
              <a:t> поставщика с производителем либо его официальным представителем (дилера или дистрибьютора), а так же исключения поставки контрафактной продукции, </a:t>
            </a:r>
            <a:r>
              <a:rPr lang="ru-RU" sz="1800" b="1" i="1" dirty="0" smtClean="0">
                <a:solidFill>
                  <a:srgbClr val="FF0000"/>
                </a:solidFill>
              </a:rPr>
              <a:t>потенциальный</a:t>
            </a:r>
            <a:r>
              <a:rPr lang="ru-RU" sz="1800" b="1" i="1" dirty="0" smtClean="0">
                <a:solidFill>
                  <a:srgbClr val="00B0F0"/>
                </a:solidFill>
              </a:rPr>
              <a:t> поставщик в рамках конкурсной заявки предоставляет электронную копию письма от производителей либо их (дилеров или дистрибьюторов) предлагаемого товара.</a:t>
            </a:r>
          </a:p>
          <a:p>
            <a:pPr algn="just"/>
            <a:endParaRPr lang="ru-RU" sz="1800" b="1" i="1" dirty="0" smtClean="0">
              <a:solidFill>
                <a:srgbClr val="00B0F0"/>
              </a:solidFill>
            </a:endParaRPr>
          </a:p>
          <a:p>
            <a:pPr algn="just"/>
            <a:r>
              <a:rPr lang="ru-RU" sz="1800" b="1" i="1" dirty="0" smtClean="0">
                <a:solidFill>
                  <a:srgbClr val="00B0F0"/>
                </a:solidFill>
              </a:rPr>
              <a:t>	</a:t>
            </a:r>
            <a:endParaRPr lang="ru-RU" sz="1800" b="1" i="1" dirty="0">
              <a:solidFill>
                <a:srgbClr val="00B0F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42</a:t>
            </a:fld>
            <a:endParaRPr lang="ru-RU"/>
          </a:p>
        </p:txBody>
      </p:sp>
      <p:sp>
        <p:nvSpPr>
          <p:cNvPr id="6" name="Прямоугольник 5"/>
          <p:cNvSpPr/>
          <p:nvPr/>
        </p:nvSpPr>
        <p:spPr>
          <a:xfrm>
            <a:off x="0" y="0"/>
            <a:ext cx="9144000" cy="4708981"/>
          </a:xfrm>
          <a:prstGeom prst="rect">
            <a:avLst/>
          </a:prstGeom>
        </p:spPr>
        <p:txBody>
          <a:bodyPr wrap="square">
            <a:spAutoFit/>
          </a:bodyPr>
          <a:lstStyle/>
          <a:p>
            <a:pPr algn="just"/>
            <a:r>
              <a:rPr lang="ru-RU" dirty="0" smtClean="0"/>
              <a:t>	Согласно разъяснения письма № ДЗГЗ-01-0/20492-ВН от 22.09.2022г. </a:t>
            </a:r>
            <a:r>
              <a:rPr lang="ru-RU" b="1" dirty="0" smtClean="0">
                <a:solidFill>
                  <a:srgbClr val="FF0000"/>
                </a:solidFill>
              </a:rPr>
              <a:t>заказчики могут </a:t>
            </a:r>
            <a:r>
              <a:rPr lang="ru-RU" dirty="0" smtClean="0"/>
              <a:t>указать в технической спецификации требования о наличии в заявках на участие в конкурсе потенциальных поставщиков копий писем (сертификатов, свидетельств) от производителей либо их официальных представителей (дилеров или дистрибьюторов). </a:t>
            </a:r>
          </a:p>
          <a:p>
            <a:pPr algn="just"/>
            <a:r>
              <a:rPr lang="ru-RU" dirty="0" smtClean="0"/>
              <a:t>	В свою очередь, копии писем (сертификатов, свидетельств) от производителей либо их официальных представителей (дилеров или дистрибьюторов) представляются в </a:t>
            </a:r>
            <a:r>
              <a:rPr lang="ru-RU" b="1" dirty="0" smtClean="0"/>
              <a:t>целях подтверждения партнерства потенциального поставщика с производителем либо его официальным представителем (дилера или дистрибьютора)</a:t>
            </a:r>
            <a:r>
              <a:rPr lang="ru-RU" dirty="0" smtClean="0"/>
              <a:t> в части реализации </a:t>
            </a:r>
            <a:r>
              <a:rPr lang="ru-RU" b="1" dirty="0" smtClean="0">
                <a:solidFill>
                  <a:srgbClr val="FF0000"/>
                </a:solidFill>
              </a:rPr>
              <a:t>товаров</a:t>
            </a:r>
            <a:r>
              <a:rPr lang="ru-RU" dirty="0" smtClean="0"/>
              <a:t> на момент проведения закупки, а также во избежание приобретения заказчиком контрафактной продукции. 	</a:t>
            </a:r>
          </a:p>
          <a:p>
            <a:pPr algn="just"/>
            <a:r>
              <a:rPr lang="ru-RU" dirty="0" smtClean="0"/>
              <a:t>	Предоставление </a:t>
            </a:r>
            <a:r>
              <a:rPr lang="ru-RU" b="1" dirty="0" smtClean="0"/>
              <a:t>гарантийного письма </a:t>
            </a:r>
            <a:r>
              <a:rPr lang="ru-RU" dirty="0" smtClean="0"/>
              <a:t>о предоставлении требуемого письма после завершения открытого конкурса </a:t>
            </a:r>
            <a:r>
              <a:rPr lang="ru-RU" b="1" dirty="0" smtClean="0">
                <a:solidFill>
                  <a:srgbClr val="FF0000"/>
                </a:solidFill>
              </a:rPr>
              <a:t>не допускается </a:t>
            </a:r>
            <a:r>
              <a:rPr lang="ru-RU" dirty="0" smtClean="0"/>
              <a:t>на основании того, что, </a:t>
            </a:r>
            <a:r>
              <a:rPr lang="ru-RU" b="1" dirty="0" smtClean="0"/>
              <a:t>требуемый документ подтверждает </a:t>
            </a:r>
            <a:r>
              <a:rPr lang="ru-RU" b="1" dirty="0" smtClean="0">
                <a:solidFill>
                  <a:srgbClr val="FF0000"/>
                </a:solidFill>
              </a:rPr>
              <a:t>правоспособность</a:t>
            </a:r>
            <a:r>
              <a:rPr lang="ru-RU" b="1" dirty="0" smtClean="0"/>
              <a:t> потенциального поставщика</a:t>
            </a:r>
            <a:r>
              <a:rPr lang="ru-RU" dirty="0" smtClean="0"/>
              <a:t> на поставку лицензионного, не контрафактного программного обеспечения и/или оборудования на стадии рассмотрения конкурсных заявок. </a:t>
            </a:r>
          </a:p>
          <a:p>
            <a:pPr algn="just"/>
            <a:r>
              <a:rPr lang="ru-RU" dirty="0" smtClean="0"/>
              <a:t>	Не допускается замена копии запрашиваемых писем какими-либо гарантийными письмами от потенциального поставщика в связи с тем, что </a:t>
            </a:r>
            <a:r>
              <a:rPr lang="ru-RU" b="1" dirty="0" smtClean="0"/>
              <a:t>запрашиваемые письма не являются товаросопроводительными документами при приобретении товара </a:t>
            </a:r>
            <a:r>
              <a:rPr lang="ru-RU" dirty="0" smtClean="0"/>
              <a:t>или ввозе его на территорию РК, а выдаются до приобретения по запросу потенциального поставщика к правообладателю или разработчику, или дистрибьютору, или производителю</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43</a:t>
            </a:fld>
            <a:endParaRPr lang="ru-RU"/>
          </a:p>
        </p:txBody>
      </p:sp>
      <p:sp>
        <p:nvSpPr>
          <p:cNvPr id="33793" name="Rectangle 1"/>
          <p:cNvSpPr>
            <a:spLocks noChangeArrowheads="1"/>
          </p:cNvSpPr>
          <p:nvPr/>
        </p:nvSpPr>
        <p:spPr bwMode="auto">
          <a:xfrm>
            <a:off x="0" y="0"/>
            <a:ext cx="9144000" cy="298543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800" dirty="0" smtClean="0">
              <a:latin typeface="Arial" pitchFamily="34" charset="0"/>
              <a:cs typeface="Arial" pitchFamily="34"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solidFill>
                  <a:schemeClr val="tx1"/>
                </a:solidFill>
                <a:effectLst/>
                <a:latin typeface="Arial" pitchFamily="34" charset="0"/>
                <a:cs typeface="Arial" pitchFamily="34" charset="0"/>
              </a:rPr>
              <a:t>Рассмотрение конкурсных</a:t>
            </a:r>
            <a:r>
              <a:rPr kumimoji="0" lang="ru-RU" sz="4000" b="0" i="0" u="none" strike="noStrike" cap="none" normalizeH="0" dirty="0" smtClean="0">
                <a:ln>
                  <a:noFill/>
                </a:ln>
                <a:solidFill>
                  <a:schemeClr val="tx1"/>
                </a:solidFill>
                <a:effectLst/>
                <a:latin typeface="Arial" pitchFamily="34" charset="0"/>
                <a:cs typeface="Arial" pitchFamily="34" charset="0"/>
              </a:rPr>
              <a:t> заявок потенциальных поставщиков </a:t>
            </a:r>
            <a:endParaRPr kumimoji="0" lang="ru-RU"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44</a:t>
            </a:fld>
            <a:endParaRPr lang="ru-RU"/>
          </a:p>
        </p:txBody>
      </p:sp>
      <p:pic>
        <p:nvPicPr>
          <p:cNvPr id="32769" name="Picture 1"/>
          <p:cNvPicPr>
            <a:picLocks noChangeAspect="1" noChangeArrowheads="1"/>
          </p:cNvPicPr>
          <p:nvPr/>
        </p:nvPicPr>
        <p:blipFill>
          <a:blip r:embed="rId2"/>
          <a:srcRect/>
          <a:stretch>
            <a:fillRect/>
          </a:stretch>
        </p:blipFill>
        <p:spPr bwMode="auto">
          <a:xfrm>
            <a:off x="0" y="0"/>
            <a:ext cx="9144000" cy="364998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45</a:t>
            </a:fld>
            <a:endParaRPr lang="ru-RU"/>
          </a:p>
        </p:txBody>
      </p:sp>
      <p:pic>
        <p:nvPicPr>
          <p:cNvPr id="31745" name="Picture 1"/>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46</a:t>
            </a:fld>
            <a:endParaRPr lang="ru-RU"/>
          </a:p>
        </p:txBody>
      </p:sp>
      <p:pic>
        <p:nvPicPr>
          <p:cNvPr id="30721" name="Picture 1"/>
          <p:cNvPicPr>
            <a:picLocks noChangeAspect="1" noChangeArrowheads="1"/>
          </p:cNvPicPr>
          <p:nvPr/>
        </p:nvPicPr>
        <p:blipFill>
          <a:blip r:embed="rId2"/>
          <a:srcRect/>
          <a:stretch>
            <a:fillRect/>
          </a:stretch>
        </p:blipFill>
        <p:spPr bwMode="auto">
          <a:xfrm>
            <a:off x="0" y="0"/>
            <a:ext cx="9143999" cy="514350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47</a:t>
            </a:fld>
            <a:endParaRPr lang="ru-RU"/>
          </a:p>
        </p:txBody>
      </p:sp>
      <p:pic>
        <p:nvPicPr>
          <p:cNvPr id="29697" name="Picture 1"/>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48</a:t>
            </a:fld>
            <a:endParaRPr lang="ru-RU"/>
          </a:p>
        </p:txBody>
      </p:sp>
      <p:pic>
        <p:nvPicPr>
          <p:cNvPr id="102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a:t>
            </a:fld>
            <a:endParaRPr lang="ru-RU"/>
          </a:p>
        </p:txBody>
      </p:sp>
      <p:sp>
        <p:nvSpPr>
          <p:cNvPr id="6" name="Прямоугольник 5"/>
          <p:cNvSpPr/>
          <p:nvPr/>
        </p:nvSpPr>
        <p:spPr>
          <a:xfrm>
            <a:off x="0" y="1"/>
            <a:ext cx="9144000" cy="3416320"/>
          </a:xfrm>
          <a:prstGeom prst="rect">
            <a:avLst/>
          </a:prstGeom>
        </p:spPr>
        <p:txBody>
          <a:bodyPr wrap="square">
            <a:spAutoFit/>
          </a:bodyPr>
          <a:lstStyle/>
          <a:p>
            <a:pPr algn="ctr"/>
            <a:endParaRPr lang="ru-RU" sz="3600" dirty="0" smtClean="0">
              <a:latin typeface="Calibri" pitchFamily="34" charset="0"/>
              <a:ea typeface="Times New Roman" pitchFamily="18" charset="0"/>
            </a:endParaRPr>
          </a:p>
          <a:p>
            <a:pPr algn="ctr"/>
            <a:endParaRPr lang="ru-RU" sz="3600" dirty="0" smtClean="0">
              <a:latin typeface="Calibri" pitchFamily="34" charset="0"/>
              <a:ea typeface="Times New Roman" pitchFamily="18" charset="0"/>
            </a:endParaRPr>
          </a:p>
          <a:p>
            <a:pPr algn="ctr"/>
            <a:endParaRPr lang="ru-RU" sz="3600" dirty="0" smtClean="0">
              <a:latin typeface="Calibri" pitchFamily="34" charset="0"/>
              <a:ea typeface="Times New Roman" pitchFamily="18" charset="0"/>
            </a:endParaRPr>
          </a:p>
          <a:p>
            <a:pPr algn="ctr"/>
            <a:r>
              <a:rPr lang="ru-RU" sz="3600" dirty="0" smtClean="0">
                <a:latin typeface="Calibri" pitchFamily="34" charset="0"/>
                <a:ea typeface="Times New Roman" pitchFamily="18" charset="0"/>
              </a:rPr>
              <a:t>Алгоритм проведения государственных закупок по приобретению </a:t>
            </a:r>
            <a:r>
              <a:rPr lang="ru-RU" sz="3600" b="1" dirty="0" smtClean="0">
                <a:solidFill>
                  <a:srgbClr val="FF0000"/>
                </a:solidFill>
                <a:latin typeface="Calibri" pitchFamily="34" charset="0"/>
                <a:ea typeface="Times New Roman" pitchFamily="18" charset="0"/>
              </a:rPr>
              <a:t>товаров </a:t>
            </a:r>
          </a:p>
          <a:p>
            <a:pPr algn="ctr"/>
            <a:r>
              <a:rPr lang="ru-RU" sz="3600" dirty="0" smtClean="0">
                <a:latin typeface="Calibri" pitchFamily="34" charset="0"/>
                <a:ea typeface="Times New Roman" pitchFamily="18" charset="0"/>
              </a:rPr>
              <a:t>на 2025 год</a:t>
            </a:r>
            <a:endParaRPr lang="ru-RU" sz="36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49</a:t>
            </a:fld>
            <a:endParaRPr lang="ru-RU"/>
          </a:p>
        </p:txBody>
      </p:sp>
      <p:pic>
        <p:nvPicPr>
          <p:cNvPr id="2050"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50</a:t>
            </a:fld>
            <a:endParaRPr lang="ru-RU"/>
          </a:p>
        </p:txBody>
      </p:sp>
      <p:pic>
        <p:nvPicPr>
          <p:cNvPr id="3074" name="Picture 2"/>
          <p:cNvPicPr>
            <a:picLocks noChangeAspect="1" noChangeArrowheads="1"/>
          </p:cNvPicPr>
          <p:nvPr/>
        </p:nvPicPr>
        <p:blipFill>
          <a:blip r:embed="rId2"/>
          <a:srcRect/>
          <a:stretch>
            <a:fillRect/>
          </a:stretch>
        </p:blipFill>
        <p:spPr bwMode="auto">
          <a:xfrm>
            <a:off x="1" y="0"/>
            <a:ext cx="9144000" cy="5143500"/>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51</a:t>
            </a:fld>
            <a:endParaRPr lang="ru-RU"/>
          </a:p>
        </p:txBody>
      </p:sp>
      <p:pic>
        <p:nvPicPr>
          <p:cNvPr id="4098" name="Picture 2"/>
          <p:cNvPicPr>
            <a:picLocks noChangeAspect="1" noChangeArrowheads="1"/>
          </p:cNvPicPr>
          <p:nvPr/>
        </p:nvPicPr>
        <p:blipFill>
          <a:blip r:embed="rId2"/>
          <a:srcRect/>
          <a:stretch>
            <a:fillRect/>
          </a:stretch>
        </p:blipFill>
        <p:spPr bwMode="auto">
          <a:xfrm>
            <a:off x="0" y="2"/>
            <a:ext cx="9143999" cy="5143498"/>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52</a:t>
            </a:fld>
            <a:endParaRPr lang="ru-RU"/>
          </a:p>
        </p:txBody>
      </p:sp>
      <p:pic>
        <p:nvPicPr>
          <p:cNvPr id="5122" name="Picture 2"/>
          <p:cNvPicPr>
            <a:picLocks noChangeAspect="1" noChangeArrowheads="1"/>
          </p:cNvPicPr>
          <p:nvPr/>
        </p:nvPicPr>
        <p:blipFill>
          <a:blip r:embed="rId2"/>
          <a:srcRect/>
          <a:stretch>
            <a:fillRect/>
          </a:stretch>
        </p:blipFill>
        <p:spPr bwMode="auto">
          <a:xfrm>
            <a:off x="0" y="-33338"/>
            <a:ext cx="9144000" cy="5211763"/>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53</a:t>
            </a:fld>
            <a:endParaRPr lang="ru-RU"/>
          </a:p>
        </p:txBody>
      </p:sp>
      <p:pic>
        <p:nvPicPr>
          <p:cNvPr id="614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54</a:t>
            </a:fld>
            <a:endParaRPr lang="ru-RU"/>
          </a:p>
        </p:txBody>
      </p:sp>
      <p:pic>
        <p:nvPicPr>
          <p:cNvPr id="7170" name="Picture 2"/>
          <p:cNvPicPr>
            <a:picLocks noChangeAspect="1" noChangeArrowheads="1"/>
          </p:cNvPicPr>
          <p:nvPr/>
        </p:nvPicPr>
        <p:blipFill>
          <a:blip r:embed="rId2"/>
          <a:srcRect/>
          <a:stretch>
            <a:fillRect/>
          </a:stretch>
        </p:blipFill>
        <p:spPr bwMode="auto">
          <a:xfrm>
            <a:off x="0" y="-52388"/>
            <a:ext cx="9143999" cy="5195887"/>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55</a:t>
            </a:fld>
            <a:endParaRPr lang="ru-RU"/>
          </a:p>
        </p:txBody>
      </p:sp>
      <p:sp>
        <p:nvSpPr>
          <p:cNvPr id="3" name="Прямоугольник 2"/>
          <p:cNvSpPr/>
          <p:nvPr/>
        </p:nvSpPr>
        <p:spPr>
          <a:xfrm>
            <a:off x="0" y="1"/>
            <a:ext cx="9144000" cy="2677656"/>
          </a:xfrm>
          <a:prstGeom prst="rect">
            <a:avLst/>
          </a:prstGeom>
        </p:spPr>
        <p:txBody>
          <a:bodyPr wrap="square">
            <a:spAutoFit/>
          </a:bodyPr>
          <a:lstStyle/>
          <a:p>
            <a:pPr algn="ctr"/>
            <a:r>
              <a:rPr lang="ru-RU" sz="2400" b="1" dirty="0" smtClean="0">
                <a:solidFill>
                  <a:srgbClr val="FF0000"/>
                </a:solidFill>
              </a:rPr>
              <a:t>На каком языке предоставляется конкурсная заявка ?</a:t>
            </a:r>
          </a:p>
          <a:p>
            <a:endParaRPr lang="ru-RU" sz="2400" dirty="0" smtClean="0"/>
          </a:p>
          <a:p>
            <a:pPr algn="just"/>
            <a:r>
              <a:rPr lang="ru-RU" sz="2400" dirty="0" smtClean="0"/>
              <a:t>	Согласно п. 21. Конкурсной документации заявка на участие в конкурсе, а также вся корреспонденция и документы, касательно заявки на участие в конкурсе составляются и представляются </a:t>
            </a:r>
            <a:r>
              <a:rPr lang="ru-RU" sz="2400" b="1" u="sng" dirty="0" smtClean="0">
                <a:solidFill>
                  <a:srgbClr val="00B0F0"/>
                </a:solidFill>
              </a:rPr>
              <a:t>на казахском или русском языках</a:t>
            </a:r>
            <a:r>
              <a:rPr lang="ru-RU" sz="2400" b="1" dirty="0" smtClean="0"/>
              <a:t> </a:t>
            </a:r>
            <a:r>
              <a:rPr lang="ru-RU" sz="2400" b="1" dirty="0" smtClean="0">
                <a:solidFill>
                  <a:srgbClr val="FF0000"/>
                </a:solidFill>
              </a:rPr>
              <a:t>по выбору потенциального поставщика</a:t>
            </a:r>
            <a:r>
              <a:rPr lang="ru-RU" sz="2400" b="1" dirty="0" smtClean="0"/>
              <a:t>.</a:t>
            </a:r>
            <a:endParaRPr lang="ru-RU" sz="2400"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56</a:t>
            </a:fld>
            <a:endParaRPr lang="ru-RU"/>
          </a:p>
        </p:txBody>
      </p:sp>
      <p:sp>
        <p:nvSpPr>
          <p:cNvPr id="5" name="Прямоугольник 4"/>
          <p:cNvSpPr/>
          <p:nvPr/>
        </p:nvSpPr>
        <p:spPr>
          <a:xfrm>
            <a:off x="0" y="1"/>
            <a:ext cx="9144000" cy="4247317"/>
          </a:xfrm>
          <a:prstGeom prst="rect">
            <a:avLst/>
          </a:prstGeom>
        </p:spPr>
        <p:txBody>
          <a:bodyPr wrap="square">
            <a:spAutoFit/>
          </a:bodyPr>
          <a:lstStyle/>
          <a:p>
            <a:pPr algn="ctr"/>
            <a:r>
              <a:rPr lang="ru-RU" sz="1800" b="1" dirty="0" smtClean="0"/>
              <a:t>Должен ли потенциальный поставщик предоставить техническую спецификацию о каждом </a:t>
            </a:r>
            <a:r>
              <a:rPr lang="ru-RU" sz="1800" b="1" dirty="0" smtClean="0">
                <a:solidFill>
                  <a:srgbClr val="FF0000"/>
                </a:solidFill>
              </a:rPr>
              <a:t>комплектующем товаре по отдельности ?</a:t>
            </a:r>
          </a:p>
          <a:p>
            <a:pPr algn="ctr"/>
            <a:endParaRPr lang="ru-RU" sz="1800" b="1" dirty="0" smtClean="0">
              <a:solidFill>
                <a:srgbClr val="FF0000"/>
              </a:solidFill>
            </a:endParaRPr>
          </a:p>
          <a:p>
            <a:pPr algn="ctr"/>
            <a:endParaRPr lang="ru-RU" sz="1800" b="1" dirty="0" smtClean="0">
              <a:solidFill>
                <a:srgbClr val="FF0000"/>
              </a:solidFill>
            </a:endParaRPr>
          </a:p>
          <a:p>
            <a:pPr algn="just"/>
            <a:r>
              <a:rPr lang="ru-RU" sz="1800" b="1" dirty="0" smtClean="0">
                <a:solidFill>
                  <a:srgbClr val="FF0000"/>
                </a:solidFill>
              </a:rPr>
              <a:t>	</a:t>
            </a:r>
            <a:r>
              <a:rPr lang="ru-RU" sz="1800" dirty="0" smtClean="0"/>
              <a:t>Согласно п. п. 7 п. 2 Главы 1 Типовой конкурсной документации «</a:t>
            </a:r>
            <a:r>
              <a:rPr lang="ru-RU" sz="1800" b="1" dirty="0" smtClean="0">
                <a:solidFill>
                  <a:srgbClr val="FF0000"/>
                </a:solidFill>
              </a:rPr>
              <a:t>При необходимости</a:t>
            </a:r>
            <a:r>
              <a:rPr lang="ru-RU" sz="1800" dirty="0" smtClean="0"/>
              <a:t> в технической </a:t>
            </a:r>
            <a:r>
              <a:rPr lang="ru-RU" sz="1800" dirty="0" smtClean="0"/>
              <a:t>спецификации указывается требование к потенциальным поставщикам о предоставлении </a:t>
            </a:r>
            <a:r>
              <a:rPr lang="ru-RU" sz="1800" dirty="0" smtClean="0"/>
              <a:t>потенциальным поставщиком технической спецификации о каждом </a:t>
            </a:r>
            <a:r>
              <a:rPr lang="ru-RU" sz="1800" b="1" dirty="0" smtClean="0"/>
              <a:t>комплектующем товаре по отдельности</a:t>
            </a:r>
            <a:r>
              <a:rPr lang="ru-RU" sz="1800" dirty="0" smtClean="0"/>
              <a:t>»</a:t>
            </a:r>
          </a:p>
          <a:p>
            <a:pPr algn="just"/>
            <a:endParaRPr lang="ru-RU" sz="1800" dirty="0" smtClean="0"/>
          </a:p>
          <a:p>
            <a:pPr algn="just"/>
            <a:r>
              <a:rPr lang="ru-RU" sz="1800" dirty="0" smtClean="0"/>
              <a:t>	</a:t>
            </a:r>
            <a:r>
              <a:rPr lang="ru-RU" sz="1800" b="1" i="1" dirty="0" smtClean="0">
                <a:solidFill>
                  <a:srgbClr val="00B0F0"/>
                </a:solidFill>
              </a:rPr>
              <a:t>*** Примечание:  В случае если Заказчиком приобретается товар в «</a:t>
            </a:r>
            <a:r>
              <a:rPr lang="ru-RU" sz="1800" b="1" i="1" dirty="0" smtClean="0">
                <a:solidFill>
                  <a:srgbClr val="FF0000"/>
                </a:solidFill>
              </a:rPr>
              <a:t>Комплекте</a:t>
            </a:r>
            <a:r>
              <a:rPr lang="ru-RU" sz="1800" b="1" i="1" dirty="0" smtClean="0">
                <a:solidFill>
                  <a:srgbClr val="00B0F0"/>
                </a:solidFill>
              </a:rPr>
              <a:t>», Заказчик </a:t>
            </a:r>
            <a:r>
              <a:rPr lang="ru-RU" sz="1800" b="1" i="1" dirty="0" smtClean="0">
                <a:solidFill>
                  <a:srgbClr val="FF0000"/>
                </a:solidFill>
              </a:rPr>
              <a:t>при необходимости </a:t>
            </a:r>
            <a:r>
              <a:rPr lang="ru-RU" sz="1800" b="1" i="1" dirty="0" smtClean="0">
                <a:solidFill>
                  <a:srgbClr val="00B0F0"/>
                </a:solidFill>
              </a:rPr>
              <a:t>в технической спецификации указывает, что </a:t>
            </a:r>
            <a:r>
              <a:rPr lang="ru-RU" sz="1800" b="1" i="1" dirty="0" smtClean="0">
                <a:solidFill>
                  <a:srgbClr val="FF0000"/>
                </a:solidFill>
              </a:rPr>
              <a:t>потенциальный</a:t>
            </a:r>
            <a:r>
              <a:rPr lang="ru-RU" sz="1800" b="1" i="1" dirty="0" smtClean="0">
                <a:solidFill>
                  <a:srgbClr val="00B0F0"/>
                </a:solidFill>
              </a:rPr>
              <a:t> поставщик указывает описание функциональных, технических, качественных, эксплуатационных и иных характеристик предлагаемого товара, </a:t>
            </a:r>
            <a:r>
              <a:rPr lang="ru-RU" sz="1800" b="1" i="1" dirty="0" smtClean="0">
                <a:solidFill>
                  <a:srgbClr val="FF0000"/>
                </a:solidFill>
              </a:rPr>
              <a:t>о каждом комплектующем товаре по отдельности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57</a:t>
            </a:fld>
            <a:endParaRPr lang="ru-RU"/>
          </a:p>
        </p:txBody>
      </p:sp>
      <p:sp>
        <p:nvSpPr>
          <p:cNvPr id="3" name="Прямоугольник 2"/>
          <p:cNvSpPr/>
          <p:nvPr/>
        </p:nvSpPr>
        <p:spPr>
          <a:xfrm>
            <a:off x="1" y="0"/>
            <a:ext cx="9144000" cy="2554545"/>
          </a:xfrm>
          <a:prstGeom prst="rect">
            <a:avLst/>
          </a:prstGeom>
        </p:spPr>
        <p:txBody>
          <a:bodyPr wrap="square">
            <a:spAutoFit/>
          </a:bodyPr>
          <a:lstStyle/>
          <a:p>
            <a:pPr algn="ctr"/>
            <a:endParaRPr lang="ru-RU" sz="3200" dirty="0" smtClean="0"/>
          </a:p>
          <a:p>
            <a:pPr algn="ctr"/>
            <a:endParaRPr lang="ru-RU" sz="3200" dirty="0" smtClean="0"/>
          </a:p>
          <a:p>
            <a:pPr algn="ctr"/>
            <a:r>
              <a:rPr lang="ru-RU" sz="3200" dirty="0" smtClean="0"/>
              <a:t>Конкурсная заявка потенциального поставщика </a:t>
            </a:r>
            <a:r>
              <a:rPr lang="ru-RU" sz="3200" b="1" dirty="0" smtClean="0"/>
              <a:t>соответствующая требованиям </a:t>
            </a:r>
            <a:r>
              <a:rPr lang="ru-RU" sz="3200" b="1" dirty="0" smtClean="0">
                <a:solidFill>
                  <a:srgbClr val="FF0000"/>
                </a:solidFill>
              </a:rPr>
              <a:t>конкурсной</a:t>
            </a:r>
            <a:r>
              <a:rPr lang="ru-RU" sz="3200" b="1" dirty="0" smtClean="0"/>
              <a:t> документации </a:t>
            </a:r>
            <a:r>
              <a:rPr lang="ru-RU" sz="3200" dirty="0" smtClean="0"/>
              <a:t>Заказчика.</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58</a:t>
            </a:fld>
            <a:endParaRPr lang="ru-RU"/>
          </a:p>
        </p:txBody>
      </p:sp>
      <p:pic>
        <p:nvPicPr>
          <p:cNvPr id="1126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a:t>
            </a:fld>
            <a:endParaRPr lang="ru-RU"/>
          </a:p>
        </p:txBody>
      </p:sp>
      <p:sp>
        <p:nvSpPr>
          <p:cNvPr id="5" name="Прямоугольник 4"/>
          <p:cNvSpPr/>
          <p:nvPr/>
        </p:nvSpPr>
        <p:spPr>
          <a:xfrm>
            <a:off x="0" y="1"/>
            <a:ext cx="9144000" cy="4739759"/>
          </a:xfrm>
          <a:prstGeom prst="rect">
            <a:avLst/>
          </a:prstGeom>
        </p:spPr>
        <p:txBody>
          <a:bodyPr wrap="square">
            <a:spAutoFit/>
          </a:bodyPr>
          <a:lstStyle/>
          <a:p>
            <a:pPr algn="ctr"/>
            <a:r>
              <a:rPr lang="ru-RU" sz="1800" b="1" dirty="0" smtClean="0"/>
              <a:t>Статья 12. </a:t>
            </a:r>
            <a:r>
              <a:rPr lang="ru-RU" sz="1800" b="1" dirty="0" smtClean="0">
                <a:solidFill>
                  <a:srgbClr val="FF0000"/>
                </a:solidFill>
              </a:rPr>
              <a:t>Конкурсная документация</a:t>
            </a:r>
            <a:r>
              <a:rPr lang="ru-RU" sz="1800" b="1" dirty="0" smtClean="0"/>
              <a:t>, аукционная документация, а также информация, размещаемая при осуществлении государственных закупок способом запроса ценовых предложений.</a:t>
            </a:r>
          </a:p>
          <a:p>
            <a:pPr algn="ctr"/>
            <a:endParaRPr lang="ru-RU" sz="1800" b="1" dirty="0" smtClean="0"/>
          </a:p>
          <a:p>
            <a:pPr algn="just"/>
            <a:r>
              <a:rPr lang="ru-RU" sz="1800" dirty="0" smtClean="0"/>
              <a:t>	2. </a:t>
            </a:r>
            <a:r>
              <a:rPr lang="ru-RU" sz="1800" b="1" dirty="0" smtClean="0">
                <a:solidFill>
                  <a:srgbClr val="FF0000"/>
                </a:solidFill>
              </a:rPr>
              <a:t>Конкурсная документация</a:t>
            </a:r>
            <a:r>
              <a:rPr lang="ru-RU" sz="1800" dirty="0" smtClean="0"/>
              <a:t>, аукционная документация, а также информация, размещаемая при осуществлении государственных закупок способом запроса ценовых предложений, разрабатываются организатором </a:t>
            </a:r>
            <a:r>
              <a:rPr lang="ru-RU" sz="1800" b="1" u="sng" dirty="0" smtClean="0">
                <a:solidFill>
                  <a:srgbClr val="FF0000"/>
                </a:solidFill>
              </a:rPr>
              <a:t>на казахском и русском языках</a:t>
            </a:r>
            <a:r>
              <a:rPr lang="ru-RU" sz="1800" b="1" dirty="0" smtClean="0"/>
              <a:t> </a:t>
            </a:r>
            <a:r>
              <a:rPr lang="ru-RU" sz="1800" dirty="0" smtClean="0"/>
              <a:t>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 служебной информации ограниченного распространения, определяемой Правительством Республики Казахстан, и иной охраняемой законом тайны.</a:t>
            </a:r>
          </a:p>
          <a:p>
            <a:pPr algn="just"/>
            <a:endParaRPr lang="ru-RU" dirty="0" smtClean="0"/>
          </a:p>
          <a:p>
            <a:pPr algn="just"/>
            <a:r>
              <a:rPr lang="ru-RU" dirty="0" smtClean="0"/>
              <a:t>	</a:t>
            </a:r>
            <a:r>
              <a:rPr lang="ru-RU" sz="1400" b="1" i="1" dirty="0" smtClean="0">
                <a:solidFill>
                  <a:srgbClr val="2182BD"/>
                </a:solidFill>
              </a:rPr>
              <a:t>*** Примечание: Согласно Закона «О языках в Республики Казахстан» В государственных организациях и органах местного самоуправления </a:t>
            </a:r>
            <a:r>
              <a:rPr lang="ru-RU" sz="1400" b="1" i="1" dirty="0" smtClean="0">
                <a:solidFill>
                  <a:srgbClr val="FF0000"/>
                </a:solidFill>
              </a:rPr>
              <a:t>наравне</a:t>
            </a:r>
            <a:r>
              <a:rPr lang="ru-RU" sz="1400" b="1" i="1" dirty="0" smtClean="0">
                <a:solidFill>
                  <a:srgbClr val="2182BD"/>
                </a:solidFill>
              </a:rPr>
              <a:t> с казахским официально </a:t>
            </a:r>
            <a:r>
              <a:rPr lang="ru-RU" sz="1400" b="1" i="1" dirty="0" smtClean="0">
                <a:solidFill>
                  <a:srgbClr val="FF0000"/>
                </a:solidFill>
              </a:rPr>
              <a:t>употребляется русский язык.</a:t>
            </a:r>
          </a:p>
          <a:p>
            <a:pPr algn="just"/>
            <a:endParaRPr lang="ru-RU" sz="1400" b="1" i="1" dirty="0" smtClean="0">
              <a:solidFill>
                <a:srgbClr val="FF0000"/>
              </a:solidFill>
            </a:endParaRPr>
          </a:p>
          <a:p>
            <a:pPr algn="just"/>
            <a:endParaRPr lang="ru-RU" sz="1400" b="1" i="1" dirty="0">
              <a:solidFill>
                <a:srgbClr val="FF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59</a:t>
            </a:fld>
            <a:endParaRPr lang="ru-RU"/>
          </a:p>
        </p:txBody>
      </p:sp>
      <p:pic>
        <p:nvPicPr>
          <p:cNvPr id="12290"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60</a:t>
            </a:fld>
            <a:endParaRPr lang="ru-RU"/>
          </a:p>
        </p:txBody>
      </p:sp>
      <p:sp>
        <p:nvSpPr>
          <p:cNvPr id="3" name="Прямоугольник 2"/>
          <p:cNvSpPr/>
          <p:nvPr/>
        </p:nvSpPr>
        <p:spPr>
          <a:xfrm>
            <a:off x="0" y="0"/>
            <a:ext cx="9144000" cy="3046988"/>
          </a:xfrm>
          <a:prstGeom prst="rect">
            <a:avLst/>
          </a:prstGeom>
        </p:spPr>
        <p:txBody>
          <a:bodyPr wrap="square">
            <a:spAutoFit/>
          </a:bodyPr>
          <a:lstStyle/>
          <a:p>
            <a:pPr algn="ctr"/>
            <a:endParaRPr lang="ru-RU" sz="3200" dirty="0" smtClean="0"/>
          </a:p>
          <a:p>
            <a:pPr algn="ctr"/>
            <a:r>
              <a:rPr lang="ru-RU" sz="3200" dirty="0" smtClean="0"/>
              <a:t>Конкурсная заявка потенциального поставщика </a:t>
            </a:r>
            <a:r>
              <a:rPr lang="ru-RU" sz="3200" b="1" u="sng" dirty="0" smtClean="0"/>
              <a:t>не соответствующая </a:t>
            </a:r>
            <a:r>
              <a:rPr lang="ru-RU" sz="3200" b="1" dirty="0" smtClean="0"/>
              <a:t>требованиям </a:t>
            </a:r>
            <a:r>
              <a:rPr lang="ru-RU" sz="3200" b="1" dirty="0" smtClean="0">
                <a:solidFill>
                  <a:srgbClr val="FF0000"/>
                </a:solidFill>
              </a:rPr>
              <a:t>конкурсной</a:t>
            </a:r>
            <a:r>
              <a:rPr lang="ru-RU" sz="3200" b="1" dirty="0" smtClean="0"/>
              <a:t> документации </a:t>
            </a:r>
            <a:r>
              <a:rPr lang="ru-RU" sz="3200" dirty="0" smtClean="0"/>
              <a:t>Заказчика. </a:t>
            </a:r>
          </a:p>
          <a:p>
            <a:pPr algn="ctr"/>
            <a:r>
              <a:rPr lang="ru-RU" sz="3200" dirty="0" smtClean="0"/>
              <a:t>(не указываются точные характеристики) </a:t>
            </a:r>
            <a:endParaRPr lang="ru-RU" sz="32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61</a:t>
            </a:fld>
            <a:endParaRPr lang="ru-RU"/>
          </a:p>
        </p:txBody>
      </p:sp>
      <p:pic>
        <p:nvPicPr>
          <p:cNvPr id="13314"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62</a:t>
            </a:fld>
            <a:endParaRPr lang="ru-RU"/>
          </a:p>
        </p:txBody>
      </p:sp>
      <p:sp>
        <p:nvSpPr>
          <p:cNvPr id="22529" name="Rectangle 1"/>
          <p:cNvSpPr>
            <a:spLocks noChangeArrowheads="1"/>
          </p:cNvSpPr>
          <p:nvPr/>
        </p:nvSpPr>
        <p:spPr bwMode="auto">
          <a:xfrm>
            <a:off x="0" y="0"/>
            <a:ext cx="9144000" cy="49090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3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Так, согласно приложения 17 Правил в графе </a:t>
            </a:r>
            <a:r>
              <a:rPr kumimoji="0" lang="ru-RU" sz="13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Описание функциональных, технических, качественных, эксплуатационных и иных характеристик предлагаемого товара</a:t>
            </a:r>
            <a:r>
              <a:rPr kumimoji="0" lang="ru-RU" sz="13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предусмотрено следующее: (</a:t>
            </a:r>
            <a:r>
              <a:rPr kumimoji="0" lang="ru-RU" sz="13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указываются точные характеристики</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3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Между тем, Заказчики разрабатывают техническую спецификацию закупаемого товара в соответствии с приложением 2 к КД, которая не предусматривает указание конкретных характеристик, определяющих принадлежность приобретаемого товара отдельному потенциальному поставщику. </a:t>
            </a:r>
          </a:p>
          <a:p>
            <a:pPr algn="just"/>
            <a:r>
              <a:rPr lang="ru-RU" sz="1300" dirty="0" smtClean="0"/>
              <a:t>          В свою очередь, потенциальные поставщики должны предоставлять техническую спецификацию закупаемых товаров в соответствии с приложением 17 к КД с указанием конкретного наименования товара, его марки и/или товарного знака либо знака обслуживания, модели, типа, страны происхождения, завода изготовителя, год выпуска, гарантийного срока, а также функциональные, технические, качественные, эксплуатационные и иные характеристики предлагаемого товара. </a:t>
            </a:r>
          </a:p>
          <a:p>
            <a:pPr algn="just"/>
            <a:r>
              <a:rPr lang="ru-RU" sz="1300" dirty="0" smtClean="0"/>
              <a:t>        Данное требование обусловлено тем, что заказчики должны иметь возможность проверить товары, предлагаемые потенциальными поставщиками, на предмет достоверности их соответствия требованиям, указанным в технической спецификации при поставке товаров. Исходя из вышеуказанных норм следует, что техническая спецификация потенциального поставщика не должна копировать техническую спецификацию заказчика ввиду того, что Правилами к ним предъявляются разные требования и предусмотрены разные формы согласно Приложению 2 и Приложению 17 к КД.</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63</a:t>
            </a:fld>
            <a:endParaRPr lang="ru-RU"/>
          </a:p>
        </p:txBody>
      </p:sp>
      <p:sp>
        <p:nvSpPr>
          <p:cNvPr id="21505" name="Rectangle 1"/>
          <p:cNvSpPr>
            <a:spLocks noChangeArrowheads="1"/>
          </p:cNvSpPr>
          <p:nvPr/>
        </p:nvSpPr>
        <p:spPr bwMode="auto">
          <a:xfrm>
            <a:off x="0" y="-1"/>
            <a:ext cx="914400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1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Изучением конкурсной заявки установлено следующее: </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Потенциальный поставщик указывает следующие характеристики, в которых не указываются точные характеристики, а именно: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 предоставленный образец крепится не срываемая картонная, навесная бирка (</a:t>
            </a:r>
            <a:r>
              <a:rPr kumimoji="0" lang="ru-RU" sz="1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не менее</a:t>
            </a:r>
            <a:r>
              <a:rPr kumimoji="0" lang="ru-RU" sz="1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150*150 мм</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 указанием наименования поставщика (завода-изготовителя), адреса, модели, размерных данных изделия, даты изготовления</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кроме того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Козырек </a:t>
            </a:r>
            <a:r>
              <a:rPr kumimoji="0" lang="ru-RU"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должен</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быть прикреплен к колпаку двумя незаметными закрепками</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Козырек </a:t>
            </a:r>
            <a:r>
              <a:rPr kumimoji="0" lang="ru-RU" sz="1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должен</a:t>
            </a: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быть прикреплен к колпаку двумя незаметными закрепками, швы и строчки должны быть ровными, без пропусков и просечек</a:t>
            </a:r>
            <a:r>
              <a:rPr kumimoji="0" lang="ru-RU" sz="1800" b="0" i="0" u="none" strike="noStrike" cap="none" normalizeH="0" baseline="0" dirty="0" smtClean="0">
                <a:ln>
                  <a:noFill/>
                </a:ln>
                <a:solidFill>
                  <a:schemeClr val="tx1"/>
                </a:solidFill>
                <a:effectLst/>
                <a:latin typeface="Calibri"/>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  так как не указаны точные характеристики предлагаемого товара</a:t>
            </a:r>
            <a:r>
              <a:rPr kumimoji="0" lang="ru-RU" sz="1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64</a:t>
            </a:fld>
            <a:endParaRPr lang="ru-RU"/>
          </a:p>
        </p:txBody>
      </p:sp>
      <p:sp>
        <p:nvSpPr>
          <p:cNvPr id="3" name="Прямоугольник 2"/>
          <p:cNvSpPr/>
          <p:nvPr/>
        </p:nvSpPr>
        <p:spPr>
          <a:xfrm>
            <a:off x="0" y="0"/>
            <a:ext cx="9144000" cy="2677656"/>
          </a:xfrm>
          <a:prstGeom prst="rect">
            <a:avLst/>
          </a:prstGeom>
        </p:spPr>
        <p:txBody>
          <a:bodyPr wrap="square">
            <a:spAutoFit/>
          </a:bodyPr>
          <a:lstStyle/>
          <a:p>
            <a:pPr algn="ctr"/>
            <a:endParaRPr lang="ru-RU" sz="2400" dirty="0" smtClean="0"/>
          </a:p>
          <a:p>
            <a:pPr algn="ctr"/>
            <a:endParaRPr lang="ru-RU" sz="2400" dirty="0" smtClean="0"/>
          </a:p>
          <a:p>
            <a:pPr algn="ctr"/>
            <a:endParaRPr lang="ru-RU" sz="2400" dirty="0" smtClean="0"/>
          </a:p>
          <a:p>
            <a:pPr algn="ctr"/>
            <a:endParaRPr lang="ru-RU" sz="2400" dirty="0" smtClean="0"/>
          </a:p>
          <a:p>
            <a:pPr algn="ctr"/>
            <a:r>
              <a:rPr lang="ru-RU" sz="2400" dirty="0" smtClean="0"/>
              <a:t>Конкурсная заявка потенциального поставщика </a:t>
            </a:r>
          </a:p>
          <a:p>
            <a:pPr algn="ctr"/>
            <a:r>
              <a:rPr lang="ru-RU" sz="2400" b="1" dirty="0" smtClean="0">
                <a:solidFill>
                  <a:srgbClr val="FF0000"/>
                </a:solidFill>
              </a:rPr>
              <a:t>не соответствующая </a:t>
            </a:r>
            <a:r>
              <a:rPr lang="ru-RU" sz="2400" b="1" dirty="0" smtClean="0"/>
              <a:t>требованиям </a:t>
            </a:r>
            <a:endParaRPr lang="ru-RU" sz="2400" b="1" dirty="0" smtClean="0">
              <a:solidFill>
                <a:srgbClr val="FF0000"/>
              </a:solidFill>
            </a:endParaRPr>
          </a:p>
          <a:p>
            <a:pPr algn="ctr"/>
            <a:r>
              <a:rPr lang="ru-RU" sz="2400" b="1" dirty="0" smtClean="0">
                <a:solidFill>
                  <a:srgbClr val="FF0000"/>
                </a:solidFill>
              </a:rPr>
              <a:t>конкурсной</a:t>
            </a:r>
            <a:r>
              <a:rPr lang="ru-RU" sz="2400" b="1" dirty="0" smtClean="0"/>
              <a:t> документации </a:t>
            </a:r>
            <a:r>
              <a:rPr lang="ru-RU" sz="2400" dirty="0" smtClean="0"/>
              <a:t>Заказчика.</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65</a:t>
            </a:fld>
            <a:endParaRPr lang="ru-RU"/>
          </a:p>
        </p:txBody>
      </p:sp>
      <p:pic>
        <p:nvPicPr>
          <p:cNvPr id="3" name="Рисунок 2" descr="кк не соот.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66</a:t>
            </a:fld>
            <a:endParaRPr lang="ru-RU"/>
          </a:p>
        </p:txBody>
      </p:sp>
      <p:sp>
        <p:nvSpPr>
          <p:cNvPr id="38913" name="Rectangle 1"/>
          <p:cNvSpPr>
            <a:spLocks noChangeArrowheads="1"/>
          </p:cNvSpPr>
          <p:nvPr/>
        </p:nvSpPr>
        <p:spPr bwMode="auto">
          <a:xfrm>
            <a:off x="0" y="0"/>
            <a:ext cx="91440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Вместе с тем, в соответствии с. п.п. 2 п. 18 Конкурсной документации Заявка на участие в конкурсе содержит: техническую спецификацию с указанием национальных стандартов, а в случае их отсутствия межгосударственных стандартов на закупаемые товары, работы, услуги. При отсутствии национальных и межгосударственных стандартов указываются описание функциональных, технических, качественных и эксплуатационных характеристик закупаемых товаров, работ, услуг, в том числе с указанием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 и иные характеристики по формам согласно приложениям 13, 14, 15 и 16 к настоящей КД для работ или услуг, приложению 17 к настоящей КД для товаров. При необходимости в технической спецификации указывается нормативно-техническая документация.</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Кроме того, согласно Приложения 17 к конкурсной документации Правил, потенциальным поставщиком на каждый лот в отдельности представляется Техническая спецификация закупаемых товаров с заполнением следующей графы: </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Наименование товара с указанием марки и/или товарного знака либо знака обслуживания, модели, типа</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67</a:t>
            </a:fld>
            <a:endParaRPr lang="ru-RU"/>
          </a:p>
        </p:txBody>
      </p:sp>
      <p:sp>
        <p:nvSpPr>
          <p:cNvPr id="37889" name="Rectangle 1"/>
          <p:cNvSpPr>
            <a:spLocks noChangeArrowheads="1"/>
          </p:cNvSpPr>
          <p:nvPr/>
        </p:nvSpPr>
        <p:spPr bwMode="auto">
          <a:xfrm>
            <a:off x="0" y="-1"/>
            <a:ext cx="9144000"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Изучением конкурсной заявки потенциального поставщика установлено следующее:</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потенциальный поставщик в графе </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Наименование товара с указанием марки и/или товарного знака либо знака обслуживания, модели, типа</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указывает следующее</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Кепи (бейсбол </a:t>
            </a:r>
            <a:r>
              <a:rPr kumimoji="0" lang="ru-RU"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қалпақ</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жазғы </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Кепи (бейсболка) летнее</a:t>
            </a:r>
            <a:r>
              <a:rPr kumimoji="0" lang="ru-RU" sz="2000" b="0"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0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при этом не указывает  марку и/или товарный знак либо знак обслуживания, модель, тип.</a:t>
            </a:r>
            <a:endParaRPr kumimoji="0" lang="ru-RU" sz="2000" b="1" i="0" u="none" strike="noStrike" cap="none" normalizeH="0" baseline="0" dirty="0" smtClean="0">
              <a:ln>
                <a:noFill/>
              </a:ln>
              <a:solidFill>
                <a:srgbClr val="FF0000"/>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На основании изложенного потенциальный поставщик отклоняется согласно п. 212 Правил, как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68</a:t>
            </a:fld>
            <a:endParaRPr lang="ru-RU"/>
          </a:p>
        </p:txBody>
      </p:sp>
      <p:pic>
        <p:nvPicPr>
          <p:cNvPr id="3" name="Рисунок 2" descr="кк не соот 2.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a:t>
            </a:fld>
            <a:endParaRPr lang="ru-RU"/>
          </a:p>
        </p:txBody>
      </p:sp>
      <p:sp>
        <p:nvSpPr>
          <p:cNvPr id="3" name="Прямоугольник 2"/>
          <p:cNvSpPr/>
          <p:nvPr/>
        </p:nvSpPr>
        <p:spPr>
          <a:xfrm>
            <a:off x="0" y="0"/>
            <a:ext cx="9144000" cy="4062651"/>
          </a:xfrm>
          <a:prstGeom prst="rect">
            <a:avLst/>
          </a:prstGeom>
        </p:spPr>
        <p:txBody>
          <a:bodyPr wrap="square">
            <a:spAutoFit/>
          </a:bodyPr>
          <a:lstStyle/>
          <a:p>
            <a:pPr algn="just"/>
            <a:r>
              <a:rPr lang="ru-RU" dirty="0" smtClean="0"/>
              <a:t>	</a:t>
            </a:r>
            <a:r>
              <a:rPr lang="ru-RU" sz="1800" dirty="0" smtClean="0"/>
              <a:t>В </a:t>
            </a:r>
            <a:r>
              <a:rPr lang="ru-RU" sz="1800" b="1" u="sng" dirty="0" smtClean="0">
                <a:solidFill>
                  <a:srgbClr val="FF0000"/>
                </a:solidFill>
              </a:rPr>
              <a:t>конкурсной документации</a:t>
            </a:r>
            <a:r>
              <a:rPr lang="ru-RU" sz="1800" dirty="0" smtClean="0"/>
              <a:t>, аукционной документации, а также в информации, размещаемой при осуществлении государственных закупок способом запроса ценовых предложений, </a:t>
            </a:r>
            <a:r>
              <a:rPr lang="ru-RU" sz="1800" b="1" dirty="0" smtClean="0"/>
              <a:t>должно присутствовать требование о выполнении </a:t>
            </a:r>
            <a:r>
              <a:rPr lang="ru-RU" sz="1800" b="1" dirty="0" smtClean="0">
                <a:solidFill>
                  <a:srgbClr val="FF0000"/>
                </a:solidFill>
              </a:rPr>
              <a:t>пуско-наладочных работ</a:t>
            </a:r>
            <a:r>
              <a:rPr lang="ru-RU" sz="1800" dirty="0" smtClean="0"/>
              <a:t>, если это </a:t>
            </a:r>
            <a:r>
              <a:rPr lang="ru-RU" sz="1800" b="1" dirty="0" smtClean="0">
                <a:solidFill>
                  <a:srgbClr val="FF0000"/>
                </a:solidFill>
              </a:rPr>
              <a:t>необходимо</a:t>
            </a:r>
            <a:r>
              <a:rPr lang="ru-RU" sz="1800" dirty="0" smtClean="0"/>
              <a:t> для введения в эксплуатацию товара, работы, услуги.</a:t>
            </a:r>
          </a:p>
          <a:p>
            <a:pPr algn="just"/>
            <a:endParaRPr lang="ru-RU" sz="1800" dirty="0" smtClean="0"/>
          </a:p>
          <a:p>
            <a:pPr algn="just"/>
            <a:r>
              <a:rPr lang="ru-RU" sz="1800" dirty="0" smtClean="0"/>
              <a:t>	</a:t>
            </a:r>
            <a:r>
              <a:rPr lang="ru-RU" sz="1600" b="1" i="1" dirty="0" smtClean="0">
                <a:solidFill>
                  <a:srgbClr val="00B0F0"/>
                </a:solidFill>
              </a:rPr>
              <a:t>*** 	Примечание: Заказчик в приложение 13 Правил в графе «сопутствующие услуги (указываются при необходимости) (монтаж, наладка, обучение, проверки и испытания товаров)»  </a:t>
            </a:r>
            <a:r>
              <a:rPr lang="ru-RU" sz="1600" b="1" i="1" dirty="0" smtClean="0">
                <a:solidFill>
                  <a:srgbClr val="FF0000"/>
                </a:solidFill>
              </a:rPr>
              <a:t>вправе</a:t>
            </a:r>
            <a:r>
              <a:rPr lang="ru-RU" sz="1600" b="1" i="1" dirty="0" smtClean="0">
                <a:solidFill>
                  <a:srgbClr val="00B0F0"/>
                </a:solidFill>
              </a:rPr>
              <a:t> указать пуско-наладочные услуги, а именно монтаж, наладка, обучение, проверки и испытания товаров.</a:t>
            </a:r>
          </a:p>
          <a:p>
            <a:pPr algn="just"/>
            <a:endParaRPr lang="ru-RU" sz="1800" dirty="0" smtClean="0"/>
          </a:p>
          <a:p>
            <a:pPr algn="just"/>
            <a:r>
              <a:rPr lang="ru-RU" sz="1800" dirty="0" smtClean="0"/>
              <a:t>	</a:t>
            </a:r>
            <a:r>
              <a:rPr lang="ru-RU" sz="1600" b="1" i="1" dirty="0" smtClean="0">
                <a:solidFill>
                  <a:srgbClr val="00B0F0"/>
                </a:solidFill>
              </a:rPr>
              <a:t>***     Пример: </a:t>
            </a:r>
            <a:r>
              <a:rPr lang="ru-RU" sz="1600" b="1" i="1" dirty="0" smtClean="0">
                <a:solidFill>
                  <a:srgbClr val="FF0000"/>
                </a:solidFill>
              </a:rPr>
              <a:t>Поставщик</a:t>
            </a:r>
            <a:r>
              <a:rPr lang="ru-RU" sz="1600" b="1" i="1" dirty="0" smtClean="0">
                <a:solidFill>
                  <a:srgbClr val="00B0F0"/>
                </a:solidFill>
              </a:rPr>
              <a:t> при поставке кондиционера осуществляет его монтаж по адресу установленный в приложении 1 к Договору, при этом кондиционер устанавливается </a:t>
            </a:r>
            <a:r>
              <a:rPr lang="ru-RU" sz="1600" b="1" i="1" dirty="0" smtClean="0">
                <a:solidFill>
                  <a:srgbClr val="FF0000"/>
                </a:solidFill>
              </a:rPr>
              <a:t>на 3 этаже </a:t>
            </a:r>
            <a:r>
              <a:rPr lang="ru-RU" sz="1600" b="1" i="1" dirty="0" smtClean="0">
                <a:solidFill>
                  <a:srgbClr val="00B0F0"/>
                </a:solidFill>
              </a:rPr>
              <a:t>административного здания Заказчика. Кроме того, расходные материалы (</a:t>
            </a:r>
            <a:r>
              <a:rPr lang="ru-RU" sz="1600" b="1" i="1" dirty="0" smtClean="0">
                <a:solidFill>
                  <a:srgbClr val="FF0000"/>
                </a:solidFill>
              </a:rPr>
              <a:t>инсталляция) за счет поставщика.</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69</a:t>
            </a:fld>
            <a:endParaRPr lang="ru-RU"/>
          </a:p>
        </p:txBody>
      </p:sp>
      <p:sp>
        <p:nvSpPr>
          <p:cNvPr id="35841" name="Rectangle 1"/>
          <p:cNvSpPr>
            <a:spLocks noChangeArrowheads="1"/>
          </p:cNvSpPr>
          <p:nvPr/>
        </p:nvSpPr>
        <p:spPr bwMode="auto">
          <a:xfrm>
            <a:off x="0" y="-1"/>
            <a:ext cx="9144000" cy="40164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1400" dirty="0" smtClean="0"/>
              <a:t>	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p>
          <a:p>
            <a:pPr algn="just"/>
            <a:r>
              <a:rPr lang="ru-RU" sz="1400" dirty="0" smtClean="0"/>
              <a:t>	Так, согласно приложения 17 Правил в графе «Завод-изготовитель (указывается наименование завода-изготовителя и его местонахождение (адрес, при наличии), потенциальный поставщик должен указать наименование завода-изготовителя и его местонахождение</a:t>
            </a:r>
          </a:p>
          <a:p>
            <a:pPr algn="just"/>
            <a:r>
              <a:rPr lang="ru-RU" sz="1400" dirty="0" smtClean="0"/>
              <a:t>	</a:t>
            </a:r>
            <a:r>
              <a:rPr lang="ru-RU" sz="1400" b="1" dirty="0" smtClean="0"/>
              <a:t>Изучением конкурсной заявки установлено следующее:</a:t>
            </a:r>
            <a:r>
              <a:rPr lang="ru-RU" sz="1400" dirty="0" smtClean="0"/>
              <a:t> Приложением 17 к конкурсной документации предусмотрено заполнение следующей графы «Завод-изготовитель (указывается наименование завода-изготовителя и его местонахождение (адрес, при наличии))», при этом потенциальный поставщик в данной графе указывает «ИП»</a:t>
            </a:r>
            <a:r>
              <a:rPr lang="ru-RU" sz="1400" b="1" dirty="0" smtClean="0">
                <a:solidFill>
                  <a:srgbClr val="FF0000"/>
                </a:solidFill>
              </a:rPr>
              <a:t>, при этом не указывает местонахождение завода-изготовителя.</a:t>
            </a:r>
          </a:p>
          <a:p>
            <a:pPr algn="just"/>
            <a:r>
              <a:rPr lang="ru-RU" sz="1400" dirty="0" smtClean="0"/>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a:t>
            </a:r>
            <a:endParaRPr lang="ru-RU" sz="14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70</a:t>
            </a:fld>
            <a:endParaRPr lang="ru-RU"/>
          </a:p>
        </p:txBody>
      </p:sp>
      <p:pic>
        <p:nvPicPr>
          <p:cNvPr id="3" name="Рисунок 2" descr="кк не соот 3.jpg"/>
          <p:cNvPicPr>
            <a:picLocks noChangeAspect="1"/>
          </p:cNvPicPr>
          <p:nvPr/>
        </p:nvPicPr>
        <p:blipFill>
          <a:blip r:embed="rId2"/>
          <a:stretch>
            <a:fillRect/>
          </a:stretch>
        </p:blipFill>
        <p:spPr>
          <a:xfrm>
            <a:off x="0" y="0"/>
            <a:ext cx="9144000" cy="51435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71</a:t>
            </a:fld>
            <a:endParaRPr lang="ru-RU"/>
          </a:p>
        </p:txBody>
      </p:sp>
      <p:sp>
        <p:nvSpPr>
          <p:cNvPr id="33793" name="Rectangle 1"/>
          <p:cNvSpPr>
            <a:spLocks noChangeArrowheads="1"/>
          </p:cNvSpPr>
          <p:nvPr/>
        </p:nvSpPr>
        <p:spPr bwMode="auto">
          <a:xfrm>
            <a:off x="0" y="-1"/>
            <a:ext cx="9144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Согласно п. 212 Правил осуществления государственных закупок, утвержденные Приказом Министра финансов Республики Казахстан от 9 октября 2024 года № 687 (далее - Правила)  Потенциальный поставщик не допускается к участию в конкурсе (не признается участником конкурса), если: если его заявка на участие в конкурсе определена не соответствующей требованиям конкурсной документации по следующим основаниям: представление потенциальным поставщиком технической спецификации, не соответствующей требованиям конкурсной документации, а равно непредставление документов, требуемых технической спецификацией.</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соответствии с п.п. 2 п. 18 Конкурсной документации Заявка на участие в конкурсе содержит: техническую спецификацию </a:t>
            </a: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 указанием национальных стандартов, а в случае их отсутствия межгосударственных стандартов на закупаемые товары, работы, услуги</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При отсутствии национальных и межгосударственных стандартов указываются описание функциональных, технических, качественных и эксплуатационных характеристик закупаемых товаров, работ, услуг, в том числе с указанием на товарные знаки, знаки обслуживания, фирменные наименования, патенты, полезные модели, промышленные образцы, наименование места происхождения товара и наименование производителя, и иные характеристики по формам согласно</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приложениям 13</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14</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15</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и</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16</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 настоящей КД для работ или услуг,</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приложению 17</a:t>
            </a:r>
            <a:r>
              <a:rPr kumimoji="0" lang="ru-RU" sz="1400" b="0" i="0" u="none" strike="noStrike" cap="none" normalizeH="0" baseline="0" dirty="0" smtClean="0">
                <a:ln>
                  <a:noFill/>
                </a:ln>
                <a:solidFill>
                  <a:schemeClr val="tx1"/>
                </a:solidFill>
                <a:effectLst/>
                <a:latin typeface="Calibri"/>
                <a:ea typeface="Times New Roman" pitchFamily="18" charset="0"/>
                <a:cs typeface="Arial" pitchFamily="34" charset="0"/>
              </a:rPr>
              <a:t> </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 настоящей КД для товаров.</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72</a:t>
            </a:fld>
            <a:endParaRPr lang="ru-RU"/>
          </a:p>
        </p:txBody>
      </p:sp>
      <p:sp>
        <p:nvSpPr>
          <p:cNvPr id="32769" name="Rectangle 1"/>
          <p:cNvSpPr>
            <a:spLocks noChangeArrowheads="1"/>
          </p:cNvSpPr>
          <p:nvPr/>
        </p:nvSpPr>
        <p:spPr bwMode="auto">
          <a:xfrm>
            <a:off x="0" y="0"/>
            <a:ext cx="914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lang="ru-RU" sz="1800" b="1" dirty="0" smtClean="0"/>
              <a:t>Изучением конкурсной заявки установлено следующее: </a:t>
            </a:r>
            <a:r>
              <a:rPr lang="ru-RU" sz="1800" dirty="0" smtClean="0"/>
              <a:t>Потенциальный поставщик в графе «Наименование национальных стандартов, а в случае их отсутствия межгосударственных стандартов на предлагаемый товар. При отсутствии национальных и межгосударственных стандартов указываются требуемые функциональные, технические, качественные и эксплуатационные характеристики предлагаемого товара (указываются точные характеристики» потенциальный поставщик не указывает национальные стандарты указанные в Конкурсной документации Заказчика, а именно: «Костюм изготавливается в соответствии с размерно-ростовочными данными СТ РК 1250-2015 «ПОЛЕВЫЕ КУРТКА И БРЮКИ УТЕПЛЕННЫЕ С ШАПОЧКОЙ ДЛЯ ВОЕННОСЛУЖАЩИХ. ТЕХНИЧЕСКИЕ УСЛОВИЯ»</a:t>
            </a:r>
          </a:p>
          <a:p>
            <a:pPr algn="just"/>
            <a:r>
              <a:rPr lang="ru-RU" sz="1800" dirty="0" smtClean="0"/>
              <a:t>	На основании изложенного потенциальный поставщик отклоняется согласно п.п. 2 п. 212 Правил, как представление потенциальным поставщиком технической спецификации, не соответствующей требованиям конкурсной документации,  так как не указаны точные характеристики предлагаемого товара.</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73</a:t>
            </a:fld>
            <a:endParaRPr lang="ru-RU"/>
          </a:p>
        </p:txBody>
      </p:sp>
      <p:sp>
        <p:nvSpPr>
          <p:cNvPr id="5" name="Прямоугольник 4"/>
          <p:cNvSpPr/>
          <p:nvPr/>
        </p:nvSpPr>
        <p:spPr>
          <a:xfrm>
            <a:off x="0" y="0"/>
            <a:ext cx="9144000" cy="5016758"/>
          </a:xfrm>
          <a:prstGeom prst="rect">
            <a:avLst/>
          </a:prstGeom>
        </p:spPr>
        <p:txBody>
          <a:bodyPr wrap="square">
            <a:spAutoFit/>
          </a:bodyPr>
          <a:lstStyle/>
          <a:p>
            <a:pPr algn="ctr"/>
            <a:r>
              <a:rPr lang="ru-RU" sz="1600" b="1" dirty="0" smtClean="0"/>
              <a:t>Статья 15. Основания и последствия признания государственных закупок </a:t>
            </a:r>
            <a:r>
              <a:rPr lang="ru-RU" sz="1600" b="1" dirty="0" smtClean="0">
                <a:solidFill>
                  <a:srgbClr val="FF0000"/>
                </a:solidFill>
              </a:rPr>
              <a:t>несостоявшимися</a:t>
            </a:r>
          </a:p>
          <a:p>
            <a:endParaRPr lang="ru-RU" sz="1600" dirty="0" smtClean="0"/>
          </a:p>
          <a:p>
            <a:pPr algn="just"/>
            <a:r>
              <a:rPr lang="ru-RU" sz="1600" dirty="0" smtClean="0"/>
              <a:t>      1. Государственные закупки способом конкурса, аукциона признаются </a:t>
            </a:r>
            <a:r>
              <a:rPr lang="ru-RU" sz="1600" dirty="0" smtClean="0">
                <a:solidFill>
                  <a:srgbClr val="FF0000"/>
                </a:solidFill>
              </a:rPr>
              <a:t>несостоявшимися</a:t>
            </a:r>
            <a:r>
              <a:rPr lang="ru-RU" sz="1600" dirty="0" smtClean="0"/>
              <a:t> по одному из следующих оснований:</a:t>
            </a:r>
          </a:p>
          <a:p>
            <a:endParaRPr lang="ru-RU" sz="1600" dirty="0" smtClean="0"/>
          </a:p>
          <a:p>
            <a:r>
              <a:rPr lang="ru-RU" sz="1600" dirty="0" smtClean="0"/>
              <a:t>      1) </a:t>
            </a:r>
            <a:r>
              <a:rPr lang="ru-RU" sz="1600" b="1" dirty="0" smtClean="0">
                <a:solidFill>
                  <a:srgbClr val="FF0000"/>
                </a:solidFill>
              </a:rPr>
              <a:t>отсутствие</a:t>
            </a:r>
            <a:r>
              <a:rPr lang="ru-RU" sz="1600" dirty="0" smtClean="0"/>
              <a:t> представленных заявок на участие в конкурсе, аукционе;</a:t>
            </a:r>
          </a:p>
          <a:p>
            <a:endParaRPr lang="ru-RU" sz="1600" dirty="0" smtClean="0"/>
          </a:p>
          <a:p>
            <a:r>
              <a:rPr lang="ru-RU" sz="1600" b="1" i="1" dirty="0" smtClean="0">
                <a:solidFill>
                  <a:srgbClr val="00B0F0"/>
                </a:solidFill>
              </a:rPr>
              <a:t>	*** Примечание: нет потенциальных поставщиков</a:t>
            </a:r>
          </a:p>
          <a:p>
            <a:endParaRPr lang="ru-RU" sz="1600" dirty="0" smtClean="0"/>
          </a:p>
          <a:p>
            <a:pPr algn="just"/>
            <a:r>
              <a:rPr lang="ru-RU" sz="1600" dirty="0" smtClean="0"/>
              <a:t>      2) если к участию в конкурсе, аукционе </a:t>
            </a:r>
            <a:r>
              <a:rPr lang="ru-RU" sz="1600" b="1" dirty="0" smtClean="0">
                <a:solidFill>
                  <a:srgbClr val="FF0000"/>
                </a:solidFill>
              </a:rPr>
              <a:t>не допущен ни один потенциальный </a:t>
            </a:r>
            <a:r>
              <a:rPr lang="ru-RU" sz="1600" dirty="0" smtClean="0"/>
              <a:t>поставщик;</a:t>
            </a:r>
          </a:p>
          <a:p>
            <a:pPr algn="just"/>
            <a:endParaRPr lang="ru-RU" sz="1600" dirty="0" smtClean="0"/>
          </a:p>
          <a:p>
            <a:pPr lvl="1" algn="just"/>
            <a:r>
              <a:rPr lang="ru-RU" sz="1600" b="1" i="1" dirty="0" smtClean="0">
                <a:solidFill>
                  <a:srgbClr val="00B0F0"/>
                </a:solidFill>
              </a:rPr>
              <a:t>*** Примечание: участвовало 5 потенциальных поставщиков отклонили всех</a:t>
            </a:r>
            <a:endParaRPr lang="ru-RU" sz="1600" dirty="0" smtClean="0"/>
          </a:p>
          <a:p>
            <a:pPr algn="just"/>
            <a:endParaRPr lang="ru-RU" sz="1600" dirty="0" smtClean="0"/>
          </a:p>
          <a:p>
            <a:pPr algn="just"/>
            <a:r>
              <a:rPr lang="ru-RU" sz="1600" dirty="0" smtClean="0"/>
              <a:t>      3) если к участию в конкурсе, аукционе </a:t>
            </a:r>
            <a:r>
              <a:rPr lang="ru-RU" sz="1600" b="1" dirty="0" smtClean="0">
                <a:solidFill>
                  <a:srgbClr val="FF0000"/>
                </a:solidFill>
              </a:rPr>
              <a:t>допущен один потенциальный поставщик </a:t>
            </a:r>
            <a:r>
              <a:rPr lang="ru-RU" sz="1600" dirty="0" smtClean="0"/>
              <a:t>в случае представления на участие в конкурсе, аукционе двух и более заявок потенциальных поставщиков.</a:t>
            </a:r>
          </a:p>
          <a:p>
            <a:pPr algn="just"/>
            <a:r>
              <a:rPr lang="ru-RU" sz="1600" dirty="0" smtClean="0"/>
              <a:t>	</a:t>
            </a:r>
          </a:p>
          <a:p>
            <a:pPr algn="just"/>
            <a:r>
              <a:rPr lang="ru-RU" sz="1600" dirty="0" smtClean="0"/>
              <a:t>	</a:t>
            </a:r>
            <a:r>
              <a:rPr lang="ru-RU" sz="1600" b="1" i="1" dirty="0" smtClean="0">
                <a:solidFill>
                  <a:srgbClr val="00B0F0"/>
                </a:solidFill>
              </a:rPr>
              <a:t> *** Примечание: участвовало 5 потенциальных поставщиков отклонили всех при этом 1 потенциального поставщика допустили.</a:t>
            </a:r>
            <a:r>
              <a:rPr lang="ru-RU" sz="1600" dirty="0" smtClean="0"/>
              <a:t>	</a:t>
            </a:r>
            <a:endParaRPr lang="ru-RU" sz="16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74</a:t>
            </a:fld>
            <a:endParaRPr lang="ru-RU"/>
          </a:p>
        </p:txBody>
      </p:sp>
      <p:sp>
        <p:nvSpPr>
          <p:cNvPr id="3" name="Прямоугольник 2"/>
          <p:cNvSpPr/>
          <p:nvPr/>
        </p:nvSpPr>
        <p:spPr>
          <a:xfrm>
            <a:off x="0" y="0"/>
            <a:ext cx="9144000" cy="3416320"/>
          </a:xfrm>
          <a:prstGeom prst="rect">
            <a:avLst/>
          </a:prstGeom>
        </p:spPr>
        <p:txBody>
          <a:bodyPr wrap="square">
            <a:spAutoFit/>
          </a:bodyPr>
          <a:lstStyle/>
          <a:p>
            <a:pPr algn="just"/>
            <a:r>
              <a:rPr lang="ru-RU" dirty="0" smtClean="0"/>
              <a:t> 	</a:t>
            </a:r>
            <a:r>
              <a:rPr lang="ru-RU" sz="1800" dirty="0" smtClean="0"/>
              <a:t>2. Государственные закупки способом конкурса, аукциона </a:t>
            </a:r>
            <a:r>
              <a:rPr lang="ru-RU" sz="1800" b="1" dirty="0" smtClean="0">
                <a:solidFill>
                  <a:srgbClr val="FF0000"/>
                </a:solidFill>
              </a:rPr>
              <a:t>признаются состоявшимися</a:t>
            </a:r>
            <a:r>
              <a:rPr lang="ru-RU" sz="1800" dirty="0" smtClean="0"/>
              <a:t> в случае, если на участие в конкурсе, аукционе </a:t>
            </a:r>
            <a:r>
              <a:rPr lang="ru-RU" sz="1800" b="1" dirty="0" smtClean="0"/>
              <a:t>представлена одна заявка</a:t>
            </a:r>
            <a:r>
              <a:rPr lang="ru-RU" sz="1800" dirty="0" smtClean="0"/>
              <a:t>, </a:t>
            </a:r>
            <a:r>
              <a:rPr lang="ru-RU" sz="1800" b="1" dirty="0" smtClean="0">
                <a:solidFill>
                  <a:srgbClr val="FF0000"/>
                </a:solidFill>
              </a:rPr>
              <a:t>соответствующая</a:t>
            </a:r>
            <a:r>
              <a:rPr lang="ru-RU" sz="1800" dirty="0" smtClean="0"/>
              <a:t> квалификационным требованиям и (или) требованиям конкурсной документации, аукционной документации. </a:t>
            </a:r>
          </a:p>
          <a:p>
            <a:pPr algn="just"/>
            <a:r>
              <a:rPr lang="ru-RU" sz="1800" dirty="0" smtClean="0"/>
              <a:t>	При этом цена заключенного договора не должна превышать конкурсное ценовое предложение (стартовую цену) потенциального поставщика, указанное (указанную) в заявке на участие в конкурсе, аукционе.</a:t>
            </a:r>
          </a:p>
          <a:p>
            <a:pPr algn="just"/>
            <a:endParaRPr lang="ru-RU" sz="1800" dirty="0" smtClean="0"/>
          </a:p>
          <a:p>
            <a:pPr algn="just"/>
            <a:r>
              <a:rPr lang="ru-RU" sz="1800" dirty="0" smtClean="0"/>
              <a:t>	</a:t>
            </a:r>
            <a:r>
              <a:rPr lang="ru-RU" sz="1800" b="1" i="1" dirty="0" smtClean="0">
                <a:solidFill>
                  <a:srgbClr val="00B0F0"/>
                </a:solidFill>
              </a:rPr>
              <a:t>*** Примечание: Если в конкурсе участвовал 1 потенциальный поставщик и он был допущен, конкурс считается состоявшимся и Заказчик направляет данному потенциальному поставщику проект договора.</a:t>
            </a:r>
            <a:endParaRPr lang="ru-RU" sz="1800" b="1" i="1" dirty="0">
              <a:solidFill>
                <a:srgbClr val="00B0F0"/>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75</a:t>
            </a:fld>
            <a:endParaRPr lang="ru-RU"/>
          </a:p>
        </p:txBody>
      </p:sp>
      <p:sp>
        <p:nvSpPr>
          <p:cNvPr id="3" name="Прямоугольник 2"/>
          <p:cNvSpPr/>
          <p:nvPr/>
        </p:nvSpPr>
        <p:spPr>
          <a:xfrm>
            <a:off x="0" y="0"/>
            <a:ext cx="9144000" cy="2308324"/>
          </a:xfrm>
          <a:prstGeom prst="rect">
            <a:avLst/>
          </a:prstGeom>
        </p:spPr>
        <p:txBody>
          <a:bodyPr wrap="square">
            <a:spAutoFit/>
          </a:bodyPr>
          <a:lstStyle/>
          <a:p>
            <a:pPr algn="just"/>
            <a:r>
              <a:rPr lang="ru-RU" dirty="0" smtClean="0"/>
              <a:t>	</a:t>
            </a:r>
            <a:r>
              <a:rPr lang="ru-RU" sz="1800" dirty="0" smtClean="0"/>
              <a:t>3. Если государственные закупки способом конкурса, аукциона </a:t>
            </a:r>
            <a:r>
              <a:rPr lang="ru-RU" sz="1800" b="1" dirty="0" smtClean="0">
                <a:solidFill>
                  <a:srgbClr val="FF0000"/>
                </a:solidFill>
              </a:rPr>
              <a:t>признаны несостоявшимися</a:t>
            </a:r>
            <a:r>
              <a:rPr lang="ru-RU" sz="1800" dirty="0" smtClean="0"/>
              <a:t>, заказчик принимает одно из следующих решений:</a:t>
            </a:r>
          </a:p>
          <a:p>
            <a:pPr algn="just"/>
            <a:endParaRPr lang="ru-RU" sz="1800" dirty="0" smtClean="0"/>
          </a:p>
          <a:p>
            <a:pPr algn="just"/>
            <a:r>
              <a:rPr lang="ru-RU" sz="1800" dirty="0" smtClean="0"/>
              <a:t>      1) </a:t>
            </a:r>
            <a:r>
              <a:rPr lang="ru-RU" sz="1800" b="1" dirty="0" smtClean="0">
                <a:solidFill>
                  <a:srgbClr val="FF0000"/>
                </a:solidFill>
              </a:rPr>
              <a:t>о повторном проведении </a:t>
            </a:r>
            <a:r>
              <a:rPr lang="ru-RU" sz="1800" dirty="0" smtClean="0"/>
              <a:t>государственных закупок способом конкурса, аукциона;</a:t>
            </a:r>
          </a:p>
          <a:p>
            <a:pPr algn="just"/>
            <a:endParaRPr lang="ru-RU" sz="1800" dirty="0" smtClean="0"/>
          </a:p>
          <a:p>
            <a:pPr algn="just"/>
            <a:r>
              <a:rPr lang="ru-RU" sz="1800" dirty="0" smtClean="0"/>
              <a:t>      	2) </a:t>
            </a:r>
            <a:r>
              <a:rPr lang="ru-RU" sz="1800" b="1" dirty="0" smtClean="0">
                <a:solidFill>
                  <a:srgbClr val="FF0000"/>
                </a:solidFill>
              </a:rPr>
              <a:t>об изменении</a:t>
            </a:r>
            <a:r>
              <a:rPr lang="ru-RU" sz="1800" dirty="0" smtClean="0"/>
              <a:t> конкурсной документации, аукционной документации и о проведении государственных закупок способом конкурса, аукциона.</a:t>
            </a:r>
            <a:endParaRPr lang="ru-RU" sz="18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76</a:t>
            </a:fld>
            <a:endParaRPr lang="ru-RU"/>
          </a:p>
        </p:txBody>
      </p:sp>
      <p:sp>
        <p:nvSpPr>
          <p:cNvPr id="3" name="Прямоугольник 2"/>
          <p:cNvSpPr/>
          <p:nvPr/>
        </p:nvSpPr>
        <p:spPr>
          <a:xfrm>
            <a:off x="0" y="0"/>
            <a:ext cx="9144000" cy="4801314"/>
          </a:xfrm>
          <a:prstGeom prst="rect">
            <a:avLst/>
          </a:prstGeom>
        </p:spPr>
        <p:txBody>
          <a:bodyPr wrap="square">
            <a:spAutoFit/>
          </a:bodyPr>
          <a:lstStyle/>
          <a:p>
            <a:pPr algn="just"/>
            <a:r>
              <a:rPr lang="ru-RU" dirty="0" smtClean="0"/>
              <a:t>	</a:t>
            </a:r>
            <a:r>
              <a:rPr lang="ru-RU" sz="1800" dirty="0" smtClean="0"/>
              <a:t>4. В случае признания </a:t>
            </a:r>
            <a:r>
              <a:rPr lang="ru-RU" sz="1800" b="1" dirty="0" smtClean="0">
                <a:solidFill>
                  <a:srgbClr val="FF0000"/>
                </a:solidFill>
              </a:rPr>
              <a:t>повторных</a:t>
            </a:r>
            <a:r>
              <a:rPr lang="ru-RU" sz="1800" dirty="0" smtClean="0"/>
              <a:t> государственных закупок способом конкурса, аукциона несостоявшимися по основанию, предусмотренному подпунктом </a:t>
            </a:r>
            <a:r>
              <a:rPr lang="ru-RU" sz="1800" dirty="0" smtClean="0">
                <a:solidFill>
                  <a:srgbClr val="FF0000"/>
                </a:solidFill>
              </a:rPr>
              <a:t>1) пункта 1 настоящей статьи</a:t>
            </a:r>
            <a:r>
              <a:rPr lang="ru-RU" sz="1800" dirty="0" smtClean="0"/>
              <a:t>, заказчик </a:t>
            </a:r>
            <a:r>
              <a:rPr lang="ru-RU" sz="1800" b="1" u="sng" dirty="0" smtClean="0"/>
              <a:t>вправе</a:t>
            </a:r>
            <a:r>
              <a:rPr lang="ru-RU" sz="1800" dirty="0" smtClean="0"/>
              <a:t> осуществить государственные закупки способом из одного источника. </a:t>
            </a:r>
          </a:p>
          <a:p>
            <a:pPr algn="just"/>
            <a:r>
              <a:rPr lang="ru-RU" sz="1800" dirty="0" smtClean="0"/>
              <a:t>	При этом потенциальный поставщик, которому направляется приглашение на участие в государственных закупках способом из одного источника, </a:t>
            </a:r>
            <a:r>
              <a:rPr lang="ru-RU" sz="1800" b="1" dirty="0" smtClean="0">
                <a:solidFill>
                  <a:srgbClr val="FF0000"/>
                </a:solidFill>
              </a:rPr>
              <a:t>определяется заказчиком </a:t>
            </a:r>
            <a:r>
              <a:rPr lang="ru-RU" sz="1800" dirty="0" smtClean="0"/>
              <a:t>и </a:t>
            </a:r>
            <a:r>
              <a:rPr lang="ru-RU" sz="1800" b="1" dirty="0" smtClean="0">
                <a:solidFill>
                  <a:srgbClr val="C00000"/>
                </a:solidFill>
              </a:rPr>
              <a:t>должен соответствовать квалификационным требованиям, а также требованиям конкурсной документации, аукционной документации</a:t>
            </a:r>
            <a:r>
              <a:rPr lang="ru-RU" sz="1800" dirty="0" smtClean="0"/>
              <a:t>. </a:t>
            </a:r>
          </a:p>
          <a:p>
            <a:pPr algn="just"/>
            <a:r>
              <a:rPr lang="ru-RU" sz="1800" dirty="0" smtClean="0"/>
              <a:t>	Цена заключенного договора не должна превышать сумму, выделенную для осуществления данной государственной закупки.</a:t>
            </a:r>
          </a:p>
          <a:p>
            <a:pPr algn="just"/>
            <a:endParaRPr lang="ru-RU" sz="1800" dirty="0" smtClean="0"/>
          </a:p>
          <a:p>
            <a:pPr algn="just"/>
            <a:r>
              <a:rPr lang="ru-RU" sz="1800" dirty="0" smtClean="0"/>
              <a:t>	</a:t>
            </a:r>
            <a:r>
              <a:rPr lang="ru-RU" sz="1800" b="1" i="1" u="sng" dirty="0" smtClean="0">
                <a:solidFill>
                  <a:srgbClr val="0070C0"/>
                </a:solidFill>
              </a:rPr>
              <a:t>*** Примечание: Если при повторном конкурсе не было конкурсных заявок, Заказчик может направить приглашение из одного источника по не состоявшейся закупке любому потенциальному поставщику за исключением если потенциальный поставщик имеет ограничения согласно статьи 7 Закона.</a:t>
            </a:r>
            <a:endParaRPr lang="ru-RU" sz="1800" b="1" i="1" u="sng" dirty="0">
              <a:solidFill>
                <a:srgbClr val="0070C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7</a:t>
            </a:fld>
            <a:endParaRPr lang="ru-RU"/>
          </a:p>
        </p:txBody>
      </p:sp>
      <p:sp>
        <p:nvSpPr>
          <p:cNvPr id="3" name="Прямоугольник 2"/>
          <p:cNvSpPr/>
          <p:nvPr/>
        </p:nvSpPr>
        <p:spPr>
          <a:xfrm>
            <a:off x="0" y="0"/>
            <a:ext cx="9144000" cy="5401479"/>
          </a:xfrm>
          <a:prstGeom prst="rect">
            <a:avLst/>
          </a:prstGeom>
        </p:spPr>
        <p:txBody>
          <a:bodyPr wrap="square">
            <a:spAutoFit/>
          </a:bodyPr>
          <a:lstStyle/>
          <a:p>
            <a:pPr algn="just"/>
            <a:r>
              <a:rPr lang="ru-RU" dirty="0" smtClean="0"/>
              <a:t>	3. </a:t>
            </a:r>
            <a:r>
              <a:rPr lang="ru-RU" b="1" dirty="0" smtClean="0">
                <a:solidFill>
                  <a:srgbClr val="FF0000"/>
                </a:solidFill>
              </a:rPr>
              <a:t>Конкурсная документация</a:t>
            </a:r>
            <a:r>
              <a:rPr lang="ru-RU" dirty="0" smtClean="0"/>
              <a:t>, аукционная документация, а также информация, размещаемая при осуществлении государственных закупок способом запроса ценовых предложений, должны содержать требования технической спецификации (краткое описание) с указанием </a:t>
            </a:r>
            <a:r>
              <a:rPr lang="ru-RU" b="1" dirty="0" smtClean="0">
                <a:solidFill>
                  <a:srgbClr val="FF0000"/>
                </a:solidFill>
              </a:rPr>
              <a:t>национальных стандартов</a:t>
            </a:r>
            <a:r>
              <a:rPr lang="ru-RU" dirty="0" smtClean="0"/>
              <a:t>, а в случае их отсутствия </a:t>
            </a:r>
            <a:r>
              <a:rPr lang="ru-RU" b="1" dirty="0" smtClean="0">
                <a:solidFill>
                  <a:srgbClr val="FF0000"/>
                </a:solidFill>
              </a:rPr>
              <a:t>межгосударственных стандартов </a:t>
            </a:r>
            <a:r>
              <a:rPr lang="ru-RU" dirty="0" smtClean="0"/>
              <a:t>на закупаемые </a:t>
            </a:r>
            <a:r>
              <a:rPr lang="ru-RU" b="1" dirty="0" smtClean="0">
                <a:solidFill>
                  <a:srgbClr val="C00000"/>
                </a:solidFill>
              </a:rPr>
              <a:t>товары, работы, услуги. </a:t>
            </a:r>
          </a:p>
          <a:p>
            <a:pPr algn="just"/>
            <a:r>
              <a:rPr lang="ru-RU" dirty="0" smtClean="0"/>
              <a:t>	</a:t>
            </a:r>
            <a:r>
              <a:rPr lang="ru-RU" b="1" dirty="0" smtClean="0">
                <a:solidFill>
                  <a:srgbClr val="FF0000"/>
                </a:solidFill>
              </a:rPr>
              <a:t>При отсутствии </a:t>
            </a:r>
            <a:r>
              <a:rPr lang="ru-RU" dirty="0" smtClean="0"/>
              <a:t>национальных и межгосударственных стандартов указываются требуемые функциональные, технические, качественные и эксплуатационные характеристики закупаемых товаров, работ, услуг с учетом нормирования государственных закупок.</a:t>
            </a:r>
          </a:p>
          <a:p>
            <a:pPr algn="just"/>
            <a:endParaRPr lang="ru-RU" dirty="0" smtClean="0"/>
          </a:p>
          <a:p>
            <a:pPr algn="just"/>
            <a:r>
              <a:rPr lang="ru-RU" dirty="0" smtClean="0"/>
              <a:t>	</a:t>
            </a:r>
            <a:r>
              <a:rPr lang="ru-RU" sz="1400" b="1" i="1" dirty="0" smtClean="0">
                <a:solidFill>
                  <a:srgbClr val="2182BD"/>
                </a:solidFill>
              </a:rPr>
              <a:t>*** Примечание: Пример, товар должен соответсвовать СТ РК 3150-2018 Бумага ксерографическая для офисной техники Общие технические условия Приказ: Приказом Комитета технического регулирования и метрологии Министерства по инвестициям и развитию Республики Казахстан от года от 20.09.2018 года № 271-од </a:t>
            </a:r>
          </a:p>
          <a:p>
            <a:pPr algn="just"/>
            <a:endParaRPr lang="ru-RU" sz="1400" b="1" i="1" dirty="0" smtClean="0">
              <a:solidFill>
                <a:srgbClr val="2182BD"/>
              </a:solidFill>
            </a:endParaRPr>
          </a:p>
          <a:p>
            <a:pPr algn="just"/>
            <a:r>
              <a:rPr lang="ru-RU" sz="1400" b="1" i="1" dirty="0" smtClean="0">
                <a:solidFill>
                  <a:srgbClr val="2182BD"/>
                </a:solidFill>
              </a:rPr>
              <a:t>	*** Примечание: в случае отсутствия национальных стандартов указываются межгосударственные стандарты </a:t>
            </a:r>
          </a:p>
          <a:p>
            <a:pPr algn="just"/>
            <a:endParaRPr lang="ru-RU" sz="1400" b="1" i="1" dirty="0" smtClean="0">
              <a:solidFill>
                <a:srgbClr val="2182BD"/>
              </a:solidFill>
            </a:endParaRPr>
          </a:p>
          <a:p>
            <a:pPr algn="just"/>
            <a:r>
              <a:rPr lang="ru-RU" sz="1400" b="1" i="1" dirty="0" smtClean="0">
                <a:solidFill>
                  <a:srgbClr val="2182BD"/>
                </a:solidFill>
              </a:rPr>
              <a:t>	*** Примечание В случае отсутствия национальных и межгосударственных стандартов рекомендую в технической спецификации указывать следующее: Интернет ресурс «Интернет магазин стандартов Казахстанского института стандартизации и метрологии» не содержит национальные и межгосударственные стандарты на закупаемые товары, при техническая спецификация содержит функциональные, технические, качественные и эксплуатационные характеристики закупаемых товара.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7433BDC-C343-499F-B4B9-B0B321D3DA26}" type="slidenum">
              <a:rPr lang="ru-RU" smtClean="0"/>
              <a:pPr>
                <a:defRPr/>
              </a:pPr>
              <a:t>8</a:t>
            </a:fld>
            <a:endParaRPr lang="ru-RU"/>
          </a:p>
        </p:txBody>
      </p:sp>
      <p:pic>
        <p:nvPicPr>
          <p:cNvPr id="1026" name="Picture 2"/>
          <p:cNvPicPr>
            <a:picLocks noChangeAspect="1" noChangeArrowheads="1"/>
          </p:cNvPicPr>
          <p:nvPr/>
        </p:nvPicPr>
        <p:blipFill>
          <a:blip r:embed="rId2"/>
          <a:srcRect/>
          <a:stretch>
            <a:fillRect/>
          </a:stretch>
        </p:blipFill>
        <p:spPr bwMode="auto">
          <a:xfrm>
            <a:off x="0" y="0"/>
            <a:ext cx="9144000" cy="51435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9102</TotalTime>
  <Words>2042</Words>
  <Application>Microsoft Office PowerPoint</Application>
  <PresentationFormat>Экран (16:9)</PresentationFormat>
  <Paragraphs>425</Paragraphs>
  <Slides>77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77</vt:i4>
      </vt:variant>
    </vt:vector>
  </HeadingPairs>
  <TitlesOfParts>
    <vt:vector size="78" baseType="lpstr">
      <vt:lpstr>Тема Office</vt:lpstr>
      <vt:lpstr>Слайд 0</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Сейлхан Исмагулов Калиакбарович</dc:creator>
  <cp:lastModifiedBy>User</cp:lastModifiedBy>
  <cp:revision>459</cp:revision>
  <cp:lastPrinted>2023-06-22T08:50:07Z</cp:lastPrinted>
  <dcterms:created xsi:type="dcterms:W3CDTF">2022-11-05T05:19:54Z</dcterms:created>
  <dcterms:modified xsi:type="dcterms:W3CDTF">2025-11-17T02:21:57Z</dcterms:modified>
</cp:coreProperties>
</file>