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 bookmarkIdSeed="45">
  <p:sldMasterIdLst>
    <p:sldMasterId id="2147483673" r:id="rId1"/>
  </p:sldMasterIdLst>
  <p:notesMasterIdLst>
    <p:notesMasterId r:id="rId57"/>
  </p:notesMasterIdLst>
  <p:sldIdLst>
    <p:sldId id="1171" r:id="rId2"/>
    <p:sldId id="1174" r:id="rId3"/>
    <p:sldId id="1176" r:id="rId4"/>
    <p:sldId id="1177" r:id="rId5"/>
    <p:sldId id="1179" r:id="rId6"/>
    <p:sldId id="1180" r:id="rId7"/>
    <p:sldId id="1181" r:id="rId8"/>
    <p:sldId id="1182" r:id="rId9"/>
    <p:sldId id="1183" r:id="rId10"/>
    <p:sldId id="1184" r:id="rId11"/>
    <p:sldId id="1185" r:id="rId12"/>
    <p:sldId id="1189" r:id="rId13"/>
    <p:sldId id="1240" r:id="rId14"/>
    <p:sldId id="1241" r:id="rId15"/>
    <p:sldId id="1190" r:id="rId16"/>
    <p:sldId id="1191" r:id="rId17"/>
    <p:sldId id="1192" r:id="rId18"/>
    <p:sldId id="1193" r:id="rId19"/>
    <p:sldId id="1242" r:id="rId20"/>
    <p:sldId id="1243" r:id="rId21"/>
    <p:sldId id="1244" r:id="rId22"/>
    <p:sldId id="1245" r:id="rId23"/>
    <p:sldId id="1248" r:id="rId24"/>
    <p:sldId id="1249" r:id="rId25"/>
    <p:sldId id="1250" r:id="rId26"/>
    <p:sldId id="1255" r:id="rId27"/>
    <p:sldId id="1256" r:id="rId28"/>
    <p:sldId id="1257" r:id="rId29"/>
    <p:sldId id="1194" r:id="rId30"/>
    <p:sldId id="1195" r:id="rId31"/>
    <p:sldId id="1247" r:id="rId32"/>
    <p:sldId id="1246" r:id="rId33"/>
    <p:sldId id="1196" r:id="rId34"/>
    <p:sldId id="1197" r:id="rId35"/>
    <p:sldId id="1198" r:id="rId36"/>
    <p:sldId id="1199" r:id="rId37"/>
    <p:sldId id="1200" r:id="rId38"/>
    <p:sldId id="1202" r:id="rId39"/>
    <p:sldId id="1203" r:id="rId40"/>
    <p:sldId id="1204" r:id="rId41"/>
    <p:sldId id="1205" r:id="rId42"/>
    <p:sldId id="1206" r:id="rId43"/>
    <p:sldId id="1207" r:id="rId44"/>
    <p:sldId id="1208" r:id="rId45"/>
    <p:sldId id="1209" r:id="rId46"/>
    <p:sldId id="1210" r:id="rId47"/>
    <p:sldId id="1211" r:id="rId48"/>
    <p:sldId id="1213" r:id="rId49"/>
    <p:sldId id="1212" r:id="rId50"/>
    <p:sldId id="1229" r:id="rId51"/>
    <p:sldId id="1219" r:id="rId52"/>
    <p:sldId id="1220" r:id="rId53"/>
    <p:sldId id="1221" r:id="rId54"/>
    <p:sldId id="1222" r:id="rId55"/>
    <p:sldId id="1233" r:id="rId56"/>
  </p:sldIdLst>
  <p:sldSz cx="9144000" cy="5143500" type="screen16x9"/>
  <p:notesSz cx="6769100" cy="9906000"/>
  <p:defaultTextStyle>
    <a:defPPr>
      <a:defRPr lang="ru-RU"/>
    </a:defPPr>
    <a:lvl1pPr algn="l" defTabSz="777875" rtl="0" fontAlgn="base">
      <a:spcBef>
        <a:spcPct val="0"/>
      </a:spcBef>
      <a:spcAft>
        <a:spcPct val="0"/>
      </a:spcAft>
      <a:defRPr sz="15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388938" indent="68263" algn="l" defTabSz="777875" rtl="0" fontAlgn="base">
      <a:spcBef>
        <a:spcPct val="0"/>
      </a:spcBef>
      <a:spcAft>
        <a:spcPct val="0"/>
      </a:spcAft>
      <a:defRPr sz="15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777875" indent="136525" algn="l" defTabSz="777875" rtl="0" fontAlgn="base">
      <a:spcBef>
        <a:spcPct val="0"/>
      </a:spcBef>
      <a:spcAft>
        <a:spcPct val="0"/>
      </a:spcAft>
      <a:defRPr sz="15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168400" indent="203200" algn="l" defTabSz="777875" rtl="0" fontAlgn="base">
      <a:spcBef>
        <a:spcPct val="0"/>
      </a:spcBef>
      <a:spcAft>
        <a:spcPct val="0"/>
      </a:spcAft>
      <a:defRPr sz="15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557338" indent="271463" algn="l" defTabSz="777875" rtl="0" fontAlgn="base">
      <a:spcBef>
        <a:spcPct val="0"/>
      </a:spcBef>
      <a:spcAft>
        <a:spcPct val="0"/>
      </a:spcAft>
      <a:defRPr sz="15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500"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sz="1500"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sz="1500"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sz="1500"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2182BD"/>
    <a:srgbClr val="165880"/>
  </p:clrMru>
</p:presentationPr>
</file>

<file path=ppt/tableStyles.xml><?xml version="1.0" encoding="utf-8"?>
<a:tblStyleLst xmlns:a="http://schemas.openxmlformats.org/drawingml/2006/main" def="{5C22544A-7EE6-4342-B048-85BDC9FD1C3A}">
  <a:tblStyle styleId="{BC89EF96-8CEA-46FF-86C4-4CE0E7609802}" styleName="Светлый стиль 3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7889" autoAdjust="0"/>
    <p:restoredTop sz="96395" autoAdjust="0"/>
  </p:normalViewPr>
  <p:slideViewPr>
    <p:cSldViewPr snapToGrid="0">
      <p:cViewPr>
        <p:scale>
          <a:sx n="90" d="100"/>
          <a:sy n="90" d="100"/>
        </p:scale>
        <p:origin x="-1589" y="-427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notesMaster" Target="notesMasters/notesMaster1.xml"/><Relationship Id="rId61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33700" cy="496888"/>
          </a:xfrm>
          <a:prstGeom prst="rect">
            <a:avLst/>
          </a:prstGeom>
        </p:spPr>
        <p:txBody>
          <a:bodyPr vert="horz" lIns="90710" tIns="45356" rIns="90710" bIns="45356" rtlCol="0"/>
          <a:lstStyle>
            <a:lvl1pPr algn="l" defTabSz="779252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33813" y="0"/>
            <a:ext cx="2933700" cy="496888"/>
          </a:xfrm>
          <a:prstGeom prst="rect">
            <a:avLst/>
          </a:prstGeom>
        </p:spPr>
        <p:txBody>
          <a:bodyPr vert="horz" lIns="90710" tIns="45356" rIns="90710" bIns="45356" rtlCol="0"/>
          <a:lstStyle>
            <a:lvl1pPr algn="r" defTabSz="779252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631163D4-B23B-4357-AA89-3F9C1F81B5F4}" type="datetimeFigureOut">
              <a:rPr lang="ru-RU"/>
              <a:pPr>
                <a:defRPr/>
              </a:pPr>
              <a:t>13.02.2026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12750" y="1238250"/>
            <a:ext cx="5943600" cy="33432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710" tIns="45356" rIns="90710" bIns="45356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6275" y="4767263"/>
            <a:ext cx="5416550" cy="3900487"/>
          </a:xfrm>
          <a:prstGeom prst="rect">
            <a:avLst/>
          </a:prstGeom>
        </p:spPr>
        <p:txBody>
          <a:bodyPr vert="horz" lIns="90710" tIns="45356" rIns="90710" bIns="45356" rtlCol="0"/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09113"/>
            <a:ext cx="2933700" cy="496887"/>
          </a:xfrm>
          <a:prstGeom prst="rect">
            <a:avLst/>
          </a:prstGeom>
        </p:spPr>
        <p:txBody>
          <a:bodyPr vert="horz" lIns="90710" tIns="45356" rIns="90710" bIns="45356" rtlCol="0" anchor="b"/>
          <a:lstStyle>
            <a:lvl1pPr algn="l" defTabSz="779252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33813" y="9409113"/>
            <a:ext cx="2933700" cy="496887"/>
          </a:xfrm>
          <a:prstGeom prst="rect">
            <a:avLst/>
          </a:prstGeom>
        </p:spPr>
        <p:txBody>
          <a:bodyPr vert="horz" lIns="90710" tIns="45356" rIns="90710" bIns="45356" rtlCol="0" anchor="b"/>
          <a:lstStyle>
            <a:lvl1pPr algn="r" defTabSz="779252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B8616BAD-79AD-42B0-BCDE-B728AA6E5A0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777875" rtl="0" fontAlgn="base">
      <a:spcBef>
        <a:spcPct val="30000"/>
      </a:spcBef>
      <a:spcAft>
        <a:spcPct val="0"/>
      </a:spcAft>
      <a:defRPr sz="1000" kern="1200">
        <a:solidFill>
          <a:schemeClr val="tx1"/>
        </a:solidFill>
        <a:latin typeface="+mn-lt"/>
        <a:ea typeface="+mn-ea"/>
        <a:cs typeface="+mn-cs"/>
      </a:defRPr>
    </a:lvl1pPr>
    <a:lvl2pPr marL="388938" algn="l" defTabSz="777875" rtl="0" fontAlgn="base">
      <a:spcBef>
        <a:spcPct val="30000"/>
      </a:spcBef>
      <a:spcAft>
        <a:spcPct val="0"/>
      </a:spcAft>
      <a:defRPr sz="1000" kern="1200">
        <a:solidFill>
          <a:schemeClr val="tx1"/>
        </a:solidFill>
        <a:latin typeface="+mn-lt"/>
        <a:ea typeface="+mn-ea"/>
        <a:cs typeface="+mn-cs"/>
      </a:defRPr>
    </a:lvl2pPr>
    <a:lvl3pPr marL="777875" algn="l" defTabSz="777875" rtl="0" fontAlgn="base">
      <a:spcBef>
        <a:spcPct val="30000"/>
      </a:spcBef>
      <a:spcAft>
        <a:spcPct val="0"/>
      </a:spcAft>
      <a:defRPr sz="1000" kern="1200">
        <a:solidFill>
          <a:schemeClr val="tx1"/>
        </a:solidFill>
        <a:latin typeface="+mn-lt"/>
        <a:ea typeface="+mn-ea"/>
        <a:cs typeface="+mn-cs"/>
      </a:defRPr>
    </a:lvl3pPr>
    <a:lvl4pPr marL="1168400" algn="l" defTabSz="777875" rtl="0" fontAlgn="base">
      <a:spcBef>
        <a:spcPct val="30000"/>
      </a:spcBef>
      <a:spcAft>
        <a:spcPct val="0"/>
      </a:spcAft>
      <a:defRPr sz="1000" kern="1200">
        <a:solidFill>
          <a:schemeClr val="tx1"/>
        </a:solidFill>
        <a:latin typeface="+mn-lt"/>
        <a:ea typeface="+mn-ea"/>
        <a:cs typeface="+mn-cs"/>
      </a:defRPr>
    </a:lvl4pPr>
    <a:lvl5pPr marL="1557338" algn="l" defTabSz="777875" rtl="0" fontAlgn="base">
      <a:spcBef>
        <a:spcPct val="30000"/>
      </a:spcBef>
      <a:spcAft>
        <a:spcPct val="0"/>
      </a:spcAft>
      <a:defRPr sz="1000" kern="1200">
        <a:solidFill>
          <a:schemeClr val="tx1"/>
        </a:solidFill>
        <a:latin typeface="+mn-lt"/>
        <a:ea typeface="+mn-ea"/>
        <a:cs typeface="+mn-cs"/>
      </a:defRPr>
    </a:lvl5pPr>
    <a:lvl6pPr marL="1948129" algn="l" defTabSz="779252" rtl="0" eaLnBrk="1" latinLnBrk="0" hangingPunct="1">
      <a:defRPr sz="1023" kern="1200">
        <a:solidFill>
          <a:schemeClr val="tx1"/>
        </a:solidFill>
        <a:latin typeface="+mn-lt"/>
        <a:ea typeface="+mn-ea"/>
        <a:cs typeface="+mn-cs"/>
      </a:defRPr>
    </a:lvl6pPr>
    <a:lvl7pPr marL="2337755" algn="l" defTabSz="779252" rtl="0" eaLnBrk="1" latinLnBrk="0" hangingPunct="1">
      <a:defRPr sz="1023" kern="1200">
        <a:solidFill>
          <a:schemeClr val="tx1"/>
        </a:solidFill>
        <a:latin typeface="+mn-lt"/>
        <a:ea typeface="+mn-ea"/>
        <a:cs typeface="+mn-cs"/>
      </a:defRPr>
    </a:lvl7pPr>
    <a:lvl8pPr marL="2727381" algn="l" defTabSz="779252" rtl="0" eaLnBrk="1" latinLnBrk="0" hangingPunct="1">
      <a:defRPr sz="1023" kern="1200">
        <a:solidFill>
          <a:schemeClr val="tx1"/>
        </a:solidFill>
        <a:latin typeface="+mn-lt"/>
        <a:ea typeface="+mn-ea"/>
        <a:cs typeface="+mn-cs"/>
      </a:defRPr>
    </a:lvl8pPr>
    <a:lvl9pPr marL="3117007" algn="l" defTabSz="779252" rtl="0" eaLnBrk="1" latinLnBrk="0" hangingPunct="1">
      <a:defRPr sz="1023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403225" y="1247775"/>
            <a:ext cx="5983288" cy="3367088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18412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023"/>
          </a:p>
        </p:txBody>
      </p:sp>
      <p:sp>
        <p:nvSpPr>
          <p:cNvPr id="11878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911225" eaLnBrk="0" fontAlgn="base" hangingPunct="0">
              <a:spcBef>
                <a:spcPct val="0"/>
              </a:spcBef>
              <a:spcAft>
                <a:spcPct val="0"/>
              </a:spcAft>
            </a:pPr>
            <a:fld id="{18C34359-AB8A-4BED-98A1-4A596CEED53A}" type="slidenum">
              <a:rPr lang="ru-RU" altLang="ru-RU">
                <a:solidFill>
                  <a:srgbClr val="000000"/>
                </a:solidFill>
                <a:latin typeface="Arial" charset="0"/>
                <a:cs typeface="Arial" charset="0"/>
              </a:rPr>
              <a:pPr defTabSz="911225" eaLnBrk="0" fontAlgn="base" hangingPunct="0">
                <a:spcBef>
                  <a:spcPct val="0"/>
                </a:spcBef>
                <a:spcAft>
                  <a:spcPct val="0"/>
                </a:spcAft>
              </a:pPr>
              <a:t>0</a:t>
            </a:fld>
            <a:endParaRPr lang="ru-RU" altLang="ru-RU">
              <a:solidFill>
                <a:srgbClr val="000000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EA76B6-1FFD-4F58-AA42-A18A895AB074}" type="datetime1">
              <a:rPr lang="ru-RU"/>
              <a:pPr>
                <a:defRPr/>
              </a:pPr>
              <a:t>13.02.2026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9E9D2E-AFAA-4F88-A4D8-15D8C539E6E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BFF883-C88D-4A19-B311-7D7DB191844E}" type="datetime1">
              <a:rPr lang="ru-RU"/>
              <a:pPr>
                <a:defRPr/>
              </a:pPr>
              <a:t>13.02.2026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20A59B-538B-48DD-9361-298D8A7B4D0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356803-D046-4AFE-829C-2FACFBC55492}" type="datetime1">
              <a:rPr lang="ru-RU"/>
              <a:pPr>
                <a:defRPr/>
              </a:pPr>
              <a:t>13.02.2026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F8E130-AF68-492D-B470-5E8E1C0D4FC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итульны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 userDrawn="1"/>
        </p:nvSpPr>
        <p:spPr>
          <a:xfrm>
            <a:off x="0" y="0"/>
            <a:ext cx="9144000" cy="254000"/>
          </a:xfrm>
          <a:prstGeom prst="rect">
            <a:avLst/>
          </a:prstGeom>
          <a:solidFill>
            <a:srgbClr val="0065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79252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151"/>
          </a:p>
        </p:txBody>
      </p:sp>
      <p:sp>
        <p:nvSpPr>
          <p:cNvPr id="5" name="Прямоугольник 4"/>
          <p:cNvSpPr/>
          <p:nvPr userDrawn="1"/>
        </p:nvSpPr>
        <p:spPr>
          <a:xfrm>
            <a:off x="0" y="4867275"/>
            <a:ext cx="9144000" cy="276225"/>
          </a:xfrm>
          <a:prstGeom prst="rect">
            <a:avLst/>
          </a:prstGeom>
          <a:solidFill>
            <a:srgbClr val="0065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79252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15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" y="2023365"/>
            <a:ext cx="9143999" cy="107388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517"/>
            </a:lvl1pPr>
            <a:lvl2pPr marL="288754" indent="0" algn="ctr">
              <a:buNone/>
              <a:defRPr sz="1263"/>
            </a:lvl2pPr>
            <a:lvl3pPr marL="577505" indent="0" algn="ctr">
              <a:buNone/>
              <a:defRPr sz="1136"/>
            </a:lvl3pPr>
            <a:lvl4pPr marL="866259" indent="0" algn="ctr">
              <a:buNone/>
              <a:defRPr sz="1011"/>
            </a:lvl4pPr>
            <a:lvl5pPr marL="1155013" indent="0" algn="ctr">
              <a:buNone/>
              <a:defRPr sz="1011"/>
            </a:lvl5pPr>
            <a:lvl6pPr marL="1443764" indent="0" algn="ctr">
              <a:buNone/>
              <a:defRPr sz="1011"/>
            </a:lvl6pPr>
            <a:lvl7pPr marL="1732518" indent="0" algn="ctr">
              <a:buNone/>
              <a:defRPr sz="1011"/>
            </a:lvl7pPr>
            <a:lvl8pPr marL="2021270" indent="0" algn="ctr">
              <a:buNone/>
              <a:defRPr sz="1011"/>
            </a:lvl8pPr>
            <a:lvl9pPr marL="2310023" indent="0" algn="ctr">
              <a:buNone/>
              <a:defRPr sz="1011"/>
            </a:lvl9pPr>
          </a:lstStyle>
          <a:p>
            <a:r>
              <a:rPr lang="ru-RU" dirty="0"/>
              <a:t>Образец подзаголовка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2E198C-BF34-4A15-8AAB-19375BC6BA7C}" type="datetime1">
              <a:rPr lang="ru-RU"/>
              <a:pPr>
                <a:defRPr/>
              </a:pPr>
              <a:t>13.02.2026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433BDC-C343-499F-B4B9-B0B321D3DA2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156542-F2CC-465B-9007-0B030B3D630B}" type="datetime1">
              <a:rPr lang="ru-RU"/>
              <a:pPr>
                <a:defRPr/>
              </a:pPr>
              <a:t>13.02.2026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9F4068-8368-481A-8135-86D26321D04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5ECDD8-2AF0-45B7-95B4-BD9634CB37B9}" type="datetime1">
              <a:rPr lang="ru-RU"/>
              <a:pPr>
                <a:defRPr/>
              </a:pPr>
              <a:t>13.02.2026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044F43-833E-49EC-B6ED-F9A1E8C271B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B506F2-653C-488D-A2EC-C1803D95152E}" type="datetime1">
              <a:rPr lang="ru-RU"/>
              <a:pPr>
                <a:defRPr/>
              </a:pPr>
              <a:t>13.02.2026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E98ACF-B300-4D4F-9EA4-18627EC522E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DF2C51-F821-45E6-A068-D286DDFE2D0B}" type="datetime1">
              <a:rPr lang="ru-RU"/>
              <a:pPr>
                <a:defRPr/>
              </a:pPr>
              <a:t>13.02.2026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5AF3F7-48E1-4AC3-B99A-709551884ED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A0DD33-80B3-40C0-B0AE-410F19A8A7C5}" type="datetime1">
              <a:rPr lang="ru-RU"/>
              <a:pPr>
                <a:defRPr/>
              </a:pPr>
              <a:t>13.02.2026</a:t>
            </a:fld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EA4847-D484-4882-BB0E-8F346E5586F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D38A9F-3571-4DB7-BA65-03172D0F95C5}" type="datetime1">
              <a:rPr lang="ru-RU"/>
              <a:pPr>
                <a:defRPr/>
              </a:pPr>
              <a:t>13.02.2026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454465-4040-4EB9-8925-15AF88857F5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r>
              <a:rPr lang="ru-RU" noProof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A44757-665F-4900-BC7D-5124AB27D34C}" type="datetime1">
              <a:rPr lang="ru-RU"/>
              <a:pPr>
                <a:defRPr/>
              </a:pPr>
              <a:t>13.02.2026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BBBEBA-CDB0-4540-B2EF-358FD20DE5D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28650" y="274638"/>
            <a:ext cx="7886700" cy="993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70013"/>
            <a:ext cx="7886700" cy="32623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defTabSz="779252" fontAlgn="auto">
              <a:spcBef>
                <a:spcPts val="0"/>
              </a:spcBef>
              <a:spcAft>
                <a:spcPts val="0"/>
              </a:spcAft>
              <a:defRPr sz="9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C080CA1-0FAE-4924-8A4B-36744C02AE23}" type="datetime1">
              <a:rPr lang="ru-RU"/>
              <a:pPr>
                <a:defRPr/>
              </a:pPr>
              <a:t>13.02.2026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defTabSz="779252" fontAlgn="auto">
              <a:spcBef>
                <a:spcPts val="0"/>
              </a:spcBef>
              <a:spcAft>
                <a:spcPts val="0"/>
              </a:spcAft>
              <a:defRPr sz="9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defTabSz="779252" fontAlgn="auto">
              <a:spcBef>
                <a:spcPts val="0"/>
              </a:spcBef>
              <a:spcAft>
                <a:spcPts val="0"/>
              </a:spcAft>
              <a:defRPr sz="9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BBB619C-43E2-4060-BAE9-7E065E4118C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  <p:sldLayoutId id="2147483701" r:id="rId12"/>
  </p:sldLayoutIdLst>
  <p:hf hdr="0" ftr="0" dt="0"/>
  <p:txStyles>
    <p:titleStyle>
      <a:lvl1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2pPr>
      <a:lvl3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3pPr>
      <a:lvl4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4pPr>
      <a:lvl5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9pPr>
    </p:titleStyle>
    <p:bodyStyle>
      <a:lvl1pPr marL="171450" indent="-171450" algn="l" defTabSz="685800" rtl="0" fontAlgn="base">
        <a:lnSpc>
          <a:spcPct val="90000"/>
        </a:lnSpc>
        <a:spcBef>
          <a:spcPts val="750"/>
        </a:spcBef>
        <a:spcAft>
          <a:spcPct val="0"/>
        </a:spcAft>
        <a:buFont typeface="Arial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https://adilet.zan.kz/rus/docs/K2000000360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hyperlink" Target="https://adilet.zan.kz/rus/docs/Z2400000106" TargetMode="Externa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Box 3"/>
          <p:cNvSpPr txBox="1">
            <a:spLocks noChangeArrowheads="1"/>
          </p:cNvSpPr>
          <p:nvPr/>
        </p:nvSpPr>
        <p:spPr bwMode="auto">
          <a:xfrm>
            <a:off x="3511550" y="4597400"/>
            <a:ext cx="3071813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685800"/>
            <a:r>
              <a:rPr lang="ru-RU" altLang="ru-RU" sz="1200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г. Астана, </a:t>
            </a:r>
            <a:r>
              <a:rPr lang="ru-RU" altLang="ru-RU" sz="1200" dirty="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202</a:t>
            </a:r>
            <a:r>
              <a:rPr lang="en-US" altLang="ru-RU" sz="1200" dirty="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5 </a:t>
            </a:r>
            <a:r>
              <a:rPr lang="ru-RU" altLang="ru-RU" sz="1200" dirty="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г</a:t>
            </a:r>
            <a:r>
              <a:rPr lang="en-US" altLang="ru-RU" sz="1200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.</a:t>
            </a:r>
            <a:endParaRPr lang="ru-RU" altLang="ru-RU" sz="1200" dirty="0">
              <a:solidFill>
                <a:srgbClr val="00206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4099" name="TextBox 4"/>
          <p:cNvSpPr txBox="1">
            <a:spLocks noChangeArrowheads="1"/>
          </p:cNvSpPr>
          <p:nvPr/>
        </p:nvSpPr>
        <p:spPr bwMode="auto">
          <a:xfrm>
            <a:off x="2195513" y="1013460"/>
            <a:ext cx="5670550" cy="31393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ru-RU" altLang="ru-RU" sz="2400" b="1" dirty="0">
                <a:solidFill>
                  <a:srgbClr val="0070C0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ru-RU" altLang="ru-RU" sz="2400" b="1" dirty="0">
                <a:solidFill>
                  <a:srgbClr val="0070C0"/>
                </a:solidFill>
                <a:latin typeface="Tahoma" pitchFamily="34" charset="0"/>
                <a:cs typeface="Tahoma" pitchFamily="34" charset="0"/>
              </a:rPr>
            </a:br>
            <a:r>
              <a:rPr lang="ru-RU" altLang="ru-RU" sz="2400" b="1" dirty="0">
                <a:solidFill>
                  <a:srgbClr val="0070C0"/>
                </a:solidFill>
                <a:latin typeface="Tahoma" pitchFamily="34" charset="0"/>
                <a:cs typeface="Tahoma" pitchFamily="34" charset="0"/>
              </a:rPr>
              <a:t>«О государственных закупках</a:t>
            </a:r>
            <a:r>
              <a:rPr lang="ru-RU" altLang="ru-RU" sz="2400" b="1" dirty="0" smtClean="0">
                <a:solidFill>
                  <a:srgbClr val="0070C0"/>
                </a:solidFill>
                <a:latin typeface="Tahoma" pitchFamily="34" charset="0"/>
                <a:cs typeface="Tahoma" pitchFamily="34" charset="0"/>
              </a:rPr>
              <a:t>»</a:t>
            </a:r>
          </a:p>
          <a:p>
            <a:pPr algn="ctr"/>
            <a:endParaRPr lang="ru-RU" altLang="ru-RU" sz="2400" b="1" dirty="0" smtClean="0">
              <a:solidFill>
                <a:srgbClr val="0070C0"/>
              </a:solidFill>
              <a:latin typeface="Tahoma" pitchFamily="34" charset="0"/>
              <a:cs typeface="Tahoma" pitchFamily="34" charset="0"/>
            </a:endParaRPr>
          </a:p>
          <a:p>
            <a:pPr algn="ctr"/>
            <a:r>
              <a:rPr lang="ru-RU" altLang="ru-RU" sz="2400" b="1" dirty="0" smtClean="0">
                <a:solidFill>
                  <a:srgbClr val="0070C0"/>
                </a:solidFill>
                <a:latin typeface="Tahoma" pitchFamily="34" charset="0"/>
                <a:cs typeface="Tahoma" pitchFamily="34" charset="0"/>
              </a:rPr>
              <a:t>Один источник путем прямого заключения</a:t>
            </a:r>
            <a:endParaRPr lang="ru-RU" altLang="ru-RU" sz="2400" b="1" u="sng" dirty="0">
              <a:solidFill>
                <a:srgbClr val="FF0000"/>
              </a:solidFill>
              <a:latin typeface="Tahoma" pitchFamily="34" charset="0"/>
              <a:cs typeface="Tahoma" pitchFamily="34" charset="0"/>
            </a:endParaRPr>
          </a:p>
          <a:p>
            <a:pPr algn="ctr"/>
            <a:endParaRPr lang="ru-RU" altLang="ru-RU" sz="2400" b="1" dirty="0">
              <a:solidFill>
                <a:srgbClr val="0070C0"/>
              </a:solidFill>
              <a:latin typeface="Tahoma" pitchFamily="34" charset="0"/>
              <a:cs typeface="Tahoma" pitchFamily="34" charset="0"/>
            </a:endParaRPr>
          </a:p>
          <a:p>
            <a:pPr algn="ctr"/>
            <a:r>
              <a:rPr lang="ru-RU" sz="1800" b="1" dirty="0">
                <a:solidFill>
                  <a:srgbClr val="FF0000"/>
                </a:solidFill>
                <a:latin typeface="Calibri" pitchFamily="34" charset="0"/>
              </a:rPr>
              <a:t>Закон Республики Казахстан от 1 июля 2024 года № 106-VIII ЗРК</a:t>
            </a:r>
            <a:r>
              <a:rPr lang="ru-RU" sz="1800" b="1" dirty="0" smtClean="0">
                <a:solidFill>
                  <a:srgbClr val="FF0000"/>
                </a:solidFill>
                <a:latin typeface="Calibri" pitchFamily="34" charset="0"/>
              </a:rPr>
              <a:t>.</a:t>
            </a:r>
          </a:p>
          <a:p>
            <a:pPr algn="ctr"/>
            <a:r>
              <a:rPr lang="ru-RU" altLang="ru-RU" sz="1800" b="1" dirty="0" smtClean="0">
                <a:solidFill>
                  <a:srgbClr val="FF0000"/>
                </a:solidFill>
                <a:latin typeface="Calibri" pitchFamily="34" charset="0"/>
                <a:cs typeface="Tahoma" pitchFamily="34" charset="0"/>
              </a:rPr>
              <a:t>Вступил  в силу  1 января 2025 год</a:t>
            </a:r>
            <a:endParaRPr lang="ru-RU" altLang="ru-RU" sz="1800" b="1" dirty="0">
              <a:solidFill>
                <a:srgbClr val="FF0000"/>
              </a:solidFill>
              <a:latin typeface="Tahoma" pitchFamily="34" charset="0"/>
              <a:cs typeface="Tahoma" pitchFamily="34" charset="0"/>
            </a:endParaRPr>
          </a:p>
        </p:txBody>
      </p:sp>
      <p:grpSp>
        <p:nvGrpSpPr>
          <p:cNvPr id="4100" name="Группа 21"/>
          <p:cNvGrpSpPr>
            <a:grpSpLocks/>
          </p:cNvGrpSpPr>
          <p:nvPr/>
        </p:nvGrpSpPr>
        <p:grpSpPr bwMode="auto">
          <a:xfrm>
            <a:off x="463550" y="2947988"/>
            <a:ext cx="971550" cy="1851025"/>
            <a:chOff x="464265" y="2731224"/>
            <a:chExt cx="970344" cy="1850030"/>
          </a:xfrm>
        </p:grpSpPr>
        <p:sp>
          <p:nvSpPr>
            <p:cNvPr id="6" name="Graphic 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464265" y="2731224"/>
              <a:ext cx="485172" cy="474407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" name="Graphic 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949437" y="2731224"/>
              <a:ext cx="485172" cy="474407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" name="Graphic 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464265" y="3189764"/>
              <a:ext cx="485172" cy="474408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Graphic 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949437" y="3189764"/>
              <a:ext cx="485172" cy="474408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" name="Graphic 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464265" y="3648306"/>
              <a:ext cx="485172" cy="474407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" name="Graphic 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949437" y="3648306"/>
              <a:ext cx="485172" cy="474407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" name="Graphic 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464265" y="4106846"/>
              <a:ext cx="485172" cy="474408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" name="Graphic 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949437" y="4106846"/>
              <a:ext cx="485172" cy="474408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5" name="Picture 744" descr="ÐÐ°ÑÑÐ¸Ð½ÐºÐ¸ Ð¿Ð¾ Ð·Ð°Ð¿ÑÐ¾ÑÑ Ð³ÐµÑÐ± ÐºÐ°Ð·Ð°ÑÑÑÐ°Ð½Ð° png">
            <a:extLst>
              <a:ext uri="{FF2B5EF4-FFF2-40B4-BE49-F238E27FC236}"/>
            </a:extLst>
          </p:cNvPr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9575" y="1827213"/>
            <a:ext cx="1079500" cy="1081087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/>
          </a:extLst>
        </p:spPr>
      </p:pic>
      <p:grpSp>
        <p:nvGrpSpPr>
          <p:cNvPr id="4102" name="Группа 29"/>
          <p:cNvGrpSpPr>
            <a:grpSpLocks/>
          </p:cNvGrpSpPr>
          <p:nvPr/>
        </p:nvGrpSpPr>
        <p:grpSpPr bwMode="auto">
          <a:xfrm>
            <a:off x="463550" y="315913"/>
            <a:ext cx="971550" cy="1392237"/>
            <a:chOff x="464265" y="499361"/>
            <a:chExt cx="970344" cy="1391523"/>
          </a:xfrm>
        </p:grpSpPr>
        <p:sp>
          <p:nvSpPr>
            <p:cNvPr id="38" name="Graphic 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464265" y="499361"/>
              <a:ext cx="485172" cy="474419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9" name="Graphic 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949437" y="499361"/>
              <a:ext cx="485172" cy="474419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0" name="Graphic 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464265" y="957913"/>
              <a:ext cx="485172" cy="474420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1" name="Graphic 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949437" y="957913"/>
              <a:ext cx="485172" cy="474420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2" name="Graphic 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464265" y="1416465"/>
              <a:ext cx="485172" cy="474419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3" name="Graphic 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949437" y="1416465"/>
              <a:ext cx="485172" cy="474419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" name="Прямоугольник 1">
            <a:extLst>
              <a:ext uri="{FF2B5EF4-FFF2-40B4-BE49-F238E27FC236}"/>
            </a:extLst>
          </p:cNvPr>
          <p:cNvSpPr/>
          <p:nvPr/>
        </p:nvSpPr>
        <p:spPr>
          <a:xfrm>
            <a:off x="1116013" y="301625"/>
            <a:ext cx="8027987" cy="30003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defTabSz="685800" eaLnBrk="0" hangingPunct="0"/>
            <a:r>
              <a:rPr lang="ru-RU" altLang="ru-RU" sz="130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Министерство финансов Республики Казахстан</a:t>
            </a:r>
            <a:endParaRPr lang="ru-RU" sz="130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144000" cy="30931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i="1" dirty="0" smtClean="0">
                <a:solidFill>
                  <a:srgbClr val="00B0F0"/>
                </a:solidFill>
              </a:rPr>
              <a:t>*** Примечание: Согласно п. 1 статьи 5 Закона «О чрезвычайном положении» от 8 февраля 2003 года N 387. Порядок введения чрезвычайного положения. 1. </a:t>
            </a:r>
            <a:r>
              <a:rPr lang="ru-RU" sz="2000" b="1" i="1" u="sng" dirty="0" smtClean="0">
                <a:solidFill>
                  <a:srgbClr val="FF0000"/>
                </a:solidFill>
              </a:rPr>
              <a:t>Чрезвычайное положение </a:t>
            </a:r>
            <a:r>
              <a:rPr lang="ru-RU" sz="2000" b="1" i="1" dirty="0" smtClean="0">
                <a:solidFill>
                  <a:srgbClr val="00B0F0"/>
                </a:solidFill>
              </a:rPr>
              <a:t>на всей территории Республики Казахстан или в отдельных ее местностях </a:t>
            </a:r>
            <a:r>
              <a:rPr lang="ru-RU" sz="2000" b="1" i="1" dirty="0" smtClean="0">
                <a:solidFill>
                  <a:srgbClr val="FF0000"/>
                </a:solidFill>
              </a:rPr>
              <a:t>вводится Президентом Республики Казахстан соответствующим указом </a:t>
            </a:r>
            <a:r>
              <a:rPr lang="ru-RU" sz="2000" b="1" i="1" dirty="0" smtClean="0">
                <a:solidFill>
                  <a:srgbClr val="00B0F0"/>
                </a:solidFill>
              </a:rPr>
              <a:t>после официальных консультаций с </a:t>
            </a:r>
            <a:r>
              <a:rPr lang="ru-RU" sz="2000" b="1" i="1" dirty="0" err="1" smtClean="0">
                <a:solidFill>
                  <a:srgbClr val="00B0F0"/>
                </a:solidFill>
              </a:rPr>
              <a:t>Премьер-Министром</a:t>
            </a:r>
            <a:r>
              <a:rPr lang="ru-RU" sz="2000" b="1" i="1" dirty="0" smtClean="0">
                <a:solidFill>
                  <a:srgbClr val="00B0F0"/>
                </a:solidFill>
              </a:rPr>
              <a:t> и Председателями палат Парламента Республики Казахстан с незамедлительным информированием Парламента Республики Казахстан.</a:t>
            </a:r>
          </a:p>
          <a:p>
            <a:pPr algn="ct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1"/>
            <a:ext cx="9144000" cy="56015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 smtClean="0"/>
              <a:t>	локализации и (или) ликвидации впервые или вновь выявленных на территории Республики Казахстан особо опасных, экзотических болезней животных, карантинных объектов, чужеродных видов; проведения мероприятий в карантинных зонах и неблагополучных пунктах по особо опасным болезням животных, очагах распространения карантинных объектов, экстренных фитосанитарных мероприятий;</a:t>
            </a:r>
          </a:p>
          <a:p>
            <a:pPr algn="just"/>
            <a:endParaRPr lang="ru-RU" sz="1600" dirty="0" smtClean="0"/>
          </a:p>
          <a:p>
            <a:pPr algn="just"/>
            <a:r>
              <a:rPr lang="ru-RU" sz="1600" dirty="0" smtClean="0"/>
              <a:t>	</a:t>
            </a:r>
            <a:r>
              <a:rPr lang="ru-RU" sz="1400" b="1" i="1" dirty="0" smtClean="0">
                <a:solidFill>
                  <a:srgbClr val="00B0F0"/>
                </a:solidFill>
              </a:rPr>
              <a:t>*** Примечание: согласно Правил установления или снятия ограничительных мероприятий и карантина утвержденные приказом </a:t>
            </a:r>
            <a:r>
              <a:rPr lang="ru-RU" sz="1400" b="1" i="1" dirty="0" smtClean="0">
                <a:solidFill>
                  <a:srgbClr val="C00000"/>
                </a:solidFill>
              </a:rPr>
              <a:t>Министра сельского хозяйства </a:t>
            </a:r>
            <a:r>
              <a:rPr lang="ru-RU" sz="1400" b="1" i="1" dirty="0" smtClean="0">
                <a:solidFill>
                  <a:srgbClr val="00B0F0"/>
                </a:solidFill>
              </a:rPr>
              <a:t>Республики Казахстан от 9 февраля 2015 года № 7-1/86 «Ограничительные мероприятия и карантин устанавливаются по представлению </a:t>
            </a:r>
            <a:r>
              <a:rPr lang="ru-RU" sz="1400" b="1" i="1" dirty="0" smtClean="0">
                <a:solidFill>
                  <a:srgbClr val="FF0000"/>
                </a:solidFill>
              </a:rPr>
              <a:t>главного государственного ветеринарно-санитарного инспектора </a:t>
            </a:r>
            <a:r>
              <a:rPr lang="ru-RU" sz="1400" b="1" i="1" dirty="0" smtClean="0">
                <a:solidFill>
                  <a:srgbClr val="00B0F0"/>
                </a:solidFill>
              </a:rPr>
              <a:t>соответствующей территории решением»</a:t>
            </a:r>
          </a:p>
          <a:p>
            <a:pPr algn="just"/>
            <a:endParaRPr lang="ru-RU" sz="1600" b="1" i="1" dirty="0" smtClean="0">
              <a:solidFill>
                <a:srgbClr val="00B0F0"/>
              </a:solidFill>
            </a:endParaRPr>
          </a:p>
          <a:p>
            <a:pPr algn="just"/>
            <a:r>
              <a:rPr lang="ru-RU" sz="1600" b="1" i="1" dirty="0" smtClean="0">
                <a:solidFill>
                  <a:srgbClr val="00B0F0"/>
                </a:solidFill>
              </a:rPr>
              <a:t>	</a:t>
            </a:r>
            <a:r>
              <a:rPr lang="ru-RU" sz="1400" b="1" i="1" dirty="0" smtClean="0">
                <a:solidFill>
                  <a:srgbClr val="00B0F0"/>
                </a:solidFill>
              </a:rPr>
              <a:t> *** Примечание: </a:t>
            </a:r>
            <a:r>
              <a:rPr lang="ru-RU" sz="1400" b="1" i="1" dirty="0" smtClean="0">
                <a:solidFill>
                  <a:srgbClr val="C00000"/>
                </a:solidFill>
              </a:rPr>
              <a:t>Приказ Министра здравоохранения </a:t>
            </a:r>
            <a:r>
              <a:rPr lang="ru-RU" sz="1400" b="1" i="1" dirty="0" smtClean="0">
                <a:solidFill>
                  <a:srgbClr val="00B0F0"/>
                </a:solidFill>
              </a:rPr>
              <a:t>Республики Казахстан от 21 декабря 2020 года № ҚР ДСМ-293/2020 Ограничительные мероприятия, в том числе </a:t>
            </a:r>
            <a:r>
              <a:rPr lang="ru-RU" sz="1400" b="1" i="1" dirty="0" smtClean="0">
                <a:solidFill>
                  <a:srgbClr val="C00000"/>
                </a:solidFill>
              </a:rPr>
              <a:t>карантин</a:t>
            </a:r>
            <a:r>
              <a:rPr lang="ru-RU" sz="1400" b="1" i="1" dirty="0" smtClean="0">
                <a:solidFill>
                  <a:srgbClr val="00B0F0"/>
                </a:solidFill>
              </a:rPr>
              <a:t>, направленные на предотвращение распространения инфекционных заболеваний, вводятся в течение 24 (двадцати четырех) часов с момента принятия соответствующего постановления </a:t>
            </a:r>
            <a:r>
              <a:rPr lang="ru-RU" sz="1400" b="1" i="1" dirty="0" smtClean="0">
                <a:solidFill>
                  <a:srgbClr val="C00000"/>
                </a:solidFill>
              </a:rPr>
              <a:t>Главного государственного санитарного врача </a:t>
            </a:r>
            <a:r>
              <a:rPr lang="ru-RU" sz="1400" b="1" i="1" dirty="0" smtClean="0">
                <a:solidFill>
                  <a:srgbClr val="00B0F0"/>
                </a:solidFill>
              </a:rPr>
              <a:t>Республики Казахстан или </a:t>
            </a:r>
            <a:r>
              <a:rPr lang="ru-RU" sz="1400" b="1" i="1" dirty="0" smtClean="0">
                <a:solidFill>
                  <a:srgbClr val="C00000"/>
                </a:solidFill>
              </a:rPr>
              <a:t>главного государственного санитарного врача соответствующей административно-территориальной единицы</a:t>
            </a:r>
            <a:r>
              <a:rPr lang="ru-RU" sz="1400" b="1" i="1" dirty="0" smtClean="0">
                <a:solidFill>
                  <a:srgbClr val="00B0F0"/>
                </a:solidFill>
              </a:rPr>
              <a:t> (на транспорте), а также на ведомственных объектах иных государственных органов постановлением </a:t>
            </a:r>
            <a:r>
              <a:rPr lang="ru-RU" sz="1400" b="1" i="1" dirty="0" smtClean="0">
                <a:solidFill>
                  <a:srgbClr val="C00000"/>
                </a:solidFill>
              </a:rPr>
              <a:t>Главного государственного санитарного врача структурных подразделений государственного органа </a:t>
            </a:r>
            <a:r>
              <a:rPr lang="ru-RU" sz="1400" b="1" i="1" dirty="0" smtClean="0">
                <a:solidFill>
                  <a:srgbClr val="00B0F0"/>
                </a:solidFill>
              </a:rPr>
              <a:t>в сфере санитарно-эпидемиологического благополучия населения в соответствии со </a:t>
            </a:r>
            <a:r>
              <a:rPr lang="ru-RU" sz="1400" b="1" i="1" dirty="0" smtClean="0">
                <a:solidFill>
                  <a:srgbClr val="00B0F0"/>
                </a:solidFill>
                <a:hlinkClick r:id="rId2"/>
              </a:rPr>
              <a:t>статьей 104</a:t>
            </a:r>
            <a:r>
              <a:rPr lang="ru-RU" sz="1400" b="1" i="1" dirty="0" smtClean="0">
                <a:solidFill>
                  <a:srgbClr val="00B0F0"/>
                </a:solidFill>
              </a:rPr>
              <a:t> Кодекса</a:t>
            </a:r>
          </a:p>
          <a:p>
            <a:pPr algn="just"/>
            <a:endParaRPr lang="ru-RU" sz="1600" b="1" i="1" dirty="0" smtClean="0">
              <a:solidFill>
                <a:srgbClr val="00B0F0"/>
              </a:solidFill>
            </a:endParaRPr>
          </a:p>
          <a:p>
            <a:pPr algn="just"/>
            <a:endParaRPr lang="ru-RU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144000" cy="39857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	</a:t>
            </a:r>
            <a:r>
              <a:rPr lang="ru-RU" sz="1800" dirty="0" smtClean="0"/>
              <a:t>ликвидации технологических нарушений на электроэнергетических объектах, коммуникационных системах жизнеобеспечения, объектах железнодорожного, воздушного, автомобильного, водного транспорта, очистных сооружениях, </a:t>
            </a:r>
            <a:r>
              <a:rPr lang="ru-RU" sz="1800" dirty="0" err="1" smtClean="0"/>
              <a:t>нефтетрубопроводах</a:t>
            </a:r>
            <a:r>
              <a:rPr lang="ru-RU" sz="1800" dirty="0" smtClean="0"/>
              <a:t>, газопроводах, срочного медицинского вмешательства, </a:t>
            </a:r>
            <a:r>
              <a:rPr lang="ru-RU" sz="1800" b="1" dirty="0" smtClean="0">
                <a:solidFill>
                  <a:srgbClr val="FF0000"/>
                </a:solidFill>
              </a:rPr>
              <a:t>а также при возникновении поломок, выхода из строя коммуникаций, механизмов, агрегатов, запасных частей и материалов в пути следования, требующих незамедлительного восстановления;</a:t>
            </a:r>
          </a:p>
          <a:p>
            <a:pPr algn="just"/>
            <a:endParaRPr lang="ru-RU" dirty="0" smtClean="0"/>
          </a:p>
          <a:p>
            <a:pPr algn="just"/>
            <a:r>
              <a:rPr lang="ru-RU" i="1" dirty="0" smtClean="0"/>
              <a:t>	</a:t>
            </a:r>
            <a:r>
              <a:rPr lang="ru-RU" sz="1600" b="1" i="1" dirty="0" smtClean="0">
                <a:solidFill>
                  <a:srgbClr val="00B0F0"/>
                </a:solidFill>
              </a:rPr>
              <a:t>Примечание: в случае выхода из строя коммуникаций, механизмов Заказчику требуется произвести следующее: составить комиссионный акт с участием руководителя и сотрудников Заказчика, произвести фото и </a:t>
            </a:r>
            <a:r>
              <a:rPr lang="ru-RU" sz="1600" b="1" i="1" dirty="0" err="1" smtClean="0">
                <a:solidFill>
                  <a:srgbClr val="00B0F0"/>
                </a:solidFill>
              </a:rPr>
              <a:t>видеофиксацию</a:t>
            </a:r>
            <a:r>
              <a:rPr lang="ru-RU" sz="1600" b="1" i="1" dirty="0" smtClean="0">
                <a:solidFill>
                  <a:srgbClr val="00B0F0"/>
                </a:solidFill>
              </a:rPr>
              <a:t>, вызвать аварийную службу для предоставления заключения.</a:t>
            </a:r>
          </a:p>
          <a:p>
            <a:pPr algn="just"/>
            <a:r>
              <a:rPr lang="ru-RU" sz="1600" b="1" i="1" dirty="0" smtClean="0">
                <a:solidFill>
                  <a:srgbClr val="00B0F0"/>
                </a:solidFill>
              </a:rPr>
              <a:t>	Кроме того,  запросить </a:t>
            </a:r>
            <a:r>
              <a:rPr lang="ru-RU" sz="1600" b="1" i="1" dirty="0" err="1" smtClean="0">
                <a:solidFill>
                  <a:srgbClr val="00B0F0"/>
                </a:solidFill>
              </a:rPr>
              <a:t>прайсс-листы</a:t>
            </a:r>
            <a:r>
              <a:rPr lang="ru-RU" sz="1600" b="1" i="1" dirty="0" smtClean="0">
                <a:solidFill>
                  <a:srgbClr val="00B0F0"/>
                </a:solidFill>
              </a:rPr>
              <a:t> от потенциальных поставщиков, заключить договор на бумажном носителе без включения в план государственных закупок</a:t>
            </a:r>
            <a:endParaRPr lang="ru-RU" sz="1600" b="1" i="1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12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914400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	</a:t>
            </a:r>
            <a:r>
              <a:rPr lang="ru-RU" sz="2000" dirty="0" smtClean="0"/>
              <a:t>4) приобретения товаров, работ, услуг за счет денег, выделенных из </a:t>
            </a:r>
            <a:r>
              <a:rPr lang="ru-RU" sz="2000" b="1" dirty="0" smtClean="0">
                <a:solidFill>
                  <a:srgbClr val="FF0000"/>
                </a:solidFill>
              </a:rPr>
              <a:t>резерва Правительства Республики Казахстан и (или) местного исполнительного органа</a:t>
            </a:r>
            <a:r>
              <a:rPr lang="ru-RU" sz="2000" dirty="0" smtClean="0"/>
              <a:t>, в случаях возникновения ситуаций, угрожающих политической, экономической и социальной стабильности, жизни и здоровью людей;</a:t>
            </a:r>
          </a:p>
          <a:p>
            <a:pPr algn="just"/>
            <a:endParaRPr lang="ru-RU" sz="2000" dirty="0" smtClean="0"/>
          </a:p>
          <a:p>
            <a:pPr algn="just"/>
            <a:r>
              <a:rPr lang="ru-RU" sz="2000" dirty="0" smtClean="0"/>
              <a:t>	</a:t>
            </a:r>
            <a:r>
              <a:rPr lang="ru-RU" sz="1600" b="1" i="1" dirty="0" smtClean="0">
                <a:solidFill>
                  <a:srgbClr val="00B0F0"/>
                </a:solidFill>
              </a:rPr>
              <a:t>*** Примечание: согласно п. статья 19 Бюджетного кодекса «выделение денег из резервов Правительства Республики Казахстан и местных исполнительных органов осуществляется в пределах объемов, утвержденных в республиканском или местных бюджетах на текущий финансовый год, </a:t>
            </a:r>
            <a:r>
              <a:rPr lang="ru-RU" sz="1600" b="1" i="1" dirty="0" smtClean="0">
                <a:solidFill>
                  <a:srgbClr val="FF0000"/>
                </a:solidFill>
              </a:rPr>
              <a:t>постановлениями соответственно Правительства</a:t>
            </a:r>
            <a:r>
              <a:rPr lang="ru-RU" sz="1600" b="1" i="1" dirty="0" smtClean="0">
                <a:solidFill>
                  <a:srgbClr val="00B0F0"/>
                </a:solidFill>
              </a:rPr>
              <a:t> Республики Казахстан и </a:t>
            </a:r>
            <a:r>
              <a:rPr lang="ru-RU" sz="1600" b="1" i="1" dirty="0" smtClean="0">
                <a:solidFill>
                  <a:srgbClr val="FF0000"/>
                </a:solidFill>
              </a:rPr>
              <a:t>местных исполнительных органов</a:t>
            </a:r>
            <a:r>
              <a:rPr lang="ru-RU" sz="1600" b="1" i="1" dirty="0" smtClean="0">
                <a:solidFill>
                  <a:srgbClr val="00B0F0"/>
                </a:solidFill>
              </a:rPr>
              <a:t>, а также </a:t>
            </a:r>
            <a:r>
              <a:rPr lang="ru-RU" sz="1600" b="1" i="1" dirty="0" smtClean="0">
                <a:solidFill>
                  <a:srgbClr val="FF0000"/>
                </a:solidFill>
              </a:rPr>
              <a:t>правовыми актами уполномоченного органа в сфере гражданской защиты</a:t>
            </a:r>
            <a:r>
              <a:rPr lang="ru-RU" sz="1600" b="1" i="1" dirty="0" smtClean="0">
                <a:solidFill>
                  <a:srgbClr val="00B0F0"/>
                </a:solidFill>
              </a:rPr>
              <a:t>, которые утрачивают силу по завершении финансового года.»</a:t>
            </a:r>
            <a:endParaRPr lang="ru-RU" sz="1600" b="1" i="1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13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14400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	</a:t>
            </a:r>
            <a:r>
              <a:rPr lang="ru-RU" sz="2000" dirty="0" smtClean="0"/>
              <a:t>5) приобретения </a:t>
            </a:r>
            <a:r>
              <a:rPr lang="ru-RU" sz="2000" b="1" dirty="0" smtClean="0">
                <a:solidFill>
                  <a:srgbClr val="FF0000"/>
                </a:solidFill>
              </a:rPr>
              <a:t>услуг</a:t>
            </a:r>
            <a:r>
              <a:rPr lang="ru-RU" sz="2000" dirty="0" smtClean="0"/>
              <a:t> по хранению материальных ценностей </a:t>
            </a:r>
            <a:r>
              <a:rPr lang="ru-RU" sz="2000" b="1" dirty="0" smtClean="0">
                <a:solidFill>
                  <a:srgbClr val="FF0000"/>
                </a:solidFill>
              </a:rPr>
              <a:t>государственного материального резерва</a:t>
            </a:r>
            <a:r>
              <a:rPr lang="ru-RU" sz="2000" dirty="0" smtClean="0"/>
              <a:t>;</a:t>
            </a:r>
          </a:p>
          <a:p>
            <a:pPr algn="just"/>
            <a:endParaRPr lang="ru-RU" sz="2000" dirty="0" smtClean="0"/>
          </a:p>
          <a:p>
            <a:pPr algn="just"/>
            <a:r>
              <a:rPr lang="ru-RU" sz="2000" dirty="0" smtClean="0"/>
              <a:t>	</a:t>
            </a:r>
            <a:r>
              <a:rPr lang="ru-RU" sz="1600" b="1" i="1" dirty="0" smtClean="0">
                <a:solidFill>
                  <a:srgbClr val="00B0F0"/>
                </a:solidFill>
              </a:rPr>
              <a:t>*** Примечание: государственный материальный резерв (далее – государственный резерв) – запас материальных ценностей, предназначенный для мобилизационных нужд, принятия мер по предупреждению и ликвидации чрезвычайных ситуаций природного, техногенного и социального характера и их последствий, оказания регулирующего воздействия на рынок, помощи беженцам и гуманитарной помощи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14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14400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/>
              <a:t>8) приобретения услуг международных рейтинговых агентств, </a:t>
            </a:r>
            <a:r>
              <a:rPr lang="ru-RU" sz="2400" b="1" dirty="0" smtClean="0">
                <a:solidFill>
                  <a:srgbClr val="FF0000"/>
                </a:solidFill>
              </a:rPr>
              <a:t>финансовых услуг</a:t>
            </a:r>
            <a:r>
              <a:rPr lang="ru-RU" sz="2400" dirty="0" smtClean="0"/>
              <a:t>, включая услуги по </a:t>
            </a:r>
            <a:r>
              <a:rPr lang="ru-RU" sz="2400" b="1" dirty="0" smtClean="0"/>
              <a:t>страхованию профессиональной ответственности медицинского работника</a:t>
            </a:r>
            <a:r>
              <a:rPr lang="ru-RU" sz="2400" dirty="0" smtClean="0"/>
              <a:t>, </a:t>
            </a:r>
            <a:r>
              <a:rPr lang="ru-RU" sz="2400" b="1" dirty="0" smtClean="0">
                <a:solidFill>
                  <a:srgbClr val="FF0000"/>
                </a:solidFill>
              </a:rPr>
              <a:t>за исключением иных видов страхования</a:t>
            </a:r>
            <a:r>
              <a:rPr lang="ru-RU" sz="2400" dirty="0" smtClean="0"/>
              <a:t>;</a:t>
            </a:r>
          </a:p>
          <a:p>
            <a:pPr algn="just"/>
            <a:endParaRPr lang="ru-RU" sz="2400" dirty="0" smtClean="0"/>
          </a:p>
          <a:p>
            <a:pPr algn="just"/>
            <a:r>
              <a:rPr lang="ru-RU" sz="2400" dirty="0" smtClean="0"/>
              <a:t> 	</a:t>
            </a:r>
            <a:r>
              <a:rPr lang="ru-RU" sz="1600" b="1" i="1" dirty="0" smtClean="0">
                <a:solidFill>
                  <a:srgbClr val="00B0F0"/>
                </a:solidFill>
              </a:rPr>
              <a:t>*** Примечание: согласно п. 6 статьи 1 Закона «О государственном регулировании, контроле и надзоре финансового рынка и финансовых организаций» </a:t>
            </a:r>
            <a:r>
              <a:rPr lang="ru-RU" sz="1600" b="1" i="1" dirty="0" smtClean="0">
                <a:solidFill>
                  <a:srgbClr val="FF0000"/>
                </a:solidFill>
              </a:rPr>
              <a:t>финансовые услуги </a:t>
            </a:r>
            <a:r>
              <a:rPr lang="ru-RU" sz="1600" b="1" i="1" dirty="0" smtClean="0">
                <a:solidFill>
                  <a:srgbClr val="00B0F0"/>
                </a:solidFill>
              </a:rPr>
              <a:t>– деятельность профессиональных участников страхового рынка (за исключением актуариев), профессиональных участников рынка ценных бумаг, добровольного накопительного пенсионного фонда, </a:t>
            </a:r>
            <a:r>
              <a:rPr lang="ru-RU" sz="1600" b="1" i="1" dirty="0" smtClean="0">
                <a:solidFill>
                  <a:srgbClr val="FF0000"/>
                </a:solidFill>
              </a:rPr>
              <a:t>банковская деятельность, деятельность организаций по проведению отдельных видов банковских операций</a:t>
            </a:r>
            <a:r>
              <a:rPr lang="ru-RU" sz="1600" b="1" i="1" dirty="0" smtClean="0">
                <a:solidFill>
                  <a:srgbClr val="00B0F0"/>
                </a:solidFill>
              </a:rPr>
              <a:t>, организаций, осуществляющих </a:t>
            </a:r>
            <a:r>
              <a:rPr lang="ru-RU" sz="1600" b="1" i="1" dirty="0" err="1" smtClean="0">
                <a:solidFill>
                  <a:srgbClr val="00B0F0"/>
                </a:solidFill>
              </a:rPr>
              <a:t>микрофинансовую</a:t>
            </a:r>
            <a:r>
              <a:rPr lang="ru-RU" sz="1600" b="1" i="1" dirty="0" smtClean="0">
                <a:solidFill>
                  <a:srgbClr val="00B0F0"/>
                </a:solidFill>
              </a:rPr>
              <a:t> деятельность, осуществляемые на основании лицензий, полученных в соответствии с законодательством Республики Казахстан, а также не подлежащая лицензированию деятельность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15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144000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/>
              <a:t>10) приобретения услуг по изготовлению </a:t>
            </a:r>
            <a:r>
              <a:rPr lang="ru-RU" sz="2000" b="1" dirty="0" smtClean="0">
                <a:solidFill>
                  <a:srgbClr val="FF0000"/>
                </a:solidFill>
              </a:rPr>
              <a:t>государственных и ведомственных наград и документов </a:t>
            </a:r>
            <a:r>
              <a:rPr lang="ru-RU" sz="2000" dirty="0" smtClean="0"/>
              <a:t>к ним, нагрудного знака депутата Парламента Республики Казахстан и документа к нему, государственных </a:t>
            </a:r>
            <a:r>
              <a:rPr lang="ru-RU" sz="2000" dirty="0" err="1" smtClean="0"/>
              <a:t>поверительных</a:t>
            </a:r>
            <a:r>
              <a:rPr lang="ru-RU" sz="2000" dirty="0" smtClean="0"/>
              <a:t> клейм, паспортов (в том числе служебных и дипломатических), удостоверений личности граждан Республики Казахстан, вида на жительство иностранца в Республике Казахстан, удостоверения лица без гражданства, свидетельств о регистрации актов гражданского состояния, </a:t>
            </a:r>
            <a:r>
              <a:rPr lang="ru-RU" sz="2000" b="1" dirty="0" smtClean="0"/>
              <a:t>а также приобретения у поставщиков, определенных Правительством Республики Казахстан, печатной продукции, требующей специальной степени защиты</a:t>
            </a:r>
            <a:r>
              <a:rPr lang="ru-RU" sz="2000" dirty="0" smtClean="0"/>
              <a:t>, </a:t>
            </a:r>
            <a:r>
              <a:rPr lang="ru-RU" sz="2000" b="1" dirty="0" smtClean="0">
                <a:solidFill>
                  <a:srgbClr val="FF0000"/>
                </a:solidFill>
              </a:rPr>
              <a:t>по перечню, утвержденному Правительством Республики Казахстан</a:t>
            </a:r>
            <a:endParaRPr lang="ru-RU" sz="2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16</a:t>
            </a:fld>
            <a:endParaRPr lang="ru-RU"/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17</a:t>
            </a:fld>
            <a:endParaRPr lang="ru-RU"/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18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0" y="1"/>
            <a:ext cx="9144000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/>
              <a:t>11) приобретения товаров, работ, услуг, осуществляемого в соответствии с международными договорами Республики Казахстан, по перечню, утвержденному Правительством Республики Казахстан;</a:t>
            </a:r>
          </a:p>
          <a:p>
            <a:pPr algn="just"/>
            <a:endParaRPr lang="ru-RU" sz="2400" dirty="0" smtClean="0"/>
          </a:p>
          <a:p>
            <a:pPr algn="just"/>
            <a:r>
              <a:rPr lang="ru-RU" sz="2400" dirty="0" smtClean="0"/>
              <a:t>	</a:t>
            </a:r>
            <a:r>
              <a:rPr lang="ru-RU" sz="1600" b="1" i="1" dirty="0" smtClean="0">
                <a:solidFill>
                  <a:srgbClr val="00B0F0"/>
                </a:solidFill>
              </a:rPr>
              <a:t>*** Примечание: согласно Постановления Правительства Республики Казахстан от 31 декабря 2015 года № 1165 , утвержден перечень товаров, работ, услуг, приобретаемых в соответствии с международными договорами Республики Казахстан</a:t>
            </a:r>
          </a:p>
          <a:p>
            <a:pPr algn="just"/>
            <a:endParaRPr lang="ru-RU" sz="1600" b="1" i="1" dirty="0" smtClean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C9BCBE2-88F3-4695-925E-B6CF771D3399}" type="slidenum">
              <a:rPr lang="ru-RU"/>
              <a:pPr>
                <a:defRPr/>
              </a:pPr>
              <a:t>1</a:t>
            </a:fld>
            <a:endParaRPr lang="ru-RU"/>
          </a:p>
        </p:txBody>
      </p:sp>
      <p:sp>
        <p:nvSpPr>
          <p:cNvPr id="6147" name="Прямоугольник 4"/>
          <p:cNvSpPr>
            <a:spLocks noChangeArrowheads="1"/>
          </p:cNvSpPr>
          <p:nvPr/>
        </p:nvSpPr>
        <p:spPr bwMode="auto">
          <a:xfrm>
            <a:off x="0" y="0"/>
            <a:ext cx="9144000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800" b="1">
                <a:latin typeface="Calibri" pitchFamily="34" charset="0"/>
              </a:rPr>
              <a:t>Статья 3. Основные понятия, используемые в настоящем Законе </a:t>
            </a:r>
          </a:p>
          <a:p>
            <a:pPr algn="ctr"/>
            <a:endParaRPr lang="ru-RU" sz="1800" b="1">
              <a:latin typeface="Calibri" pitchFamily="34" charset="0"/>
            </a:endParaRPr>
          </a:p>
          <a:p>
            <a:pPr algn="just"/>
            <a:r>
              <a:rPr lang="ru-RU" sz="1800">
                <a:latin typeface="Calibri" pitchFamily="34" charset="0"/>
              </a:rPr>
              <a:t>	</a:t>
            </a:r>
            <a:r>
              <a:rPr lang="ru-RU" sz="1800" b="1">
                <a:solidFill>
                  <a:srgbClr val="FF0000"/>
                </a:solidFill>
                <a:latin typeface="Calibri" pitchFamily="34" charset="0"/>
              </a:rPr>
              <a:t>Потенциальный</a:t>
            </a:r>
            <a:r>
              <a:rPr lang="ru-RU" sz="1800" b="1">
                <a:latin typeface="Calibri" pitchFamily="34" charset="0"/>
              </a:rPr>
              <a:t> поставщик </a:t>
            </a:r>
            <a:r>
              <a:rPr lang="ru-RU" sz="1800">
                <a:latin typeface="Calibri" pitchFamily="34" charset="0"/>
              </a:rPr>
              <a:t>– физическое лицо, осуществляющее предпринимательскую деятельность, юридическое лицо (за исключением государственных учреждений, если иное не установлено законами Республики Казахстан), временное объединение юридических лиц (консорциум), </a:t>
            </a:r>
            <a:r>
              <a:rPr lang="ru-RU" sz="1800" b="1" u="sng">
                <a:solidFill>
                  <a:srgbClr val="FF0000"/>
                </a:solidFill>
                <a:latin typeface="Calibri" pitchFamily="34" charset="0"/>
              </a:rPr>
              <a:t>претендующие на заключение договора о государственных закупках</a:t>
            </a:r>
            <a:r>
              <a:rPr lang="ru-RU" sz="1800">
                <a:latin typeface="Calibri" pitchFamily="34" charset="0"/>
              </a:rPr>
              <a:t>, а также физическое лицо, не являющееся субъектом предпринимательской деятельности, в случаях, предусмотренных настоящим Законом;</a:t>
            </a:r>
          </a:p>
          <a:p>
            <a:pPr algn="just"/>
            <a:endParaRPr lang="ru-RU" sz="1800">
              <a:latin typeface="Calibri" pitchFamily="34" charset="0"/>
            </a:endParaRPr>
          </a:p>
          <a:p>
            <a:pPr algn="just"/>
            <a:r>
              <a:rPr lang="ru-RU" sz="1800">
                <a:latin typeface="Calibri" pitchFamily="34" charset="0"/>
              </a:rPr>
              <a:t>	</a:t>
            </a:r>
            <a:r>
              <a:rPr lang="ru-RU" sz="1800" b="1">
                <a:solidFill>
                  <a:srgbClr val="FF0000"/>
                </a:solidFill>
                <a:latin typeface="Calibri" pitchFamily="34" charset="0"/>
              </a:rPr>
              <a:t>Поставщик</a:t>
            </a:r>
            <a:r>
              <a:rPr lang="ru-RU" sz="1800">
                <a:latin typeface="Calibri" pitchFamily="34" charset="0"/>
              </a:rPr>
              <a:t> – физическое лицо, осуществляющее предпринимательскую деятельность, юридическое лицо (за исключением государственных учреждений, если иное не установлено законами Республики Казахстан), временное объединение юридических лиц (консорциум), </a:t>
            </a:r>
            <a:r>
              <a:rPr lang="ru-RU" sz="1800" b="1" u="sng">
                <a:solidFill>
                  <a:srgbClr val="FF0000"/>
                </a:solidFill>
                <a:latin typeface="Calibri" pitchFamily="34" charset="0"/>
              </a:rPr>
              <a:t>выступающие в качестве стороны в заключенном с заказчиком договоре</a:t>
            </a:r>
            <a:r>
              <a:rPr lang="ru-RU" sz="1800">
                <a:latin typeface="Calibri" pitchFamily="34" charset="0"/>
              </a:rPr>
              <a:t>, а также физическое лицо, не являющееся субъектом предпринимательской деятельности, в случаях, предусмотренных настоящим Законом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19</a:t>
            </a:fld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929" y="0"/>
            <a:ext cx="9118071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20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14400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 	</a:t>
            </a:r>
            <a:r>
              <a:rPr lang="ru-RU" sz="2000" dirty="0" smtClean="0"/>
              <a:t>16) приобретения товаров, услуг, связанных с представительскими расходами;</a:t>
            </a:r>
          </a:p>
          <a:p>
            <a:pPr algn="just"/>
            <a:endParaRPr lang="ru-RU" sz="2000" dirty="0" smtClean="0"/>
          </a:p>
          <a:p>
            <a:pPr algn="just"/>
            <a:r>
              <a:rPr lang="ru-RU" sz="2000" dirty="0" smtClean="0"/>
              <a:t>	</a:t>
            </a:r>
            <a:r>
              <a:rPr lang="ru-RU" sz="1600" b="1" i="1" dirty="0" smtClean="0">
                <a:solidFill>
                  <a:srgbClr val="00B0F0"/>
                </a:solidFill>
              </a:rPr>
              <a:t>***Примечание: согласно п. 6 Главы 2 Приказ Министра иностранных дел Республики Казахстан от 28 февраля 2017 года № 11-1-2/66. министерство на основании предложений администраторов республиканских бюджетных программ и исходя из объемов средств, предусмотренных в республиканском бюджете на очередной финансовый год на представительские затраты, составляет годовой План мероприятий, которые требуют представительских затрат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21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1"/>
            <a:ext cx="914400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	</a:t>
            </a:r>
            <a:r>
              <a:rPr lang="ru-RU" sz="1800" dirty="0" smtClean="0"/>
              <a:t>19) приобретения товаров, работ, услуг, производимых, выполняемых, оказываемых государственными предприятиями учреждений уголовно-исполнительной (пенитенциарной) системы. </a:t>
            </a:r>
          </a:p>
          <a:p>
            <a:pPr algn="just"/>
            <a:r>
              <a:rPr lang="ru-RU" sz="1800" dirty="0" smtClean="0"/>
              <a:t>	Перечень и объемы товаров, работ, услуг, а также перечень государственных предприятий учреждений уголовно-исполнительной (пенитенциарной) системы, у которых приобретаются такие товары, работы, услуги, </a:t>
            </a:r>
            <a:r>
              <a:rPr lang="ru-RU" sz="1800" b="1" dirty="0" smtClean="0">
                <a:solidFill>
                  <a:srgbClr val="FF0000"/>
                </a:solidFill>
              </a:rPr>
              <a:t>утверждаются центральным исполнительным органом Республики Казахстан</a:t>
            </a:r>
            <a:r>
              <a:rPr lang="ru-RU" sz="1800" dirty="0" smtClean="0"/>
              <a:t>, возглавляющим единую систему органов внутренних дел, по согласованию с уполномоченным органом и антимонопольным органом.</a:t>
            </a:r>
          </a:p>
          <a:p>
            <a:pPr algn="just"/>
            <a:endParaRPr lang="ru-RU" sz="1800" dirty="0" smtClean="0"/>
          </a:p>
          <a:p>
            <a:pPr algn="just"/>
            <a:r>
              <a:rPr lang="ru-RU" sz="1800" b="1" i="1" dirty="0" smtClean="0">
                <a:solidFill>
                  <a:srgbClr val="00B0F0"/>
                </a:solidFill>
              </a:rPr>
              <a:t>	***Примечание: Перечень и объемы товаров, работ, услуг, а также перечень государственных предприятий учреждений уголовно-исполнительной (пенитенциарной) системы, утверждены приказом министра МВД РК за № 658 от 29 августа 2024 года.</a:t>
            </a:r>
          </a:p>
          <a:p>
            <a:pPr algn="just"/>
            <a:endParaRPr lang="ru-RU" sz="1800" dirty="0" smtClean="0"/>
          </a:p>
          <a:p>
            <a:pPr algn="just"/>
            <a:endParaRPr lang="ru-RU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22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1"/>
            <a:ext cx="9144000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	</a:t>
            </a:r>
            <a:endParaRPr lang="ru-RU" sz="18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42" y="0"/>
            <a:ext cx="9141258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23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1"/>
            <a:ext cx="9144000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	</a:t>
            </a:r>
            <a:endParaRPr lang="ru-RU" sz="18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24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1"/>
            <a:ext cx="9144000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	</a:t>
            </a:r>
            <a:endParaRPr lang="ru-RU" sz="18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9144000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 	</a:t>
            </a:r>
            <a:r>
              <a:rPr lang="ru-RU" sz="2000" dirty="0" smtClean="0"/>
              <a:t>516. Государственные закупки способом из одного источника путем прямого заключения договора по основаниям, предусмотренным подпунктами 1), 5), 10), </a:t>
            </a:r>
            <a:r>
              <a:rPr lang="ru-RU" sz="2000" b="1" dirty="0" smtClean="0">
                <a:solidFill>
                  <a:srgbClr val="FF0000"/>
                </a:solidFill>
              </a:rPr>
              <a:t>19), </a:t>
            </a:r>
            <a:r>
              <a:rPr lang="ru-RU" sz="2000" dirty="0" smtClean="0"/>
              <a:t>20), 23), 25), 26), 36) и 41) пункта 3 </a:t>
            </a:r>
            <a:r>
              <a:rPr lang="ru-RU" sz="2000" dirty="0" smtClean="0">
                <a:hlinkClick r:id="rId2"/>
              </a:rPr>
              <a:t>статьи 16</a:t>
            </a:r>
            <a:r>
              <a:rPr lang="ru-RU" sz="2000" dirty="0" smtClean="0"/>
              <a:t> Закона осуществляются </a:t>
            </a:r>
            <a:r>
              <a:rPr lang="ru-RU" sz="2000" b="1" u="sng" dirty="0" smtClean="0"/>
              <a:t>с учетом форматно-логического контроля</a:t>
            </a:r>
            <a:r>
              <a:rPr lang="ru-RU" sz="2000" dirty="0" smtClean="0"/>
              <a:t>, установленного на </a:t>
            </a:r>
            <a:r>
              <a:rPr lang="ru-RU" sz="2000" dirty="0" err="1" smtClean="0"/>
              <a:t>веб-портале</a:t>
            </a:r>
            <a:r>
              <a:rPr lang="ru-RU" sz="2000" dirty="0" smtClean="0"/>
              <a:t> по списку заказчиков и потенциальных поставщиков, формируемому уполномоченным органом (далее – Список).</a:t>
            </a:r>
          </a:p>
          <a:p>
            <a:pPr algn="just"/>
            <a:endParaRPr lang="ru-RU" sz="2000" dirty="0" smtClean="0"/>
          </a:p>
          <a:p>
            <a:pPr algn="just"/>
            <a:r>
              <a:rPr lang="ru-RU" sz="2000" dirty="0" smtClean="0"/>
              <a:t>	</a:t>
            </a:r>
            <a:r>
              <a:rPr lang="ru-RU" sz="2000" i="1" dirty="0" smtClean="0">
                <a:solidFill>
                  <a:srgbClr val="00B0F0"/>
                </a:solidFill>
              </a:rPr>
              <a:t>Примечание: форматно-логический контроль – комплекс </a:t>
            </a:r>
            <a:r>
              <a:rPr lang="ru-RU" sz="2000" b="1" i="1" u="sng" dirty="0" smtClean="0"/>
              <a:t>программных ограничений</a:t>
            </a:r>
            <a:r>
              <a:rPr lang="ru-RU" sz="2000" i="1" dirty="0" smtClean="0">
                <a:solidFill>
                  <a:srgbClr val="00B0F0"/>
                </a:solidFill>
              </a:rPr>
              <a:t>, устанавливаемый на </a:t>
            </a:r>
            <a:r>
              <a:rPr lang="ru-RU" sz="2000" i="1" dirty="0" err="1" smtClean="0">
                <a:solidFill>
                  <a:srgbClr val="00B0F0"/>
                </a:solidFill>
              </a:rPr>
              <a:t>веб-портале</a:t>
            </a:r>
            <a:r>
              <a:rPr lang="ru-RU" sz="2000" i="1" dirty="0" smtClean="0">
                <a:solidFill>
                  <a:srgbClr val="00B0F0"/>
                </a:solidFill>
              </a:rPr>
              <a:t>, направленный на обеспечение соблюдения пользователями </a:t>
            </a:r>
            <a:r>
              <a:rPr lang="ru-RU" sz="2000" i="1" dirty="0" err="1" smtClean="0">
                <a:solidFill>
                  <a:srgbClr val="00B0F0"/>
                </a:solidFill>
              </a:rPr>
              <a:t>веб-портала</a:t>
            </a:r>
            <a:r>
              <a:rPr lang="ru-RU" sz="2000" i="1" dirty="0" smtClean="0">
                <a:solidFill>
                  <a:srgbClr val="00B0F0"/>
                </a:solidFill>
              </a:rPr>
              <a:t> законодательства Республики Казахстан о государственных закупках</a:t>
            </a:r>
            <a:endParaRPr lang="ru-RU" sz="2000" i="1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25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1"/>
            <a:ext cx="9144000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	</a:t>
            </a:r>
            <a:endParaRPr lang="ru-RU" sz="18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26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1"/>
            <a:ext cx="9144000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	</a:t>
            </a:r>
            <a:endParaRPr lang="ru-RU" sz="18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9144000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	</a:t>
            </a:r>
            <a:r>
              <a:rPr lang="ru-RU" sz="2800" dirty="0" smtClean="0"/>
              <a:t>Приобретение государственными предприятиями учреждений уголовно-исполнительной (пенитенциарной) системы </a:t>
            </a:r>
            <a:r>
              <a:rPr lang="ru-RU" sz="2800" b="1" u="sng" dirty="0" smtClean="0">
                <a:solidFill>
                  <a:srgbClr val="FF0000"/>
                </a:solidFill>
              </a:rPr>
              <a:t>сырья, материалов и комплектующих изделий</a:t>
            </a:r>
            <a:r>
              <a:rPr lang="ru-RU" sz="2800" dirty="0" smtClean="0"/>
              <a:t> для производства товаров, работ, услуг </a:t>
            </a:r>
            <a:r>
              <a:rPr lang="ru-RU" sz="2800" b="1" u="sng" dirty="0" smtClean="0">
                <a:solidFill>
                  <a:srgbClr val="00B0F0"/>
                </a:solidFill>
              </a:rPr>
              <a:t>в целях трудоустройства осужденных</a:t>
            </a:r>
            <a:r>
              <a:rPr lang="ru-RU" sz="2800" dirty="0" smtClean="0"/>
              <a:t> осуществляется </a:t>
            </a:r>
            <a:r>
              <a:rPr lang="ru-RU" sz="2800" b="1" dirty="0" smtClean="0">
                <a:solidFill>
                  <a:srgbClr val="FF0000"/>
                </a:solidFill>
              </a:rPr>
              <a:t>на основании договоров, заключенных с юридическими лицами.</a:t>
            </a:r>
          </a:p>
          <a:p>
            <a:pPr algn="just"/>
            <a:endParaRPr lang="ru-RU" sz="2000" dirty="0" smtClean="0"/>
          </a:p>
          <a:p>
            <a:pPr algn="just"/>
            <a:r>
              <a:rPr lang="ru-RU" sz="2000" dirty="0" smtClean="0"/>
              <a:t>	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27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1"/>
            <a:ext cx="9144000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	</a:t>
            </a:r>
            <a:endParaRPr lang="ru-RU" sz="18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0" y="1"/>
            <a:ext cx="9144000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 </a:t>
            </a:r>
            <a:r>
              <a:rPr lang="ru-RU" sz="2400" dirty="0" smtClean="0"/>
              <a:t>Государственным предприятиям учреждений уголовно-исполнительной (пенитенциарной) системы </a:t>
            </a:r>
            <a:r>
              <a:rPr lang="ru-RU" sz="2400" b="1" dirty="0" smtClean="0">
                <a:solidFill>
                  <a:srgbClr val="FF0000"/>
                </a:solidFill>
              </a:rPr>
              <a:t>допускается привлечение субподрядчиков</a:t>
            </a:r>
            <a:r>
              <a:rPr lang="ru-RU" sz="2400" dirty="0" smtClean="0"/>
              <a:t> (соисполнителей) по производству товаров, выполнению работ и оказанию услуг </a:t>
            </a:r>
            <a:r>
              <a:rPr lang="ru-RU" sz="2400" b="1" dirty="0" smtClean="0">
                <a:solidFill>
                  <a:srgbClr val="00B0F0"/>
                </a:solidFill>
              </a:rPr>
              <a:t>в рамках договора, заключенного с заказчиком</a:t>
            </a:r>
            <a:r>
              <a:rPr lang="ru-RU" sz="2400" dirty="0" smtClean="0"/>
              <a:t>, в объеме </a:t>
            </a:r>
            <a:r>
              <a:rPr lang="ru-RU" sz="2400" b="1" u="sng" dirty="0" smtClean="0">
                <a:solidFill>
                  <a:srgbClr val="C00000"/>
                </a:solidFill>
              </a:rPr>
              <a:t>не более одной третьей объема</a:t>
            </a:r>
            <a:r>
              <a:rPr lang="ru-RU" sz="2400" dirty="0" smtClean="0"/>
              <a:t> выполняемых работ или оказываемых услуг </a:t>
            </a:r>
            <a:r>
              <a:rPr lang="ru-RU" sz="2400" b="1" u="sng" dirty="0" smtClean="0">
                <a:solidFill>
                  <a:srgbClr val="0070C0"/>
                </a:solidFill>
              </a:rPr>
              <a:t>в целях трудоустройства субподрядчиком (соисполнителем)</a:t>
            </a:r>
            <a:r>
              <a:rPr lang="ru-RU" sz="2400" dirty="0" smtClean="0"/>
              <a:t> осужденных и (или) отбывших срок наказания либо находящихся на учете в службе пробации на условиях, определенных правилами осуществления государственных закупок;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28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144000" cy="33547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dirty="0" smtClean="0"/>
              <a:t> 25) приобретения товаров, работ, услуг у лица, </a:t>
            </a:r>
            <a:r>
              <a:rPr lang="ru-RU" sz="2800" b="1" u="sng" dirty="0" smtClean="0">
                <a:solidFill>
                  <a:srgbClr val="FF0000"/>
                </a:solidFill>
              </a:rPr>
              <a:t>определенного законами </a:t>
            </a:r>
            <a:r>
              <a:rPr lang="ru-RU" sz="2800" dirty="0" smtClean="0"/>
              <a:t>Республики Казахстан;</a:t>
            </a:r>
          </a:p>
          <a:p>
            <a:endParaRPr lang="ru-RU" sz="2800" dirty="0" smtClean="0"/>
          </a:p>
          <a:p>
            <a:pPr algn="just"/>
            <a:r>
              <a:rPr lang="ru-RU" sz="2000" i="1" dirty="0" smtClean="0"/>
              <a:t>Пример: АО «Национальная компания «</a:t>
            </a:r>
            <a:r>
              <a:rPr lang="ru-RU" sz="2000" i="1" dirty="0" err="1" smtClean="0"/>
              <a:t>ҚазАвтоЖол</a:t>
            </a:r>
            <a:r>
              <a:rPr lang="ru-RU" sz="2000" i="1" dirty="0" smtClean="0"/>
              <a:t>» Услуги по эксплуатации автомагистралей/автомобильных дорог/улиц/мощеных дорог </a:t>
            </a:r>
            <a:r>
              <a:rPr lang="ru-RU" sz="2000" i="1" dirty="0" err="1" smtClean="0"/>
              <a:t>пп</a:t>
            </a:r>
            <a:r>
              <a:rPr lang="ru-RU" sz="2000" i="1" dirty="0" smtClean="0"/>
              <a:t>. 5) и 6) ст. 30 Закона «Об автомобильных дорогах», ПП РК от 30 июля 2013 года № 744 определен Национальным оператором по управлению автомобильными дорогами</a:t>
            </a:r>
          </a:p>
          <a:p>
            <a:pPr algn="just"/>
            <a:endParaRPr lang="ru-RU" sz="1400" dirty="0" smtClean="0"/>
          </a:p>
          <a:p>
            <a:pPr algn="just"/>
            <a:endParaRPr lang="ru-RU" sz="1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1"/>
            <a:ext cx="914400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800" dirty="0" smtClean="0"/>
              <a:t>Глава 2. ОСУЩЕСТВЛЕНИЕ ГОСУДАРСТВЕННЫХ ЗАКУПОК</a:t>
            </a:r>
          </a:p>
          <a:p>
            <a:pPr algn="ctr"/>
            <a:endParaRPr lang="ru-RU" sz="1800" dirty="0" smtClean="0"/>
          </a:p>
          <a:p>
            <a:pPr algn="ctr"/>
            <a:r>
              <a:rPr lang="ru-RU" sz="1800" b="1" dirty="0" smtClean="0"/>
              <a:t>Статья 10. Способы осуществления государственных закупок</a:t>
            </a:r>
          </a:p>
          <a:p>
            <a:endParaRPr lang="ru-RU" sz="1800" b="1" dirty="0" smtClean="0"/>
          </a:p>
          <a:p>
            <a:r>
              <a:rPr lang="ru-RU" sz="1800" dirty="0" smtClean="0"/>
              <a:t>    4) из одного источника;</a:t>
            </a:r>
          </a:p>
          <a:p>
            <a:endParaRPr lang="ru-RU" sz="1800" dirty="0" smtClean="0"/>
          </a:p>
          <a:p>
            <a:pPr algn="just"/>
            <a:r>
              <a:rPr lang="ru-RU" sz="1800" dirty="0" smtClean="0"/>
              <a:t> 2. Способы осуществления государственных закупок, предусмотренные подпунктами 1), 2), 3) и 5) пункта 1 настоящей статьи, </a:t>
            </a:r>
            <a:r>
              <a:rPr lang="ru-RU" sz="1800" b="1" dirty="0" smtClean="0">
                <a:solidFill>
                  <a:srgbClr val="FF0000"/>
                </a:solidFill>
              </a:rPr>
              <a:t>признаются конкурентными</a:t>
            </a:r>
            <a:r>
              <a:rPr lang="ru-RU" sz="1800" dirty="0" smtClean="0"/>
              <a:t>.</a:t>
            </a:r>
          </a:p>
          <a:p>
            <a:pPr algn="just"/>
            <a:endParaRPr lang="ru-RU" sz="1800" dirty="0" smtClean="0"/>
          </a:p>
          <a:p>
            <a:pPr algn="just"/>
            <a:r>
              <a:rPr lang="ru-RU" sz="1800" dirty="0" smtClean="0"/>
              <a:t>	</a:t>
            </a:r>
            <a:r>
              <a:rPr lang="ru-RU" sz="1800" b="1" i="1" dirty="0" smtClean="0">
                <a:solidFill>
                  <a:srgbClr val="0070C0"/>
                </a:solidFill>
              </a:rPr>
              <a:t>*** Примечание: один источник путем прямого заключения не признается конкурентным способом закупки.</a:t>
            </a:r>
            <a:endParaRPr lang="ru-RU" sz="1800" b="1" i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29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1"/>
            <a:ext cx="9144000" cy="4001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/>
              <a:t>28) приобретения однородных </a:t>
            </a:r>
            <a:r>
              <a:rPr lang="ru-RU" sz="2000" b="1" dirty="0" smtClean="0"/>
              <a:t>товаров</a:t>
            </a:r>
            <a:r>
              <a:rPr lang="ru-RU" sz="2000" dirty="0" smtClean="0"/>
              <a:t>, если годовой объем таких однородных товаров в стоимостном выражении не превышает </a:t>
            </a:r>
            <a:r>
              <a:rPr lang="ru-RU" sz="2000" b="1" dirty="0" smtClean="0">
                <a:solidFill>
                  <a:srgbClr val="FF0000"/>
                </a:solidFill>
              </a:rPr>
              <a:t>стократного размера месячного расчетного показателя</a:t>
            </a:r>
            <a:r>
              <a:rPr lang="ru-RU" sz="2000" dirty="0" smtClean="0"/>
              <a:t>, работ и услуг, если годовой объем таких однородных </a:t>
            </a:r>
            <a:r>
              <a:rPr lang="ru-RU" sz="2000" b="1" dirty="0" smtClean="0">
                <a:solidFill>
                  <a:srgbClr val="FF0000"/>
                </a:solidFill>
              </a:rPr>
              <a:t>работ и услуг </a:t>
            </a:r>
            <a:r>
              <a:rPr lang="ru-RU" sz="2000" dirty="0" smtClean="0"/>
              <a:t>в стоимостном выражении </a:t>
            </a:r>
            <a:r>
              <a:rPr lang="ru-RU" sz="2000" b="1" dirty="0" smtClean="0">
                <a:solidFill>
                  <a:srgbClr val="FF0000"/>
                </a:solidFill>
              </a:rPr>
              <a:t>не превышает пятисоткратного размера месячного расчетного показателя</a:t>
            </a:r>
            <a:r>
              <a:rPr lang="ru-RU" sz="2000" dirty="0" smtClean="0"/>
              <a:t>, а для аппаратов </a:t>
            </a:r>
            <a:r>
              <a:rPr lang="ru-RU" sz="2000" dirty="0" err="1" smtClean="0"/>
              <a:t>акимов</a:t>
            </a:r>
            <a:r>
              <a:rPr lang="ru-RU" sz="2000" dirty="0" smtClean="0"/>
              <a:t> городов районного значения, сел, поселков, сельских округов – </a:t>
            </a:r>
            <a:r>
              <a:rPr lang="ru-RU" sz="2000" b="1" dirty="0" err="1" smtClean="0">
                <a:solidFill>
                  <a:srgbClr val="FF0000"/>
                </a:solidFill>
              </a:rPr>
              <a:t>четырехтысячекратного</a:t>
            </a:r>
            <a:r>
              <a:rPr lang="ru-RU" sz="2000" b="1" dirty="0" smtClean="0">
                <a:solidFill>
                  <a:srgbClr val="FF0000"/>
                </a:solidFill>
              </a:rPr>
              <a:t> размера месячного расчетного показателя</a:t>
            </a:r>
            <a:r>
              <a:rPr lang="ru-RU" sz="2000" dirty="0" smtClean="0"/>
              <a:t>, установленного на соответствующий финансовый год законом о республиканском бюджете;</a:t>
            </a:r>
            <a:endParaRPr lang="en-US" sz="2000" dirty="0" smtClean="0"/>
          </a:p>
          <a:p>
            <a:pPr algn="just"/>
            <a:endParaRPr lang="en-US" sz="2000" smtClean="0"/>
          </a:p>
          <a:p>
            <a:pPr algn="just"/>
            <a:endParaRPr lang="ru-RU" sz="2000" dirty="0" smtClean="0"/>
          </a:p>
          <a:p>
            <a:pPr algn="just"/>
            <a:endParaRPr lang="ru-RU" sz="2000" dirty="0" smtClean="0"/>
          </a:p>
          <a:p>
            <a:pPr algn="just"/>
            <a:r>
              <a:rPr lang="ru-RU" sz="1400" b="1" i="1" dirty="0" smtClean="0">
                <a:solidFill>
                  <a:srgbClr val="00B0F0"/>
                </a:solidFill>
              </a:rPr>
              <a:t>	</a:t>
            </a:r>
            <a:endParaRPr lang="ru-RU" sz="1400" b="1" i="1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30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144000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b="1" i="1" dirty="0" smtClean="0">
                <a:solidFill>
                  <a:srgbClr val="00B0F0"/>
                </a:solidFill>
              </a:rPr>
              <a:t>	</a:t>
            </a:r>
            <a:r>
              <a:rPr lang="ru-RU" sz="2000" b="1" i="1" dirty="0" smtClean="0">
                <a:solidFill>
                  <a:srgbClr val="00B0F0"/>
                </a:solidFill>
              </a:rPr>
              <a:t>***Примечание. При создании пункта плана со способом закупки "Из одного источника путем прямого заключения договора" с обоснованием применения способа закупки с обоснованием применения способа закупки </a:t>
            </a:r>
            <a:r>
              <a:rPr lang="ru-RU" sz="2000" b="1" i="1" dirty="0" err="1" smtClean="0">
                <a:solidFill>
                  <a:srgbClr val="00B0F0"/>
                </a:solidFill>
              </a:rPr>
              <a:t>пп</a:t>
            </a:r>
            <a:r>
              <a:rPr lang="ru-RU" sz="2000" b="1" i="1" dirty="0" smtClean="0">
                <a:solidFill>
                  <a:srgbClr val="00B0F0"/>
                </a:solidFill>
              </a:rPr>
              <a:t>. 28) п.3 ст. 16 в случае, если у организации вид бюджета НЕ Бюджет сельского округа, села, поселка, города районного значения, то Система при сохранении пункта плана </a:t>
            </a:r>
            <a:r>
              <a:rPr lang="ru-RU" sz="2000" b="1" i="1" dirty="0" smtClean="0">
                <a:solidFill>
                  <a:srgbClr val="FF0000"/>
                </a:solidFill>
              </a:rPr>
              <a:t>проводит проверку на общую плановую сумму </a:t>
            </a:r>
            <a:r>
              <a:rPr lang="ru-RU" sz="2000" b="1" i="1" dirty="0" smtClean="0">
                <a:solidFill>
                  <a:srgbClr val="00B0F0"/>
                </a:solidFill>
              </a:rPr>
              <a:t>по КТРУ в утвержденном ГП на данный </a:t>
            </a:r>
            <a:r>
              <a:rPr lang="ru-RU" sz="2000" b="1" i="1" dirty="0" err="1" smtClean="0">
                <a:solidFill>
                  <a:srgbClr val="00B0F0"/>
                </a:solidFill>
              </a:rPr>
              <a:t>фин</a:t>
            </a:r>
            <a:r>
              <a:rPr lang="ru-RU" sz="2000" b="1" i="1" dirty="0" smtClean="0">
                <a:solidFill>
                  <a:srgbClr val="00B0F0"/>
                </a:solidFill>
              </a:rPr>
              <a:t> год: общая плановая сумма на текущий фин. год по данному КТРУ </a:t>
            </a:r>
            <a:r>
              <a:rPr lang="ru-RU" sz="2000" b="1" i="1" dirty="0" smtClean="0">
                <a:solidFill>
                  <a:srgbClr val="FF0000"/>
                </a:solidFill>
              </a:rPr>
              <a:t>не должна превышать 500 МРП</a:t>
            </a:r>
            <a:r>
              <a:rPr lang="ru-RU" sz="2000" b="1" i="1" dirty="0" smtClean="0">
                <a:solidFill>
                  <a:srgbClr val="00B0F0"/>
                </a:solidFill>
              </a:rPr>
              <a:t> (равно либо меньше) для вида предмета "Работа" или "Услуга«; общая плановая сумма на текущий фин. год по данному КТРУ </a:t>
            </a:r>
            <a:r>
              <a:rPr lang="ru-RU" sz="2000" b="1" i="1" dirty="0" smtClean="0">
                <a:solidFill>
                  <a:srgbClr val="FF0000"/>
                </a:solidFill>
              </a:rPr>
              <a:t>не должна превышать 100 МРП</a:t>
            </a:r>
            <a:r>
              <a:rPr lang="ru-RU" sz="2000" b="1" i="1" dirty="0" smtClean="0">
                <a:solidFill>
                  <a:srgbClr val="00B0F0"/>
                </a:solidFill>
              </a:rPr>
              <a:t> (равно либо меньше) для вида предмета "Товар".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31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0" y="1"/>
            <a:ext cx="914400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b="1" i="1" dirty="0" smtClean="0">
                <a:solidFill>
                  <a:srgbClr val="00B0F0"/>
                </a:solidFill>
              </a:rPr>
              <a:t> 	</a:t>
            </a:r>
            <a:r>
              <a:rPr lang="ru-RU" sz="2000" b="1" i="1" dirty="0" smtClean="0">
                <a:solidFill>
                  <a:srgbClr val="00B0F0"/>
                </a:solidFill>
              </a:rPr>
              <a:t>***Примечание. При создании пункта плана со способом закупки «Из одного источника путем прямого заключения договора» с обоснованием применения способа закупки </a:t>
            </a:r>
            <a:r>
              <a:rPr lang="ru-RU" sz="2000" b="1" i="1" dirty="0" err="1" smtClean="0">
                <a:solidFill>
                  <a:srgbClr val="00B0F0"/>
                </a:solidFill>
              </a:rPr>
              <a:t>пп</a:t>
            </a:r>
            <a:r>
              <a:rPr lang="ru-RU" sz="2000" b="1" i="1" dirty="0" smtClean="0">
                <a:solidFill>
                  <a:srgbClr val="00B0F0"/>
                </a:solidFill>
              </a:rPr>
              <a:t>. 28) п.3 ст. 16 в случае, если у организации вид бюджета - </a:t>
            </a:r>
            <a:r>
              <a:rPr lang="ru-RU" sz="2000" b="1" i="1" dirty="0" smtClean="0">
                <a:solidFill>
                  <a:srgbClr val="FF0000"/>
                </a:solidFill>
              </a:rPr>
              <a:t>Бюджет сельского округа</a:t>
            </a:r>
            <a:r>
              <a:rPr lang="ru-RU" sz="2000" b="1" i="1" dirty="0" smtClean="0">
                <a:solidFill>
                  <a:srgbClr val="00B0F0"/>
                </a:solidFill>
              </a:rPr>
              <a:t>, села, поселка, города районного значения требуется при сохранении пункта плана </a:t>
            </a:r>
            <a:r>
              <a:rPr lang="ru-RU" sz="2000" b="1" i="1" dirty="0" smtClean="0">
                <a:solidFill>
                  <a:srgbClr val="FF0000"/>
                </a:solidFill>
              </a:rPr>
              <a:t>проверять на наличие других пунктов плана с аналогичным КТРУ </a:t>
            </a:r>
            <a:r>
              <a:rPr lang="ru-RU" sz="2000" b="1" i="1" dirty="0" smtClean="0">
                <a:solidFill>
                  <a:srgbClr val="00B0F0"/>
                </a:solidFill>
              </a:rPr>
              <a:t>в Годовом плане. </a:t>
            </a:r>
          </a:p>
          <a:p>
            <a:pPr algn="just"/>
            <a:r>
              <a:rPr lang="ru-RU" sz="2000" b="1" i="1" dirty="0" smtClean="0">
                <a:solidFill>
                  <a:srgbClr val="00B0F0"/>
                </a:solidFill>
              </a:rPr>
              <a:t>	Если сумма закупок по пунктам плана с аналогичным КТРУ превышает 4000 МРП, то система </a:t>
            </a:r>
            <a:r>
              <a:rPr lang="ru-RU" sz="2000" b="1" i="1" u="sng" dirty="0" smtClean="0">
                <a:solidFill>
                  <a:srgbClr val="FF0000"/>
                </a:solidFill>
              </a:rPr>
              <a:t>отобразит ошибку</a:t>
            </a:r>
            <a:r>
              <a:rPr lang="ru-RU" sz="2000" b="1" i="1" dirty="0" smtClean="0">
                <a:solidFill>
                  <a:srgbClr val="00B0F0"/>
                </a:solidFill>
              </a:rPr>
              <a:t>: «</a:t>
            </a:r>
            <a:r>
              <a:rPr lang="ru-RU" sz="2000" b="1" i="1" dirty="0" smtClean="0">
                <a:solidFill>
                  <a:srgbClr val="C00000"/>
                </a:solidFill>
              </a:rPr>
              <a:t>Невозможно создать пункт плана, так как годовая общая сумма однородных товаров, работ, услуг превышает 4000 МРП</a:t>
            </a:r>
            <a:r>
              <a:rPr lang="ru-RU" sz="2000" b="1" i="1" dirty="0" smtClean="0">
                <a:solidFill>
                  <a:srgbClr val="00B0F0"/>
                </a:solidFill>
              </a:rPr>
              <a:t>».</a:t>
            </a: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32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144000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 </a:t>
            </a:r>
            <a:r>
              <a:rPr lang="ru-RU" sz="2800" dirty="0" smtClean="0"/>
              <a:t>31) приобретения материалов выставок, </a:t>
            </a:r>
            <a:r>
              <a:rPr lang="ru-RU" sz="2800" b="1" dirty="0" smtClean="0">
                <a:solidFill>
                  <a:srgbClr val="FF0000"/>
                </a:solidFill>
              </a:rPr>
              <a:t>семинаров</a:t>
            </a:r>
            <a:r>
              <a:rPr lang="ru-RU" sz="2800" dirty="0" smtClean="0"/>
              <a:t>, конференций, совещаний, форумов, симпозиумов, тренингов, а также оплаты за участие в указанных мероприятиях, </a:t>
            </a:r>
            <a:r>
              <a:rPr lang="ru-RU" sz="2800" b="1" dirty="0" smtClean="0">
                <a:solidFill>
                  <a:srgbClr val="FF0000"/>
                </a:solidFill>
              </a:rPr>
              <a:t>при наличии заключения антимонопольного органа </a:t>
            </a:r>
            <a:r>
              <a:rPr lang="ru-RU" sz="2800" dirty="0" smtClean="0"/>
              <a:t>об отсутствии иной возможности приобретения соответствующих товаров, работ, услуг на конкурентной основе;</a:t>
            </a:r>
            <a:endParaRPr lang="ru-RU" sz="2800" dirty="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33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14400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dirty="0" smtClean="0"/>
              <a:t> 34) приобретения услуг </a:t>
            </a:r>
            <a:r>
              <a:rPr lang="ru-RU" sz="2800" b="1" dirty="0" smtClean="0">
                <a:solidFill>
                  <a:srgbClr val="FF0000"/>
                </a:solidFill>
              </a:rPr>
              <a:t>по авторскому надзору </a:t>
            </a:r>
            <a:r>
              <a:rPr lang="ru-RU" sz="2800" dirty="0" smtClean="0"/>
              <a:t>за разработкой проектной документации объектов капитального строительства, авторскому надзору за строительством, реконструкцией и капитальным ремонтом объектов капитального строительства соответствующими авторами, </a:t>
            </a:r>
            <a:r>
              <a:rPr lang="ru-RU" sz="2800" b="1" dirty="0" smtClean="0">
                <a:solidFill>
                  <a:srgbClr val="FF0000"/>
                </a:solidFill>
              </a:rPr>
              <a:t>а также работ по корректировке</a:t>
            </a:r>
            <a:r>
              <a:rPr lang="ru-RU" sz="2800" dirty="0" smtClean="0"/>
              <a:t> </a:t>
            </a:r>
            <a:r>
              <a:rPr lang="ru-RU" sz="2800" dirty="0" err="1" smtClean="0"/>
              <a:t>предпроектной</a:t>
            </a:r>
            <a:r>
              <a:rPr lang="ru-RU" sz="2800" dirty="0" smtClean="0"/>
              <a:t> или проектно-сметной документации </a:t>
            </a:r>
            <a:r>
              <a:rPr lang="ru-RU" sz="2800" b="1" dirty="0" smtClean="0"/>
              <a:t>у лица, разработавшего данную </a:t>
            </a:r>
            <a:r>
              <a:rPr lang="ru-RU" sz="2800" b="1" dirty="0" err="1" smtClean="0"/>
              <a:t>предпроектную</a:t>
            </a:r>
            <a:r>
              <a:rPr lang="ru-RU" sz="2800" b="1" dirty="0" smtClean="0"/>
              <a:t> или проектно-сметную документацию</a:t>
            </a:r>
            <a:r>
              <a:rPr lang="ru-RU" sz="2800" dirty="0" smtClean="0"/>
              <a:t>;</a:t>
            </a:r>
            <a:endParaRPr lang="ru-RU" sz="2800" dirty="0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34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-13573"/>
            <a:ext cx="9144000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/>
              <a:t>	35) если имеется необходимость в осуществлении государственных закупок </a:t>
            </a:r>
            <a:r>
              <a:rPr lang="ru-RU" sz="2000" b="1" dirty="0" smtClean="0">
                <a:solidFill>
                  <a:srgbClr val="FF0000"/>
                </a:solidFill>
              </a:rPr>
              <a:t>ежедневной и (или) еженедельной потребности на период до подведения итогов</a:t>
            </a:r>
            <a:r>
              <a:rPr lang="ru-RU" sz="2000" dirty="0" smtClean="0"/>
              <a:t> государственных закупок и вступления в силу договора в случае, если такие государственные закупки осуществляются </a:t>
            </a:r>
            <a:r>
              <a:rPr lang="ru-RU" sz="2000" b="1" dirty="0" smtClean="0">
                <a:solidFill>
                  <a:srgbClr val="FF0000"/>
                </a:solidFill>
              </a:rPr>
              <a:t>по перечню, утвержденному уполномоченным органом</a:t>
            </a:r>
            <a:r>
              <a:rPr lang="ru-RU" sz="2000" dirty="0" smtClean="0"/>
              <a:t>, в объеме, не превышающем объема государственных закупок таких товаров, работ, услуг, необходимого для обеспечения потребности заказчика в течение срока проведения государственной закупки, </a:t>
            </a:r>
            <a:r>
              <a:rPr lang="ru-RU" sz="2000" b="1" dirty="0" smtClean="0">
                <a:solidFill>
                  <a:srgbClr val="FF0000"/>
                </a:solidFill>
              </a:rPr>
              <a:t>но не более чем на два месяца.</a:t>
            </a:r>
          </a:p>
          <a:p>
            <a:pPr algn="just"/>
            <a:endParaRPr lang="ru-RU" sz="2000" dirty="0" smtClean="0"/>
          </a:p>
          <a:p>
            <a:pPr algn="just"/>
            <a:r>
              <a:rPr lang="ru-RU" sz="2000" dirty="0" smtClean="0"/>
              <a:t>      Настоящий подпункт применяется </a:t>
            </a:r>
            <a:r>
              <a:rPr lang="ru-RU" sz="2000" b="1" dirty="0" smtClean="0">
                <a:solidFill>
                  <a:srgbClr val="FF0000"/>
                </a:solidFill>
              </a:rPr>
              <a:t>в случае отказа поставщика на продление действия договора</a:t>
            </a:r>
            <a:r>
              <a:rPr lang="ru-RU" sz="2000" dirty="0" smtClean="0"/>
              <a:t>, заключенного в предыдущем году, если такие государственные закупки осуществляются в течение первого месяца года, или в случае создания (реорганизации) заказчика в течение текущего финансового года, </a:t>
            </a:r>
            <a:r>
              <a:rPr lang="ru-RU" sz="2000" b="1" dirty="0" smtClean="0"/>
              <a:t>но не более чем на два месяца</a:t>
            </a:r>
            <a:r>
              <a:rPr lang="ru-RU" sz="2000" dirty="0" smtClean="0"/>
              <a:t>;</a:t>
            </a:r>
            <a:endParaRPr lang="ru-RU" sz="2000" dirty="0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35</a:t>
            </a:fld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36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1"/>
            <a:ext cx="9144000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/>
              <a:t>	4. Государственные закупки способом </a:t>
            </a:r>
            <a:r>
              <a:rPr lang="ru-RU" sz="2400" b="1" dirty="0" smtClean="0"/>
              <a:t>из одного источника путем прямого заключения </a:t>
            </a:r>
            <a:r>
              <a:rPr lang="ru-RU" sz="2400" dirty="0" smtClean="0"/>
              <a:t>договора </a:t>
            </a:r>
            <a:r>
              <a:rPr lang="ru-RU" sz="2400" b="1" dirty="0" smtClean="0">
                <a:solidFill>
                  <a:srgbClr val="FF0000"/>
                </a:solidFill>
              </a:rPr>
              <a:t>осуществляются в порядке, определенном правилами осуществления государственных закупок</a:t>
            </a:r>
            <a:r>
              <a:rPr lang="ru-RU" sz="2400" dirty="0" smtClean="0"/>
              <a:t>, в том числе с учетом форматно-логического контроля.</a:t>
            </a:r>
          </a:p>
          <a:p>
            <a:pPr algn="just"/>
            <a:endParaRPr lang="ru-RU" sz="2400" dirty="0" smtClean="0"/>
          </a:p>
          <a:p>
            <a:pPr algn="just"/>
            <a:r>
              <a:rPr lang="ru-RU" sz="2400" dirty="0" smtClean="0"/>
              <a:t>      5. </a:t>
            </a:r>
            <a:r>
              <a:rPr lang="ru-RU" sz="2400" b="1" dirty="0" smtClean="0">
                <a:solidFill>
                  <a:srgbClr val="FF0000"/>
                </a:solidFill>
              </a:rPr>
              <a:t>Решение</a:t>
            </a:r>
            <a:r>
              <a:rPr lang="ru-RU" sz="2400" dirty="0" smtClean="0"/>
              <a:t> об осуществлении государственных закупок способом из одного источника путем прямого заключения договора </a:t>
            </a:r>
            <a:r>
              <a:rPr lang="ru-RU" sz="2400" b="1" dirty="0" smtClean="0">
                <a:solidFill>
                  <a:srgbClr val="FF0000"/>
                </a:solidFill>
              </a:rPr>
              <a:t>принимается первым руководителем заказчика </a:t>
            </a:r>
            <a:r>
              <a:rPr lang="ru-RU" sz="2400" dirty="0" smtClean="0"/>
              <a:t>либо лицом, исполняющим его обязанности, либо руководителем аппарата центрального государственного органа или иным осуществляющим полномочия руководителя аппарата должностным лицом.</a:t>
            </a:r>
            <a:endParaRPr lang="ru-RU" sz="2400" dirty="0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37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1"/>
            <a:ext cx="91440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400" dirty="0" smtClean="0"/>
              <a:t>	</a:t>
            </a:r>
            <a:r>
              <a:rPr lang="ru-RU" sz="2400" dirty="0" smtClean="0"/>
              <a:t>Лицо, </a:t>
            </a:r>
            <a:r>
              <a:rPr lang="ru-RU" sz="2400" b="1" dirty="0" smtClean="0">
                <a:solidFill>
                  <a:srgbClr val="FF0000"/>
                </a:solidFill>
              </a:rPr>
              <a:t>принявшее решение </a:t>
            </a:r>
            <a:r>
              <a:rPr lang="ru-RU" sz="2400" dirty="0" smtClean="0"/>
              <a:t>об осуществлении государственных закупок способом из одного источника путем прямого заключения договора, </a:t>
            </a:r>
            <a:r>
              <a:rPr lang="ru-RU" sz="2400" b="1" dirty="0" smtClean="0">
                <a:solidFill>
                  <a:srgbClr val="FF0000"/>
                </a:solidFill>
              </a:rPr>
              <a:t>несет персональную ответственность за соблюдение вышеуказанных принципов</a:t>
            </a:r>
            <a:r>
              <a:rPr lang="ru-RU" sz="2400" dirty="0" smtClean="0"/>
              <a:t>.</a:t>
            </a:r>
            <a:endParaRPr lang="ru-RU" sz="2400" dirty="0"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38</a:t>
            </a:fld>
            <a:endParaRPr lang="ru-RU"/>
          </a:p>
        </p:txBody>
      </p:sp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0" y="-1"/>
            <a:ext cx="9144000" cy="4893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Правила осуществления государственных закупок</a:t>
            </a:r>
            <a:r>
              <a:rPr kumimoji="0" lang="ru-RU" sz="2400" b="1" i="0" u="none" strike="noStrike" cap="none" normalizeH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</a:p>
          <a:p>
            <a:pPr marL="0" marR="0" lvl="0" indent="449263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 1 января 2025 года</a:t>
            </a:r>
          </a:p>
          <a:p>
            <a:pPr marL="0" marR="0" lvl="0" indent="449263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b="1" baseline="0" dirty="0" smtClean="0">
              <a:solidFill>
                <a:srgbClr val="FF000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449263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indent="449263" algn="just" defTabSz="914400"/>
            <a:r>
              <a:rPr lang="ru-RU" sz="2400" dirty="0" smtClean="0"/>
              <a:t> </a:t>
            </a:r>
            <a:r>
              <a:rPr lang="en-US" sz="2400" dirty="0" smtClean="0"/>
              <a:t>  </a:t>
            </a:r>
            <a:r>
              <a:rPr lang="ru-RU" sz="2400" dirty="0" smtClean="0"/>
              <a:t>506. Государственные закупки товаров, работ, услуг способом из одного источника путем прямого заключения договора о государственных закупках по основаниям, предусмотренным пунктом 3 статьи 16 Закона, осуществляются </a:t>
            </a:r>
            <a:r>
              <a:rPr lang="ru-RU" sz="2400" b="1" u="sng" dirty="0" smtClean="0"/>
              <a:t>на основании решения заказчика с соответствующим обоснованием выбора </a:t>
            </a:r>
            <a:r>
              <a:rPr lang="ru-RU" sz="2400" dirty="0" smtClean="0"/>
              <a:t>способа из одного источника путем прямого заключения договора.</a:t>
            </a:r>
          </a:p>
          <a:p>
            <a:pPr marL="0" marR="0" lvl="0" indent="449263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b="1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914400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800" dirty="0" smtClean="0"/>
              <a:t> </a:t>
            </a:r>
            <a:r>
              <a:rPr lang="ru-RU" sz="2400" dirty="0" smtClean="0"/>
              <a:t>6. </a:t>
            </a:r>
            <a:r>
              <a:rPr lang="ru-RU" sz="2400" b="1" dirty="0" smtClean="0">
                <a:solidFill>
                  <a:srgbClr val="FF0000"/>
                </a:solidFill>
              </a:rPr>
              <a:t>Заказчик определяет </a:t>
            </a:r>
            <a:r>
              <a:rPr lang="ru-RU" sz="2400" dirty="0" smtClean="0"/>
              <a:t>способ осуществления государственных закупок в соответствии с настоящим Законом, </a:t>
            </a:r>
            <a:r>
              <a:rPr lang="ru-RU" sz="2400" b="1" dirty="0" smtClean="0">
                <a:solidFill>
                  <a:srgbClr val="FF0000"/>
                </a:solidFill>
              </a:rPr>
              <a:t>за исключением перечня</a:t>
            </a:r>
            <a:r>
              <a:rPr lang="ru-RU" sz="2400" dirty="0" smtClean="0"/>
              <a:t> товаров, работ, услуг, по которым способ осуществления государственных закупок </a:t>
            </a:r>
            <a:r>
              <a:rPr lang="ru-RU" sz="2400" b="1" dirty="0" smtClean="0">
                <a:solidFill>
                  <a:srgbClr val="FF0000"/>
                </a:solidFill>
              </a:rPr>
              <a:t>определяется уполномоченным органом.</a:t>
            </a:r>
          </a:p>
          <a:p>
            <a:pPr algn="just"/>
            <a:endParaRPr lang="ru-RU" sz="2400" b="1" dirty="0" smtClean="0">
              <a:solidFill>
                <a:srgbClr val="FF0000"/>
              </a:solidFill>
            </a:endParaRPr>
          </a:p>
          <a:p>
            <a:pPr algn="just"/>
            <a:r>
              <a:rPr lang="ru-RU" sz="2400" dirty="0" smtClean="0"/>
              <a:t> 7. При определении способа осуществления государственных закупок </a:t>
            </a:r>
            <a:r>
              <a:rPr lang="ru-RU" sz="2400" b="1" u="sng" dirty="0" smtClean="0">
                <a:solidFill>
                  <a:srgbClr val="FF0000"/>
                </a:solidFill>
              </a:rPr>
              <a:t>приоритетным выбором являются </a:t>
            </a:r>
            <a:r>
              <a:rPr lang="ru-RU" sz="2400" b="1" dirty="0" smtClean="0">
                <a:solidFill>
                  <a:srgbClr val="FF0000"/>
                </a:solidFill>
              </a:rPr>
              <a:t>конкурентные способы</a:t>
            </a:r>
            <a:r>
              <a:rPr lang="ru-RU" sz="2400" dirty="0" smtClean="0"/>
              <a:t> государственных закупок, предусмотренные пунктом 1 настоящей статьи.</a:t>
            </a:r>
            <a:endParaRPr lang="ru-RU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39</a:t>
            </a:fld>
            <a:endParaRPr lang="ru-RU"/>
          </a:p>
        </p:txBody>
      </p:sp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0" y="-1"/>
            <a:ext cx="9144000" cy="29854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 defTabSz="914400"/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en-US" sz="1400" b="0" i="0" u="none" strike="noStrike" cap="none" normalizeH="0" baseline="0" dirty="0" smtClean="0" bmk="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    </a:t>
            </a:r>
            <a:r>
              <a:rPr lang="ru-RU" sz="2000" dirty="0" smtClean="0"/>
              <a:t> </a:t>
            </a:r>
            <a:r>
              <a:rPr lang="en-US" sz="2800" dirty="0" smtClean="0"/>
              <a:t>  </a:t>
            </a:r>
            <a:r>
              <a:rPr lang="ru-RU" sz="2800" dirty="0" smtClean="0"/>
              <a:t>510. Заказчик </a:t>
            </a:r>
            <a:r>
              <a:rPr lang="ru-RU" sz="2800" b="1" dirty="0" smtClean="0">
                <a:solidFill>
                  <a:srgbClr val="FF0000"/>
                </a:solidFill>
              </a:rPr>
              <a:t>не позднее пяти рабочих дней </a:t>
            </a:r>
            <a:r>
              <a:rPr lang="ru-RU" sz="2800" dirty="0" smtClean="0"/>
              <a:t>со </a:t>
            </a:r>
            <a:r>
              <a:rPr lang="ru-RU" sz="2800" b="1" dirty="0" smtClean="0"/>
              <a:t>дня заключения </a:t>
            </a:r>
            <a:r>
              <a:rPr lang="ru-RU" sz="2800" dirty="0" smtClean="0"/>
              <a:t>договора размещает на </a:t>
            </a:r>
            <a:r>
              <a:rPr lang="ru-RU" sz="2800" dirty="0" err="1" smtClean="0"/>
              <a:t>веб-портале</a:t>
            </a:r>
            <a:r>
              <a:rPr lang="ru-RU" sz="2800" dirty="0" smtClean="0"/>
              <a:t> </a:t>
            </a:r>
            <a:r>
              <a:rPr lang="ru-RU" sz="2800" b="1" dirty="0" smtClean="0">
                <a:solidFill>
                  <a:srgbClr val="FF0000"/>
                </a:solidFill>
              </a:rPr>
              <a:t>отчет о государственных закупках </a:t>
            </a:r>
            <a:r>
              <a:rPr lang="ru-RU" sz="2800" dirty="0" smtClean="0"/>
              <a:t>из одного источника путем прямого заключения договора по форме согласно приложению </a:t>
            </a:r>
            <a:r>
              <a:rPr lang="en-US" sz="2800" dirty="0" smtClean="0"/>
              <a:t>34 к </a:t>
            </a:r>
            <a:r>
              <a:rPr lang="en-US" sz="2800" dirty="0" err="1" smtClean="0"/>
              <a:t>настоящим</a:t>
            </a:r>
            <a:r>
              <a:rPr lang="en-US" sz="2800" dirty="0" smtClean="0"/>
              <a:t> </a:t>
            </a:r>
            <a:r>
              <a:rPr lang="en-US" sz="2800" dirty="0" err="1" smtClean="0"/>
              <a:t>Правилам</a:t>
            </a:r>
            <a:r>
              <a:rPr lang="en-US" sz="2800" dirty="0" smtClean="0"/>
              <a:t>.</a:t>
            </a:r>
            <a:endParaRPr lang="ru-RU" sz="2800" dirty="0" smtClean="0"/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1" i="0" u="sng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40</a:t>
            </a:fld>
            <a:endParaRPr lang="ru-RU"/>
          </a:p>
        </p:txBody>
      </p:sp>
      <p:pic>
        <p:nvPicPr>
          <p:cNvPr id="24577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43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Стрелка вниз 4"/>
          <p:cNvSpPr/>
          <p:nvPr/>
        </p:nvSpPr>
        <p:spPr>
          <a:xfrm>
            <a:off x="7289800" y="1397000"/>
            <a:ext cx="389467" cy="8128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41</a:t>
            </a:fld>
            <a:endParaRPr lang="ru-RU"/>
          </a:p>
        </p:txBody>
      </p:sp>
      <p:pic>
        <p:nvPicPr>
          <p:cNvPr id="23553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solidFill>
            <a:schemeClr val="accent2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42</a:t>
            </a:fld>
            <a:endParaRPr lang="ru-RU"/>
          </a:p>
        </p:txBody>
      </p:sp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0" y="0"/>
            <a:ext cx="9144000" cy="3693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512. При принятии решения об осуществлении государственных закупок способом из одного источника путем прямого заключения договора по основаниям, предусмотренным подпунктами </a:t>
            </a: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5), 18), 32), 35), 36), 38) и 39) пункта 3 статьи 16 Закона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заказчик в целях определения поставщика </a:t>
            </a: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направляет посредством </a:t>
            </a:r>
            <a:r>
              <a:rPr kumimoji="0" lang="ru-RU" sz="18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веб-портала</a:t>
            </a: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запросы о предоставлении коммерческих предложений </a:t>
            </a: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не менее трем потенциальным поставщикам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осуществляющим свою деятельность на рынке закупаемых товаров, работ, услуг, в том числе по схожим (аналогичным) товарам, работам, услугам, определенным по результатам анализа рынка закупаемых товаров, работ, услуг путем изучения общедоступных источников информации, содержащихся в рекламе, каталогах, описаниях товаров, работ, услуг и в других предложениях, обращенных к неопределенному кругу лиц, в том числе признаваемых публичными офертами в соответствии с Гражданским законодательством Республики Казахстан.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43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144000" cy="5170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pPr algn="ctr"/>
            <a:r>
              <a:rPr lang="ru-RU" sz="1800" b="1" dirty="0" smtClean="0"/>
              <a:t>Статья 16. Основания осуществления государственных закупок способом из одного источника</a:t>
            </a:r>
          </a:p>
          <a:p>
            <a:endParaRPr lang="ru-RU" sz="1800" b="1" dirty="0" smtClean="0"/>
          </a:p>
          <a:p>
            <a:pPr algn="just"/>
            <a:r>
              <a:rPr lang="ru-RU" sz="1800" dirty="0" smtClean="0"/>
              <a:t> </a:t>
            </a:r>
            <a:r>
              <a:rPr lang="ru-RU" sz="1800" b="1" dirty="0" smtClean="0">
                <a:solidFill>
                  <a:srgbClr val="FF0000"/>
                </a:solidFill>
              </a:rPr>
              <a:t>5)</a:t>
            </a:r>
            <a:r>
              <a:rPr lang="ru-RU" sz="1800" dirty="0" smtClean="0"/>
              <a:t> приобретения услуг по хранению материальных ценностей государственного материального резерва;</a:t>
            </a:r>
          </a:p>
          <a:p>
            <a:pPr algn="just"/>
            <a:endParaRPr lang="ru-RU" sz="1800" dirty="0" smtClean="0"/>
          </a:p>
          <a:p>
            <a:pPr algn="just"/>
            <a:r>
              <a:rPr lang="ru-RU" sz="1800" b="1" dirty="0" smtClean="0">
                <a:solidFill>
                  <a:srgbClr val="FF0000"/>
                </a:solidFill>
              </a:rPr>
              <a:t>18)</a:t>
            </a:r>
            <a:r>
              <a:rPr lang="ru-RU" sz="1800" dirty="0" smtClean="0"/>
              <a:t> приобретения </a:t>
            </a:r>
            <a:r>
              <a:rPr lang="ru-RU" sz="1800" b="1" dirty="0" smtClean="0"/>
              <a:t>специальных социальных услуг</a:t>
            </a:r>
            <a:r>
              <a:rPr lang="ru-RU" sz="1800" dirty="0" smtClean="0"/>
              <a:t>, предусмотренных гарантированным объемом специальных социальных услуг и услуг по оценке и определению потребности в специальных социальных услугах;</a:t>
            </a:r>
          </a:p>
          <a:p>
            <a:pPr algn="just"/>
            <a:endParaRPr lang="ru-RU" sz="1800" dirty="0" smtClean="0"/>
          </a:p>
          <a:p>
            <a:pPr algn="ctr"/>
            <a:r>
              <a:rPr lang="ru-RU" sz="1800" dirty="0" smtClean="0"/>
              <a:t>Приказ Заместителя </a:t>
            </a:r>
            <a:r>
              <a:rPr lang="ru-RU" sz="1800" dirty="0" err="1" smtClean="0"/>
              <a:t>Премьер-Министра</a:t>
            </a:r>
            <a:r>
              <a:rPr lang="ru-RU" sz="1800" dirty="0" smtClean="0"/>
              <a:t> - Министра труда и социальной защиты населения Республики Казахстан от 29 июня 2023 года № 263</a:t>
            </a:r>
          </a:p>
          <a:p>
            <a:pPr algn="ctr"/>
            <a:endParaRPr lang="ru-RU" sz="1800" dirty="0" smtClean="0"/>
          </a:p>
          <a:p>
            <a:pPr algn="ctr"/>
            <a:r>
              <a:rPr lang="ru-RU" sz="1800" dirty="0" smtClean="0"/>
              <a:t>Об утверждении стандартов оказания специальных социальных услуг в области социальной защиты населения</a:t>
            </a:r>
          </a:p>
          <a:p>
            <a:pPr algn="just"/>
            <a:endParaRPr lang="ru-RU" dirty="0" smtClean="0"/>
          </a:p>
          <a:p>
            <a:pPr algn="just"/>
            <a:endParaRPr lang="ru-RU" dirty="0" smtClean="0"/>
          </a:p>
          <a:p>
            <a:pPr algn="just"/>
            <a:endParaRPr lang="ru-RU" dirty="0"/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44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144000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 smtClean="0"/>
              <a:t>32) приобретения </a:t>
            </a:r>
            <a:r>
              <a:rPr lang="ru-RU" sz="1600" b="1" dirty="0" smtClean="0">
                <a:solidFill>
                  <a:srgbClr val="FF0000"/>
                </a:solidFill>
              </a:rPr>
              <a:t>организацией культуры, организацией образования в области культуры</a:t>
            </a:r>
            <a:r>
              <a:rPr lang="ru-RU" sz="1600" dirty="0" smtClean="0"/>
              <a:t>, оператором телерадиовещания товаров, работ, услуг </a:t>
            </a:r>
            <a:r>
              <a:rPr lang="ru-RU" sz="1600" b="1" dirty="0" smtClean="0"/>
              <a:t>для осуществления сценических представлений, публичного исполнения и представления произведений искусства и культурных ценностей</a:t>
            </a:r>
            <a:r>
              <a:rPr lang="ru-RU" sz="1600" dirty="0" smtClean="0"/>
              <a:t>;</a:t>
            </a:r>
          </a:p>
          <a:p>
            <a:pPr algn="just"/>
            <a:endParaRPr lang="ru-RU" sz="1600" dirty="0" smtClean="0"/>
          </a:p>
          <a:p>
            <a:pPr algn="just"/>
            <a:r>
              <a:rPr lang="ru-RU" sz="1600" dirty="0" smtClean="0"/>
              <a:t>35) если имеется необходимость в осуществлении государственных закупок </a:t>
            </a:r>
            <a:r>
              <a:rPr lang="ru-RU" sz="1600" b="1" u="sng" dirty="0" smtClean="0"/>
              <a:t>ежедневной и (или) еженедельной потребности </a:t>
            </a:r>
            <a:r>
              <a:rPr lang="ru-RU" sz="1600" dirty="0" smtClean="0"/>
              <a:t>на период до подведения итогов государственных закупок и вступления в силу договора в случае, если такие государственные закупки осуществляются по перечню, утвержденному уполномоченным органом, в объеме, не превышающем объема государственных закупок таких товаров, работ, услуг, необходимого для обеспечения потребности заказчика в течение срока проведения государственной закупки, но не более чем на два месяца.</a:t>
            </a:r>
          </a:p>
          <a:p>
            <a:pPr algn="just"/>
            <a:endParaRPr lang="ru-RU" sz="1600" dirty="0" smtClean="0"/>
          </a:p>
          <a:p>
            <a:pPr algn="just"/>
            <a:r>
              <a:rPr lang="ru-RU" sz="1600" dirty="0" smtClean="0"/>
              <a:t>36) приобретения </a:t>
            </a:r>
            <a:r>
              <a:rPr lang="ru-RU" sz="1600" b="1" dirty="0" smtClean="0"/>
              <a:t>спортивного инвентаря и оборудования (снаряжения), спортивной экипировки</a:t>
            </a:r>
            <a:r>
              <a:rPr lang="ru-RU" sz="1600" dirty="0" smtClean="0"/>
              <a:t>, необходимых для участия и (или) подготовки </a:t>
            </a:r>
            <a:r>
              <a:rPr lang="ru-RU" sz="1600" b="1" u="sng" dirty="0" smtClean="0"/>
              <a:t>спортивных национальных и сборных команд Республики Казахстан, а также для участия спортивных национальных и сборных команд Республики Казахстан в олимпийских, </a:t>
            </a:r>
            <a:r>
              <a:rPr lang="ru-RU" sz="1600" b="1" u="sng" dirty="0" err="1" smtClean="0"/>
              <a:t>паралимпийских</a:t>
            </a:r>
            <a:r>
              <a:rPr lang="ru-RU" sz="1600" b="1" u="sng" dirty="0" smtClean="0"/>
              <a:t>, </a:t>
            </a:r>
            <a:r>
              <a:rPr lang="ru-RU" sz="1600" b="1" u="sng" dirty="0" err="1" smtClean="0"/>
              <a:t>сурдлимпийских</a:t>
            </a:r>
            <a:r>
              <a:rPr lang="ru-RU" sz="1600" b="1" u="sng" dirty="0" smtClean="0"/>
              <a:t> играх и других международных спортивных мероприятиях </a:t>
            </a:r>
            <a:r>
              <a:rPr lang="ru-RU" sz="1600" dirty="0" smtClean="0"/>
              <a:t>на основании календарного плана, утвержденного уполномоченным органом в области физической культуры и спорта;</a:t>
            </a:r>
            <a:endParaRPr lang="ru-RU" sz="1600" dirty="0"/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45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-13573"/>
            <a:ext cx="9144000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800" dirty="0" smtClean="0"/>
              <a:t>38) приобретения </a:t>
            </a:r>
            <a:r>
              <a:rPr lang="ru-RU" sz="1800" b="1" dirty="0" smtClean="0">
                <a:solidFill>
                  <a:srgbClr val="FF0000"/>
                </a:solidFill>
              </a:rPr>
              <a:t>услуг по аренде</a:t>
            </a:r>
            <a:r>
              <a:rPr lang="ru-RU" sz="1800" dirty="0" smtClean="0"/>
              <a:t> здания, строения, сооружения, помещения, имеющих </a:t>
            </a:r>
            <a:r>
              <a:rPr lang="ru-RU" sz="1800" b="1" dirty="0" smtClean="0">
                <a:solidFill>
                  <a:srgbClr val="FF0000"/>
                </a:solidFill>
              </a:rPr>
              <a:t>нежилое назначение</a:t>
            </a:r>
            <a:r>
              <a:rPr lang="ru-RU" sz="1800" dirty="0" smtClean="0"/>
              <a:t>, определенных актом в соответствии с законодательством Республики Казахстан, закупки услуг по техническому содержанию, охране и обслуживанию арендуемого здания, строения, сооружения, помещения, имеющих нежилое назначение, закупки услуг по техническому содержанию (в том числе государственными органами, размещающимися в зданиях, относящихся к особо важным государственным объектам), охране и обслуживанию одного или нескольких нежилых помещений, переданных в безвозмездное пользование и (или) в оперативное управление заказчику, в случае, если эти услуги оказываются другому лицу или лицам, пользующимся нежилыми помещениями, находящимися в здании, в котором расположены нежилые помещения, переданные в безвозмездное пользование и (или) оперативное управление заказчику;</a:t>
            </a:r>
          </a:p>
          <a:p>
            <a:pPr algn="just"/>
            <a:endParaRPr lang="ru-RU" sz="1800" dirty="0" smtClean="0"/>
          </a:p>
          <a:p>
            <a:pPr algn="just"/>
            <a:r>
              <a:rPr lang="ru-RU" sz="1800" dirty="0" smtClean="0"/>
              <a:t>39) приобретения у общественных объединений лиц с инвалидностью Республики Казахстан услуг </a:t>
            </a:r>
            <a:r>
              <a:rPr lang="ru-RU" sz="1800" b="1" u="sng" dirty="0" err="1" smtClean="0"/>
              <a:t>инватакси</a:t>
            </a:r>
            <a:r>
              <a:rPr lang="ru-RU" sz="1800" dirty="0" smtClean="0"/>
              <a:t>.</a:t>
            </a:r>
          </a:p>
          <a:p>
            <a:pPr algn="just"/>
            <a:endParaRPr lang="ru-RU" sz="1600" dirty="0" smtClean="0"/>
          </a:p>
          <a:p>
            <a:pPr algn="just"/>
            <a:endParaRPr lang="ru-RU" sz="1600" dirty="0"/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46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0" y="1"/>
            <a:ext cx="914400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/>
              <a:t> </a:t>
            </a:r>
            <a:r>
              <a:rPr lang="en-US" sz="2400" dirty="0" smtClean="0"/>
              <a:t>   </a:t>
            </a:r>
            <a:r>
              <a:rPr lang="ru-RU" sz="2400" dirty="0" smtClean="0"/>
              <a:t>513. Запрос на предоставление коммерческих предложений, направляемый </a:t>
            </a:r>
            <a:r>
              <a:rPr lang="ru-RU" sz="2400" b="1" dirty="0" smtClean="0">
                <a:solidFill>
                  <a:srgbClr val="FF0000"/>
                </a:solidFill>
              </a:rPr>
              <a:t>посредством </a:t>
            </a:r>
            <a:r>
              <a:rPr lang="ru-RU" sz="2400" b="1" dirty="0" err="1" smtClean="0">
                <a:solidFill>
                  <a:srgbClr val="FF0000"/>
                </a:solidFill>
              </a:rPr>
              <a:t>веб-портала</a:t>
            </a:r>
            <a:r>
              <a:rPr lang="ru-RU" sz="2400" b="1" dirty="0" smtClean="0">
                <a:solidFill>
                  <a:srgbClr val="FF0000"/>
                </a:solidFill>
              </a:rPr>
              <a:t> потенциальному поставщику</a:t>
            </a:r>
            <a:r>
              <a:rPr lang="ru-RU" sz="2400" dirty="0" smtClean="0"/>
              <a:t> оформляется по форме согласно приложению </a:t>
            </a:r>
            <a:r>
              <a:rPr lang="en-US" sz="2400" dirty="0" smtClean="0"/>
              <a:t>35 к </a:t>
            </a:r>
            <a:r>
              <a:rPr lang="en-US" sz="2400" dirty="0" err="1" smtClean="0"/>
              <a:t>настоящим</a:t>
            </a:r>
            <a:r>
              <a:rPr lang="en-US" sz="2400" dirty="0" smtClean="0"/>
              <a:t> </a:t>
            </a:r>
            <a:r>
              <a:rPr lang="en-US" sz="2400" dirty="0" err="1" smtClean="0"/>
              <a:t>Правилам</a:t>
            </a:r>
            <a:r>
              <a:rPr lang="en-US" sz="2400" dirty="0" smtClean="0"/>
              <a:t>.</a:t>
            </a:r>
            <a:endParaRPr lang="ru-RU" sz="2400" dirty="0" smtClean="0"/>
          </a:p>
          <a:p>
            <a:pPr algn="just"/>
            <a:endParaRPr lang="ru-RU" sz="2400" dirty="0" smtClean="0"/>
          </a:p>
          <a:p>
            <a:pPr algn="just"/>
            <a:r>
              <a:rPr lang="ru-RU" sz="2400" dirty="0" smtClean="0"/>
              <a:t>	514. Коммерческие предложения потенциальных поставщиков могут представляться в виде </a:t>
            </a:r>
            <a:r>
              <a:rPr lang="ru-RU" sz="2400" b="1" dirty="0" smtClean="0"/>
              <a:t>прайс-листов с описанием характеристик поставляемых товаров (выполняемых работ, оказываемых услуг) </a:t>
            </a:r>
            <a:r>
              <a:rPr lang="ru-RU" sz="2400" dirty="0" smtClean="0"/>
              <a:t>и других подтверждающих документов.</a:t>
            </a:r>
          </a:p>
          <a:p>
            <a:pPr algn="just"/>
            <a:r>
              <a:rPr lang="en-US" sz="2400" dirty="0" smtClean="0"/>
              <a:t>     </a:t>
            </a:r>
            <a:r>
              <a:rPr lang="ru-RU" sz="2400" dirty="0" smtClean="0"/>
              <a:t>    515. Коммерческие предложения </a:t>
            </a:r>
            <a:r>
              <a:rPr lang="ru-RU" sz="2400" b="1" dirty="0" smtClean="0">
                <a:solidFill>
                  <a:srgbClr val="FF0000"/>
                </a:solidFill>
              </a:rPr>
              <a:t>по запросу заказчика </a:t>
            </a:r>
            <a:r>
              <a:rPr lang="ru-RU" sz="2400" dirty="0" smtClean="0"/>
              <a:t>в случаях, предусмотренных в пункте 512 настоящих Правил, и (или) </a:t>
            </a:r>
            <a:r>
              <a:rPr lang="ru-RU" sz="2400" b="1" u="sng" dirty="0" smtClean="0">
                <a:solidFill>
                  <a:srgbClr val="2182BD"/>
                </a:solidFill>
              </a:rPr>
              <a:t>по инициативе потенциальных поставщиков представляются посредством </a:t>
            </a:r>
            <a:r>
              <a:rPr lang="ru-RU" sz="2400" b="1" u="sng" dirty="0" err="1" smtClean="0">
                <a:solidFill>
                  <a:srgbClr val="2182BD"/>
                </a:solidFill>
              </a:rPr>
              <a:t>веб-портала</a:t>
            </a:r>
            <a:r>
              <a:rPr lang="ru-RU" sz="2400" dirty="0" smtClean="0"/>
              <a:t>.</a:t>
            </a:r>
          </a:p>
          <a:p>
            <a:pPr algn="just"/>
            <a:endParaRPr lang="ru-RU" sz="2400" dirty="0"/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47</a:t>
            </a:fld>
            <a:endParaRPr lang="ru-RU"/>
          </a:p>
        </p:txBody>
      </p:sp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0" y="0"/>
            <a:ext cx="9144000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	На основе коммерческих предложений, представленных по запросу заказчика в случаях, предусмотренных в пункте 512 настоящих Правил, и (или) по инициативе потенциальных поставщиков, заказчик с соблюдением принципа осуществления государственных закупок, предусмотренного подпунктом 1) пункта 1 статьи 5 Закона, определяет потенциального поставщика для осуществления государственных закупок способом </a:t>
            </a:r>
            <a:r>
              <a:rPr kumimoji="0" lang="ru-RU" sz="24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из одного источника путем прямого заключения договора.</a:t>
            </a:r>
            <a:endParaRPr kumimoji="0" lang="ru-RU" sz="2400" b="1" i="0" u="sng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48</a:t>
            </a:fld>
            <a:endParaRPr lang="ru-RU"/>
          </a:p>
        </p:txBody>
      </p:sp>
      <p:pic>
        <p:nvPicPr>
          <p:cNvPr id="17409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14400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/>
              <a:t>Статья 16. Основания осуществления государственных закупок способом из одного источника</a:t>
            </a:r>
          </a:p>
          <a:p>
            <a:pPr algn="ctr"/>
            <a:endParaRPr lang="ru-RU" sz="2400" b="1" dirty="0" smtClean="0"/>
          </a:p>
          <a:p>
            <a:pPr algn="ctr"/>
            <a:endParaRPr lang="ru-RU" sz="2400" b="1" dirty="0" smtClean="0"/>
          </a:p>
          <a:p>
            <a:pPr algn="just"/>
            <a:r>
              <a:rPr lang="ru-RU" sz="2400" dirty="0" smtClean="0"/>
              <a:t> 3. Государственные закупки способом из одного источника путем прямого заключения договора осуществляются в случаях:</a:t>
            </a:r>
          </a:p>
          <a:p>
            <a:endParaRPr lang="ru-RU" sz="2400" dirty="0" smtClean="0"/>
          </a:p>
          <a:p>
            <a:pPr algn="just"/>
            <a:r>
              <a:rPr lang="ru-RU" sz="2400" dirty="0" smtClean="0"/>
              <a:t> 1) приобретения услуг, относящихся к сферам естественных монополий, а также услуг энергоснабжения или купли-продажи электрической энергии у </a:t>
            </a:r>
            <a:r>
              <a:rPr lang="ru-RU" sz="2400" dirty="0" err="1" smtClean="0"/>
              <a:t>энергоснабжающей</a:t>
            </a:r>
            <a:r>
              <a:rPr lang="ru-RU" sz="2400" dirty="0" smtClean="0"/>
              <a:t> организации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49</a:t>
            </a:fld>
            <a:endParaRPr lang="ru-RU"/>
          </a:p>
        </p:txBody>
      </p:sp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0" y="0"/>
            <a:ext cx="9144000" cy="4893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smtClean="0" bmk="z1126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     </a:t>
            </a:r>
            <a:r>
              <a:rPr lang="ru-RU" sz="2400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516. Государственные закупки способом из одного источника путем прямого заключения договора по основаниям, предусмотренным подпунктами </a:t>
            </a:r>
            <a:r>
              <a:rPr lang="ru-RU" sz="2400" b="1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1), 5), 10), 19), 20), 23), 25), 27), 36) и 41 пункта 3 статьи 16 </a:t>
            </a:r>
            <a:r>
              <a:rPr lang="ru-RU" sz="2400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Закона осуществляются с учетом </a:t>
            </a:r>
            <a:r>
              <a:rPr lang="ru-RU" sz="2400" b="1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форматно-логического контроля, установленного на </a:t>
            </a:r>
            <a:r>
              <a:rPr lang="ru-RU" sz="2400" b="1" dirty="0" err="1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веб-портале</a:t>
            </a:r>
            <a:r>
              <a:rPr lang="ru-RU" sz="2400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по списку заказчиков и потенциальных поставщиков, формируемому уполномоченным органом (далее – Список).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en-US" sz="2400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     </a:t>
            </a:r>
            <a:r>
              <a:rPr lang="ru-RU" sz="2400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Включение заказчиков и потенциальных поставщиков в Список, осуществляется уполномоченным органом </a:t>
            </a:r>
            <a:r>
              <a:rPr lang="ru-RU" sz="2400" b="1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на основании ходатайства заказчика или потенциального поставщика</a:t>
            </a:r>
            <a:r>
              <a:rPr lang="ru-RU" sz="2400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о включении в данный список по формам согласно приложениям 36 или 37 к настоящим Правилам.</a:t>
            </a:r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50</a:t>
            </a:fld>
            <a:endParaRPr lang="ru-RU"/>
          </a:p>
        </p:txBody>
      </p:sp>
      <p:sp>
        <p:nvSpPr>
          <p:cNvPr id="14337" name="Rectangle 1"/>
          <p:cNvSpPr>
            <a:spLocks noChangeArrowheads="1"/>
          </p:cNvSpPr>
          <p:nvPr/>
        </p:nvSpPr>
        <p:spPr bwMode="auto">
          <a:xfrm>
            <a:off x="0" y="0"/>
            <a:ext cx="9144000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en-US" sz="1400" b="0" i="0" u="none" strike="noStrike" cap="none" normalizeH="0" baseline="0" dirty="0" smtClean="0" bmk="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    </a:t>
            </a:r>
            <a:r>
              <a:rPr kumimoji="0" lang="ru-RU" sz="2400" b="0" i="0" u="none" strike="noStrike" cap="none" normalizeH="0" baseline="0" dirty="0" smtClean="0" bmk="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517. Заказчик, в течение </a:t>
            </a:r>
            <a:r>
              <a:rPr kumimoji="0" lang="ru-RU" sz="2400" b="1" i="0" u="none" strike="noStrike" cap="none" normalizeH="0" baseline="0" dirty="0" smtClean="0" bmk="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2 (двух) рабочих дней </a:t>
            </a:r>
            <a:r>
              <a:rPr kumimoji="0" lang="ru-RU" sz="2400" b="0" i="0" u="none" strike="noStrike" cap="none" normalizeH="0" baseline="0" dirty="0" smtClean="0" bmk="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со дня принятия решения по определению потенциального поставщика для осуществления государственных закупок способом из одного </a:t>
            </a:r>
            <a:r>
              <a:rPr kumimoji="0" lang="ru-RU" sz="2400" b="1" i="0" u="none" strike="noStrike" cap="none" normalizeH="0" baseline="0" dirty="0" smtClean="0" bmk="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источника путем прямого заключения договора</a:t>
            </a:r>
            <a:r>
              <a:rPr kumimoji="0" lang="ru-RU" sz="2400" b="0" i="0" u="none" strike="noStrike" cap="none" normalizeH="0" baseline="0" dirty="0" smtClean="0" bmk="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в целях заключения договора </a:t>
            </a:r>
            <a:r>
              <a:rPr kumimoji="0" lang="ru-RU" sz="2400" b="1" i="0" u="none" strike="noStrike" cap="none" normalizeH="0" baseline="0" dirty="0" smtClean="0" bmk="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направляет посредством </a:t>
            </a:r>
            <a:r>
              <a:rPr kumimoji="0" lang="ru-RU" sz="2400" b="1" i="0" u="none" strike="noStrike" cap="none" normalizeH="0" baseline="0" dirty="0" err="1" smtClean="0" bmk="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веб-портала</a:t>
            </a:r>
            <a:r>
              <a:rPr kumimoji="0" lang="ru-RU" sz="2400" b="1" i="0" u="none" strike="noStrike" cap="none" normalizeH="0" baseline="0" dirty="0" smtClean="0" bmk="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потенциальному поставщику проект договора, удостоверенный электронной цифровой подписью</a:t>
            </a:r>
            <a:r>
              <a:rPr kumimoji="0" lang="ru-RU" sz="2400" b="0" i="0" u="none" strike="noStrike" cap="none" normalizeH="0" baseline="0" dirty="0" smtClean="0" bmk="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endParaRPr kumimoji="0" lang="ru-RU" sz="2400" b="0" i="0" u="none" strike="noStrike" cap="none" normalizeH="0" baseline="0" dirty="0" smtClean="0" bmk="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smtClean="0" bmk="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     </a:t>
            </a:r>
            <a:r>
              <a:rPr kumimoji="0" lang="ru-RU" sz="2400" b="0" i="0" u="none" strike="noStrike" cap="none" normalizeH="0" baseline="0" dirty="0" smtClean="0" bmk="z1133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400" b="1" i="0" u="none" strike="noStrike" cap="none" normalizeH="0" baseline="0" dirty="0" smtClean="0" bmk="z1133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Обоснование выбора </a:t>
            </a:r>
            <a:r>
              <a:rPr kumimoji="0" lang="ru-RU" sz="2400" b="0" i="0" u="none" strike="noStrike" cap="none" normalizeH="0" baseline="0" dirty="0" smtClean="0" bmk="z1133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способа из одного источника путем прямого заключения договора о государственных закупках </a:t>
            </a:r>
            <a:r>
              <a:rPr kumimoji="0" lang="ru-RU" sz="2400" b="1" i="0" u="none" strike="noStrike" cap="none" normalizeH="0" baseline="0" dirty="0" smtClean="0" bmk="z1133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указывается заказчиком </a:t>
            </a:r>
            <a:r>
              <a:rPr kumimoji="0" lang="ru-RU" sz="2400" b="1" i="0" u="none" strike="noStrike" cap="none" normalizeH="0" baseline="0" dirty="0" smtClean="0" bmk="z1133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при создании годового плана </a:t>
            </a:r>
            <a:r>
              <a:rPr kumimoji="0" lang="ru-RU" sz="2400" b="1" i="0" u="none" strike="noStrike" cap="none" normalizeH="0" baseline="0" dirty="0" smtClean="0" bmk="z1133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государственных закупок</a:t>
            </a:r>
            <a:r>
              <a:rPr kumimoji="0" lang="ru-RU" sz="2400" b="0" i="0" u="none" strike="noStrike" cap="none" normalizeH="0" baseline="0" dirty="0" smtClean="0" bmk="z1133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51</a:t>
            </a:fld>
            <a:endParaRPr lang="ru-RU"/>
          </a:p>
        </p:txBody>
      </p:sp>
      <p:pic>
        <p:nvPicPr>
          <p:cNvPr id="3" name="Рисунок 2" descr="Презентация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52</a:t>
            </a:fld>
            <a:endParaRPr lang="ru-RU"/>
          </a:p>
        </p:txBody>
      </p:sp>
      <p:pic>
        <p:nvPicPr>
          <p:cNvPr id="12289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53</a:t>
            </a:fld>
            <a:endParaRPr lang="ru-RU"/>
          </a:p>
        </p:txBody>
      </p:sp>
      <p:sp>
        <p:nvSpPr>
          <p:cNvPr id="11265" name="Rectangle 1"/>
          <p:cNvSpPr>
            <a:spLocks noChangeArrowheads="1"/>
          </p:cNvSpPr>
          <p:nvPr/>
        </p:nvSpPr>
        <p:spPr bwMode="auto">
          <a:xfrm>
            <a:off x="0" y="0"/>
            <a:ext cx="9144000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518. В случае, если потенциальный поставщик не подписал (не удостоверил электронной цифровой подписью) проект договора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 течение двух рабочих дней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со дня истечения срока, установленного частью второй пункта 517 настоящих Правил, заказчик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отзывает направленный данному потенциальному поставщику проект договора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54</a:t>
            </a:fld>
            <a:endParaRPr lang="ru-RU"/>
          </a:p>
        </p:txBody>
      </p:sp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0" y="-1"/>
            <a:ext cx="9144000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538. Требование о внесении обеспечения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исполнения договора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400" b="1" i="0" u="sng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не распространяется на: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algn="just" defTabSz="914400"/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en-US" sz="2400" b="0" i="0" u="none" strike="noStrike" cap="none" normalizeH="0" baseline="0" dirty="0" smtClean="0" bmk="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    </a:t>
            </a:r>
            <a:r>
              <a:rPr lang="ru-RU" sz="2400" dirty="0" smtClean="0" bmk="z1172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3) поставщиков, по договорам заключенным </a:t>
            </a:r>
            <a:r>
              <a:rPr lang="ru-RU" sz="2400" b="1" dirty="0" smtClean="0" bmk="z1172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способом из одного источника путем прямого заключения договора</a:t>
            </a:r>
            <a:r>
              <a:rPr lang="ru-RU" sz="2400" dirty="0" smtClean="0" bmk="z1172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, за исключением договоров, заключенных на основании подпунктов </a:t>
            </a:r>
            <a:r>
              <a:rPr lang="ru-RU" sz="2400" b="1" u="sng" dirty="0" smtClean="0" bmk="z1172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19) и 41) пункта 3 статьи 16 </a:t>
            </a:r>
            <a:r>
              <a:rPr lang="ru-RU" sz="2400" dirty="0" smtClean="0" bmk="z1172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Закона;</a:t>
            </a:r>
            <a:endParaRPr lang="ru-RU" sz="2400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144000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 </a:t>
            </a:r>
            <a:r>
              <a:rPr lang="ru-RU" sz="2000" dirty="0" smtClean="0"/>
              <a:t>2) приобретения </a:t>
            </a:r>
            <a:r>
              <a:rPr lang="ru-RU" sz="2000" b="1" dirty="0" smtClean="0"/>
              <a:t>товаров, услуг</a:t>
            </a:r>
            <a:r>
              <a:rPr lang="ru-RU" sz="2000" dirty="0" smtClean="0"/>
              <a:t>, являющихся </a:t>
            </a:r>
            <a:r>
              <a:rPr lang="ru-RU" sz="2000" b="1" dirty="0" smtClean="0">
                <a:solidFill>
                  <a:srgbClr val="FF0000"/>
                </a:solidFill>
              </a:rPr>
              <a:t>объектами интеллектуальной собственности</a:t>
            </a:r>
            <a:r>
              <a:rPr lang="ru-RU" sz="2000" dirty="0" smtClean="0"/>
              <a:t>, у лица, обладающего исключительными правами в отношении приобретаемых товаров, услуг.</a:t>
            </a:r>
          </a:p>
          <a:p>
            <a:pPr algn="just"/>
            <a:r>
              <a:rPr lang="ru-RU" sz="2000" dirty="0" smtClean="0"/>
              <a:t>    Такое приобретение </a:t>
            </a:r>
            <a:r>
              <a:rPr lang="ru-RU" sz="2000" b="1" u="sng" dirty="0" smtClean="0"/>
              <a:t>допускается</a:t>
            </a:r>
            <a:r>
              <a:rPr lang="ru-RU" sz="2000" dirty="0" smtClean="0"/>
              <a:t> при наличии </a:t>
            </a:r>
            <a:r>
              <a:rPr lang="ru-RU" sz="2000" b="1" dirty="0" smtClean="0">
                <a:solidFill>
                  <a:srgbClr val="FF0000"/>
                </a:solidFill>
              </a:rPr>
              <a:t>заключения антимонопольного органа </a:t>
            </a:r>
            <a:r>
              <a:rPr lang="ru-RU" sz="2000" dirty="0" smtClean="0"/>
              <a:t>об отсутствии субъектов частного предпринимательства, осуществляющих производство аналогичных товаров и услуг;</a:t>
            </a:r>
          </a:p>
          <a:p>
            <a:pPr algn="just"/>
            <a:endParaRPr lang="ru-RU" sz="1800" dirty="0" smtClean="0"/>
          </a:p>
          <a:p>
            <a:pPr algn="just"/>
            <a:r>
              <a:rPr lang="ru-RU" sz="1800" dirty="0" smtClean="0"/>
              <a:t>	</a:t>
            </a:r>
            <a:r>
              <a:rPr lang="ru-RU" sz="1800" b="1" i="1" dirty="0" smtClean="0">
                <a:solidFill>
                  <a:srgbClr val="0070C0"/>
                </a:solidFill>
              </a:rPr>
              <a:t>*** Примечание: в случае заключения договора из одного источника путем прямого заключения </a:t>
            </a:r>
            <a:r>
              <a:rPr lang="ru-RU" sz="1800" b="1" i="1" u="sng" dirty="0" smtClean="0">
                <a:solidFill>
                  <a:srgbClr val="FF0000"/>
                </a:solidFill>
              </a:rPr>
              <a:t>без заключения антимонопольного органа </a:t>
            </a:r>
            <a:r>
              <a:rPr lang="ru-RU" sz="1800" b="1" i="1" dirty="0" smtClean="0">
                <a:solidFill>
                  <a:srgbClr val="0070C0"/>
                </a:solidFill>
              </a:rPr>
              <a:t>предусмотрена административная ответственность согласно п. 11 статьи 207 </a:t>
            </a:r>
            <a:r>
              <a:rPr lang="ru-RU" sz="1800" b="1" i="1" dirty="0" err="1" smtClean="0">
                <a:solidFill>
                  <a:srgbClr val="0070C0"/>
                </a:solidFill>
              </a:rPr>
              <a:t>КоАП</a:t>
            </a:r>
            <a:r>
              <a:rPr lang="ru-RU" sz="1800" b="1" i="1" dirty="0" smtClean="0">
                <a:solidFill>
                  <a:srgbClr val="0070C0"/>
                </a:solidFill>
              </a:rPr>
              <a:t> РК - в размере ста месячных расчетных показателей.</a:t>
            </a:r>
          </a:p>
          <a:p>
            <a:pPr algn="just"/>
            <a:r>
              <a:rPr lang="ru-RU" sz="1800" b="1" i="1" dirty="0" smtClean="0">
                <a:solidFill>
                  <a:srgbClr val="0070C0"/>
                </a:solidFill>
              </a:rPr>
              <a:t>	</a:t>
            </a:r>
            <a:r>
              <a:rPr lang="ru-RU" sz="1800" dirty="0" smtClean="0"/>
              <a:t> </a:t>
            </a:r>
            <a:r>
              <a:rPr lang="ru-RU" sz="1800" b="1" i="1" dirty="0" smtClean="0">
                <a:solidFill>
                  <a:srgbClr val="0070C0"/>
                </a:solidFill>
              </a:rPr>
              <a:t>Под должностными лицами следует понимать: </a:t>
            </a:r>
            <a:r>
              <a:rPr lang="ru-RU" sz="1800" b="1" i="1" dirty="0" smtClean="0">
                <a:solidFill>
                  <a:srgbClr val="FF0000"/>
                </a:solidFill>
              </a:rPr>
              <a:t>первого руководителя </a:t>
            </a:r>
            <a:r>
              <a:rPr lang="ru-RU" sz="1800" b="1" i="1" dirty="0" smtClean="0">
                <a:solidFill>
                  <a:srgbClr val="0070C0"/>
                </a:solidFill>
              </a:rPr>
              <a:t>либо лица, </a:t>
            </a:r>
            <a:r>
              <a:rPr lang="ru-RU" sz="1800" b="1" i="1" dirty="0" smtClean="0">
                <a:solidFill>
                  <a:srgbClr val="FF0000"/>
                </a:solidFill>
              </a:rPr>
              <a:t>принявшего решение в соответствии с возложенными полномочиями</a:t>
            </a:r>
            <a:r>
              <a:rPr lang="ru-RU" sz="1800" b="1" i="1" dirty="0" smtClean="0">
                <a:solidFill>
                  <a:srgbClr val="0070C0"/>
                </a:solidFill>
              </a:rPr>
              <a:t>, заказчика либо лица, </a:t>
            </a:r>
            <a:r>
              <a:rPr lang="ru-RU" sz="1800" b="1" i="1" dirty="0" smtClean="0">
                <a:solidFill>
                  <a:srgbClr val="FF0000"/>
                </a:solidFill>
              </a:rPr>
              <a:t>исполняющего его обязанности</a:t>
            </a:r>
          </a:p>
          <a:p>
            <a:pPr algn="just"/>
            <a:r>
              <a:rPr lang="ru-RU" sz="1800" b="1" i="1" dirty="0" smtClean="0">
                <a:solidFill>
                  <a:srgbClr val="0070C0"/>
                </a:solidFill>
              </a:rPr>
              <a:t>	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2175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144000" cy="46474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/>
              <a:t> </a:t>
            </a:r>
            <a:r>
              <a:rPr lang="ru-RU" sz="2400" dirty="0" smtClean="0"/>
              <a:t>3) приобретения товаров, работ, услуг, необходимых для:</a:t>
            </a:r>
          </a:p>
          <a:p>
            <a:endParaRPr lang="ru-RU" sz="2400" dirty="0" smtClean="0"/>
          </a:p>
          <a:p>
            <a:pPr algn="just"/>
            <a:r>
              <a:rPr lang="ru-RU" sz="2400" dirty="0" smtClean="0"/>
              <a:t>      предотвращения, локализации и (или) ликвидации кризисных ситуаций, </a:t>
            </a:r>
            <a:r>
              <a:rPr lang="ru-RU" sz="2400" b="1" dirty="0" smtClean="0">
                <a:solidFill>
                  <a:srgbClr val="FF0000"/>
                </a:solidFill>
              </a:rPr>
              <a:t>последствий чрезвычайных ситуаций или чрезвычайных положений;</a:t>
            </a:r>
          </a:p>
          <a:p>
            <a:pPr algn="just"/>
            <a:endParaRPr lang="ru-RU" sz="1800" b="1" dirty="0" smtClean="0">
              <a:solidFill>
                <a:srgbClr val="FF0000"/>
              </a:solidFill>
            </a:endParaRPr>
          </a:p>
          <a:p>
            <a:pPr algn="just"/>
            <a:endParaRPr lang="ru-RU" sz="1800" b="1" dirty="0" smtClean="0">
              <a:solidFill>
                <a:srgbClr val="FF0000"/>
              </a:solidFill>
            </a:endParaRPr>
          </a:p>
          <a:p>
            <a:pPr algn="just"/>
            <a:r>
              <a:rPr lang="ru-RU" sz="1400" dirty="0" smtClean="0"/>
              <a:t>	</a:t>
            </a:r>
            <a:r>
              <a:rPr lang="ru-RU" sz="1600" b="1" i="1" dirty="0" smtClean="0">
                <a:solidFill>
                  <a:srgbClr val="00B0F0"/>
                </a:solidFill>
              </a:rPr>
              <a:t>*** Примечание:  согласно статьи 48 «О гражданской защите Закон Республики Казахстан» от 11 апреля 2014 года № 188-V 3PK. Объявление чрезвычайной ситуации природного и техногенного характера.  Объявление чрезвычайной ситуации природного и техногенного характера осуществляется: </a:t>
            </a:r>
            <a:r>
              <a:rPr lang="ru-RU" sz="1600" b="1" i="1" dirty="0" err="1" smtClean="0">
                <a:solidFill>
                  <a:srgbClr val="FF0000"/>
                </a:solidFill>
              </a:rPr>
              <a:t>Премьер-Министром</a:t>
            </a:r>
            <a:r>
              <a:rPr lang="ru-RU" sz="1600" b="1" i="1" dirty="0" smtClean="0">
                <a:solidFill>
                  <a:srgbClr val="00B0F0"/>
                </a:solidFill>
              </a:rPr>
              <a:t> Республики Казахстан при чрезвычайной ситуации глобального или регионального масштаба; </a:t>
            </a:r>
            <a:r>
              <a:rPr lang="ru-RU" sz="1600" b="1" i="1" dirty="0" err="1" smtClean="0">
                <a:solidFill>
                  <a:srgbClr val="FF0000"/>
                </a:solidFill>
              </a:rPr>
              <a:t>акимами</a:t>
            </a:r>
            <a:r>
              <a:rPr lang="ru-RU" sz="1600" b="1" i="1" dirty="0" smtClean="0">
                <a:solidFill>
                  <a:srgbClr val="FF0000"/>
                </a:solidFill>
              </a:rPr>
              <a:t> административно-территориальных единиц </a:t>
            </a:r>
            <a:r>
              <a:rPr lang="ru-RU" sz="1600" b="1" i="1" dirty="0" smtClean="0">
                <a:solidFill>
                  <a:srgbClr val="00B0F0"/>
                </a:solidFill>
              </a:rPr>
              <a:t>при чрезвычайных ситуациях местного масштаба.</a:t>
            </a:r>
          </a:p>
          <a:p>
            <a:endParaRPr lang="ru-RU" sz="1400" b="1" dirty="0" smtClean="0"/>
          </a:p>
          <a:p>
            <a:pPr algn="just"/>
            <a:endParaRPr lang="ru-RU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9998</TotalTime>
  <Words>936</Words>
  <Application>Microsoft Office PowerPoint</Application>
  <PresentationFormat>Экран (16:9)</PresentationFormat>
  <Paragraphs>200</Paragraphs>
  <Slides>55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55</vt:i4>
      </vt:variant>
    </vt:vector>
  </HeadingPairs>
  <TitlesOfParts>
    <vt:vector size="56" baseType="lpstr">
      <vt:lpstr>Тема Office</vt:lpstr>
      <vt:lpstr>Слайд 0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  <vt:lpstr>Слайд 50</vt:lpstr>
      <vt:lpstr>Слайд 51</vt:lpstr>
      <vt:lpstr>Слайд 52</vt:lpstr>
      <vt:lpstr>Слайд 53</vt:lpstr>
      <vt:lpstr>Слайд 54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Сейлхан Исмагулов Калиакбарович</dc:creator>
  <cp:lastModifiedBy>User</cp:lastModifiedBy>
  <cp:revision>493</cp:revision>
  <cp:lastPrinted>2023-06-22T08:50:07Z</cp:lastPrinted>
  <dcterms:created xsi:type="dcterms:W3CDTF">2022-11-05T05:19:54Z</dcterms:created>
  <dcterms:modified xsi:type="dcterms:W3CDTF">2026-02-13T06:05:59Z</dcterms:modified>
</cp:coreProperties>
</file>