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34">
  <p:sldMasterIdLst>
    <p:sldMasterId id="2147483673" r:id="rId1"/>
  </p:sldMasterIdLst>
  <p:notesMasterIdLst>
    <p:notesMasterId r:id="rId41"/>
  </p:notesMasterIdLst>
  <p:sldIdLst>
    <p:sldId id="1171" r:id="rId2"/>
    <p:sldId id="1211" r:id="rId3"/>
    <p:sldId id="1212" r:id="rId4"/>
    <p:sldId id="1213" r:id="rId5"/>
    <p:sldId id="1215" r:id="rId6"/>
    <p:sldId id="1217" r:id="rId7"/>
    <p:sldId id="1216" r:id="rId8"/>
    <p:sldId id="1218" r:id="rId9"/>
    <p:sldId id="1251" r:id="rId10"/>
    <p:sldId id="1252" r:id="rId11"/>
    <p:sldId id="1253" r:id="rId12"/>
    <p:sldId id="1220" r:id="rId13"/>
    <p:sldId id="1219" r:id="rId14"/>
    <p:sldId id="1221" r:id="rId15"/>
    <p:sldId id="1222" r:id="rId16"/>
    <p:sldId id="1223" r:id="rId17"/>
    <p:sldId id="1224" r:id="rId18"/>
    <p:sldId id="1225" r:id="rId19"/>
    <p:sldId id="1226" r:id="rId20"/>
    <p:sldId id="1227" r:id="rId21"/>
    <p:sldId id="1232" r:id="rId22"/>
    <p:sldId id="1233" r:id="rId23"/>
    <p:sldId id="1234" r:id="rId24"/>
    <p:sldId id="1235" r:id="rId25"/>
    <p:sldId id="1236" r:id="rId26"/>
    <p:sldId id="1237" r:id="rId27"/>
    <p:sldId id="1238" r:id="rId28"/>
    <p:sldId id="1239" r:id="rId29"/>
    <p:sldId id="1240" r:id="rId30"/>
    <p:sldId id="1241" r:id="rId31"/>
    <p:sldId id="1242" r:id="rId32"/>
    <p:sldId id="1243" r:id="rId33"/>
    <p:sldId id="1244" r:id="rId34"/>
    <p:sldId id="1245" r:id="rId35"/>
    <p:sldId id="1246" r:id="rId36"/>
    <p:sldId id="1247" r:id="rId37"/>
    <p:sldId id="1248" r:id="rId38"/>
    <p:sldId id="1249" r:id="rId39"/>
    <p:sldId id="1250" r:id="rId40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182BD"/>
    <a:srgbClr val="1658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 varScale="1">
        <p:scale>
          <a:sx n="112" d="100"/>
          <a:sy n="112" d="100"/>
        </p:scale>
        <p:origin x="-965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08.12.2025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070000234_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2025 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1695450" y="238126"/>
            <a:ext cx="617061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en-US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en-US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3600" b="1" dirty="0"/>
              <a:t>Исполнение договора</a:t>
            </a:r>
          </a:p>
          <a:p>
            <a:pPr algn="ctr"/>
            <a:endParaRPr lang="ru-RU" sz="1800" b="1" dirty="0"/>
          </a:p>
          <a:p>
            <a:pPr algn="ctr"/>
            <a:endParaRPr lang="ru-RU" sz="1800" b="1" dirty="0"/>
          </a:p>
          <a:p>
            <a:pPr algn="ctr"/>
            <a:endParaRPr lang="ru-RU" sz="1800" b="1" dirty="0"/>
          </a:p>
          <a:p>
            <a:pPr algn="ctr"/>
            <a:endParaRPr lang="ru-RU" sz="1800" b="1" dirty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endParaRPr lang="ru-RU" altLang="ru-RU" sz="1800" b="1" dirty="0">
              <a:solidFill>
                <a:srgbClr val="FF0000"/>
              </a:solidFill>
              <a:latin typeface="Calibri" pitchFamily="34" charset="0"/>
              <a:cs typeface="Tahoma" pitchFamily="34" charset="0"/>
            </a:endParaRPr>
          </a:p>
          <a:p>
            <a:pPr algn="ctr"/>
            <a:r>
              <a:rPr lang="ru-RU" altLang="ru-RU" sz="1800" b="1" dirty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/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/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/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/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/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/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116013" y="301625"/>
            <a:ext cx="8027987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endParaRPr lang="ru-RU" sz="1300" dirty="0">
              <a:solidFill>
                <a:srgbClr val="002060"/>
              </a:solidFill>
            </a:endParaRPr>
          </a:p>
          <a:p>
            <a:pPr algn="ctr" defTabSz="685800" eaLnBrk="0" hangingPunct="0"/>
            <a:endParaRPr lang="ru-RU" sz="13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5" name="Рисунок 4" descr="первич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5" name="Рисунок 4" descr="первичка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3200" dirty="0"/>
              <a:t>5.4 При соблюдении условии пункта 5.3. настоящего Договора </a:t>
            </a:r>
            <a:r>
              <a:rPr lang="ru-RU" sz="3200" b="1" dirty="0">
                <a:solidFill>
                  <a:srgbClr val="FF0000"/>
                </a:solidFill>
              </a:rPr>
              <a:t>датой поставки</a:t>
            </a:r>
            <a:r>
              <a:rPr lang="ru-RU" sz="3200" dirty="0"/>
              <a:t>/передачи Товара </a:t>
            </a:r>
            <a:r>
              <a:rPr lang="ru-RU" sz="3200" b="1" dirty="0">
                <a:solidFill>
                  <a:srgbClr val="FF0000"/>
                </a:solidFill>
              </a:rPr>
              <a:t>считается дата направления</a:t>
            </a:r>
            <a:r>
              <a:rPr lang="ru-RU" sz="3200" dirty="0"/>
              <a:t> поставщиком </a:t>
            </a:r>
            <a:r>
              <a:rPr lang="ru-RU" sz="3200" b="1" dirty="0">
                <a:solidFill>
                  <a:srgbClr val="00B0F0"/>
                </a:solidFill>
              </a:rPr>
              <a:t>посредством</a:t>
            </a:r>
            <a:r>
              <a:rPr lang="ru-RU" sz="3200" dirty="0"/>
              <a:t> </a:t>
            </a:r>
            <a:r>
              <a:rPr lang="ru-RU" sz="3200" dirty="0" err="1"/>
              <a:t>веб-портала</a:t>
            </a:r>
            <a:r>
              <a:rPr lang="ru-RU" sz="3200" dirty="0"/>
              <a:t> заказчику </a:t>
            </a:r>
            <a:r>
              <a:rPr lang="ru-RU" sz="3200" b="1" dirty="0">
                <a:solidFill>
                  <a:srgbClr val="FF0000"/>
                </a:solidFill>
              </a:rPr>
              <a:t>акта приема-передачи товара.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5" name="Рисунок 4" descr="12345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100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0800000" flipV="1">
            <a:off x="171449" y="3928693"/>
            <a:ext cx="89725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случае если окончательная дата поставки товара </a:t>
            </a:r>
            <a:r>
              <a:rPr lang="ru-RU" sz="2000" b="1" dirty="0">
                <a:solidFill>
                  <a:srgbClr val="FF0000"/>
                </a:solidFill>
              </a:rPr>
              <a:t>29 июля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2025 года, а Дата направления </a:t>
            </a:r>
            <a:r>
              <a:rPr lang="ru-RU" sz="2000" b="1" dirty="0">
                <a:solidFill>
                  <a:srgbClr val="FF0000"/>
                </a:solidFill>
              </a:rPr>
              <a:t>акта</a:t>
            </a:r>
            <a:r>
              <a:rPr lang="ru-RU" sz="2000" dirty="0"/>
              <a:t> Поставщиком </a:t>
            </a:r>
            <a:r>
              <a:rPr lang="ru-RU" sz="2000" b="1" dirty="0">
                <a:solidFill>
                  <a:srgbClr val="FF0000"/>
                </a:solidFill>
              </a:rPr>
              <a:t>30 июля </a:t>
            </a:r>
            <a:r>
              <a:rPr lang="ru-RU" sz="2000" dirty="0"/>
              <a:t>2025 года, соответственно Заказчик </a:t>
            </a:r>
            <a:r>
              <a:rPr lang="ru-RU" sz="2000" b="1" u="sng" dirty="0"/>
              <a:t>начисляет неустойку.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3" name="Рисунок 2" descr="Презентация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3" name="Рисунок 2" descr="Презентация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5" name="Рисунок 4" descr="Презентация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3" name="Рисунок 2" descr="Презентация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400" dirty="0"/>
              <a:t>587. Заказчик не позднее </a:t>
            </a:r>
            <a:r>
              <a:rPr lang="ru-RU" sz="2400" b="1" u="sng" dirty="0">
                <a:solidFill>
                  <a:srgbClr val="FF0000"/>
                </a:solidFill>
              </a:rPr>
              <a:t>трех рабочих дней </a:t>
            </a:r>
            <a:r>
              <a:rPr lang="ru-RU" sz="2400" dirty="0"/>
              <a:t>со </a:t>
            </a:r>
            <a:r>
              <a:rPr lang="ru-RU" sz="2400" b="1" u="sng" dirty="0">
                <a:solidFill>
                  <a:srgbClr val="0070C0"/>
                </a:solidFill>
              </a:rPr>
              <a:t>дня получения </a:t>
            </a:r>
            <a:r>
              <a:rPr lang="ru-RU" sz="2400" dirty="0"/>
              <a:t>на </a:t>
            </a:r>
            <a:r>
              <a:rPr lang="ru-RU" sz="2400" dirty="0" err="1"/>
              <a:t>веб-портале</a:t>
            </a:r>
            <a:r>
              <a:rPr lang="ru-RU" sz="2400" dirty="0"/>
              <a:t> уведомления об оформлении поставщиком акта приема передачи товарораспорядительных документов, накладной на отпуск запасов на сторону, акта приема-передачи товара, выполнения работ, оказания услуг, заполняет в акте информацию по договору и </a:t>
            </a:r>
            <a:r>
              <a:rPr lang="ru-RU" sz="2400" b="1" u="sng" dirty="0">
                <a:solidFill>
                  <a:srgbClr val="FF0000"/>
                </a:solidFill>
              </a:rPr>
              <a:t>подписывает</a:t>
            </a:r>
            <a:r>
              <a:rPr lang="ru-RU" sz="2400" b="1" dirty="0"/>
              <a:t> его электронно-цифровой подписью </a:t>
            </a:r>
            <a:r>
              <a:rPr lang="ru-RU" sz="2400" dirty="0"/>
              <a:t>либо </a:t>
            </a:r>
            <a:r>
              <a:rPr lang="ru-RU" sz="2400" b="1" u="sng" dirty="0">
                <a:solidFill>
                  <a:srgbClr val="FF0000"/>
                </a:solidFill>
              </a:rPr>
              <a:t>отказывает в принятии</a:t>
            </a:r>
            <a:r>
              <a:rPr lang="ru-RU" sz="2400" dirty="0"/>
              <a:t> товарораспорядительных документов, товаров, работ, услуг </a:t>
            </a:r>
            <a:r>
              <a:rPr lang="ru-RU" sz="2400" b="1" u="sng" dirty="0"/>
              <a:t>с указанием аргументированных обоснований</a:t>
            </a:r>
            <a:r>
              <a:rPr lang="ru-RU" sz="2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800" dirty="0"/>
              <a:t>Заказчик </a:t>
            </a:r>
            <a:r>
              <a:rPr lang="ru-RU" sz="2800" b="1" dirty="0">
                <a:solidFill>
                  <a:srgbClr val="FF0000"/>
                </a:solidFill>
              </a:rPr>
              <a:t>при необходимости </a:t>
            </a:r>
            <a:r>
              <a:rPr lang="ru-RU" sz="2800" dirty="0"/>
              <a:t>дополнительного </a:t>
            </a:r>
            <a:r>
              <a:rPr lang="ru-RU" sz="2800" b="1" dirty="0"/>
              <a:t>изучения</a:t>
            </a:r>
            <a:r>
              <a:rPr lang="ru-RU" sz="2800" dirty="0"/>
              <a:t> поставленных товаров, выполненных работ, оказанных услуг выполняет предусмотренные частью первой настоящего пункта действия не позднее </a:t>
            </a:r>
            <a:r>
              <a:rPr lang="ru-RU" sz="2800" b="1" dirty="0">
                <a:solidFill>
                  <a:srgbClr val="FF0000"/>
                </a:solidFill>
              </a:rPr>
              <a:t>десяти рабочих дней со дня получения уведомления</a:t>
            </a:r>
            <a:r>
              <a:rPr lang="ru-RU" sz="2800" dirty="0"/>
              <a:t>, о чем сообщает </a:t>
            </a:r>
            <a:r>
              <a:rPr lang="ru-RU" sz="2800" b="1" dirty="0"/>
              <a:t>поставщику посредством </a:t>
            </a:r>
            <a:r>
              <a:rPr lang="ru-RU" sz="2800" b="1" dirty="0" err="1"/>
              <a:t>веб-портала</a:t>
            </a:r>
            <a:r>
              <a:rPr lang="ru-RU" sz="2800" b="1" dirty="0"/>
              <a:t> </a:t>
            </a:r>
            <a:r>
              <a:rPr lang="ru-RU" sz="2800" dirty="0"/>
              <a:t>не позднее </a:t>
            </a:r>
            <a:r>
              <a:rPr lang="ru-RU" sz="2800" b="1" dirty="0">
                <a:solidFill>
                  <a:srgbClr val="FF0000"/>
                </a:solidFill>
              </a:rPr>
              <a:t>трех рабочих дней со дня получения уведомления.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Статья 640. Нарушение законодательства Республики Казахстан об электронном документе и электронной цифровой подписи.</a:t>
            </a:r>
          </a:p>
          <a:p>
            <a:pPr algn="ctr"/>
            <a:endParaRPr lang="ru-RU" sz="2000" b="1" dirty="0"/>
          </a:p>
          <a:p>
            <a:pPr algn="just"/>
            <a:r>
              <a:rPr lang="ru-RU" sz="2000" dirty="0"/>
              <a:t>	5. </a:t>
            </a:r>
            <a:r>
              <a:rPr lang="ru-RU" sz="2000" b="1" dirty="0">
                <a:solidFill>
                  <a:srgbClr val="FF0000"/>
                </a:solidFill>
              </a:rPr>
              <a:t>Незаконная передача </a:t>
            </a:r>
            <a:r>
              <a:rPr lang="ru-RU" sz="2000" dirty="0"/>
              <a:t>закрытого ключа электронной цифровой подписи другим лицам – влечет штраф на должностных лиц пятнадцати месячных расчетных показателей.</a:t>
            </a:r>
          </a:p>
          <a:p>
            <a:pPr algn="just"/>
            <a:endParaRPr lang="ru-RU" sz="2000" dirty="0"/>
          </a:p>
          <a:p>
            <a:pPr algn="ctr"/>
            <a:r>
              <a:rPr lang="ru-RU" sz="2000" dirty="0"/>
              <a:t>	</a:t>
            </a:r>
            <a:r>
              <a:rPr lang="ru-RU" sz="2000" b="1" dirty="0">
                <a:solidFill>
                  <a:srgbClr val="FF0000"/>
                </a:solidFill>
              </a:rPr>
              <a:t>15 МРП * 3 932 = 58 890.00 тенге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	</a:t>
            </a:r>
            <a:r>
              <a:rPr lang="ru-RU" sz="2000" b="1" i="1" dirty="0">
                <a:solidFill>
                  <a:srgbClr val="0070C0"/>
                </a:solidFill>
              </a:rPr>
              <a:t>*** Примечание: Данная административная передача распространяется на должностное лицо </a:t>
            </a:r>
            <a:r>
              <a:rPr lang="ru-RU" sz="2000" b="1" i="1" u="sng" dirty="0">
                <a:solidFill>
                  <a:srgbClr val="FF0000"/>
                </a:solidFill>
              </a:rPr>
              <a:t>передавшее</a:t>
            </a:r>
            <a:r>
              <a:rPr lang="ru-RU" sz="2000" b="1" i="1" dirty="0">
                <a:solidFill>
                  <a:srgbClr val="0070C0"/>
                </a:solidFill>
              </a:rPr>
              <a:t> электронную цифровую подпись.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399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Гражданский кодекс Республики Казахстан</a:t>
            </a:r>
          </a:p>
          <a:p>
            <a:pPr algn="ctr"/>
            <a:r>
              <a:rPr lang="ru-RU" sz="2400" dirty="0"/>
              <a:t>Кодекс Республики Казахстан от 27 декабря 1994 года № 268-XIII.</a:t>
            </a:r>
          </a:p>
          <a:p>
            <a:endParaRPr lang="ru-RU" sz="2400" dirty="0"/>
          </a:p>
          <a:p>
            <a:r>
              <a:rPr lang="ru-RU" sz="2400" dirty="0"/>
              <a:t>Статья 386. Действие договора </a:t>
            </a:r>
          </a:p>
          <a:p>
            <a:endParaRPr lang="ru-RU" sz="2400" dirty="0"/>
          </a:p>
          <a:p>
            <a:pPr algn="just"/>
            <a:r>
              <a:rPr lang="ru-RU" sz="2400" dirty="0"/>
              <a:t>3. Если законодательством или </a:t>
            </a:r>
            <a:r>
              <a:rPr lang="ru-RU" sz="2400" b="1" dirty="0">
                <a:solidFill>
                  <a:srgbClr val="FF0000"/>
                </a:solidFill>
              </a:rPr>
              <a:t>договором</a:t>
            </a:r>
            <a:r>
              <a:rPr lang="ru-RU" sz="2400" dirty="0"/>
              <a:t> предусмотрен </a:t>
            </a:r>
            <a:r>
              <a:rPr lang="ru-RU" sz="2400" b="1" dirty="0"/>
              <a:t>срок действия договора</a:t>
            </a:r>
            <a:r>
              <a:rPr lang="ru-RU" sz="2400" dirty="0"/>
              <a:t>, </a:t>
            </a:r>
            <a:r>
              <a:rPr lang="ru-RU" sz="2400" b="1" dirty="0"/>
              <a:t>окончание этого срока </a:t>
            </a:r>
            <a:r>
              <a:rPr lang="ru-RU" sz="2400" b="1" dirty="0">
                <a:solidFill>
                  <a:srgbClr val="FF0000"/>
                </a:solidFill>
              </a:rPr>
              <a:t>влечет прекращение</a:t>
            </a:r>
            <a:r>
              <a:rPr lang="ru-RU" sz="2400" b="1" dirty="0"/>
              <a:t> обязательств сторон по договору.</a:t>
            </a:r>
          </a:p>
          <a:p>
            <a:pPr algn="just"/>
            <a:endParaRPr lang="ru-RU" sz="2000" b="1" dirty="0"/>
          </a:p>
          <a:p>
            <a:pPr algn="just"/>
            <a:r>
              <a:rPr lang="ru-RU" sz="2000" b="1" dirty="0"/>
              <a:t>	</a:t>
            </a:r>
            <a:r>
              <a:rPr lang="ru-RU" sz="2000" b="1" i="1" dirty="0">
                <a:solidFill>
                  <a:srgbClr val="0070C0"/>
                </a:solidFill>
              </a:rPr>
              <a:t>*** Примечание: срок действия договора по 31 </a:t>
            </a:r>
            <a:r>
              <a:rPr lang="ru-RU" sz="2000" b="1" i="1">
                <a:solidFill>
                  <a:srgbClr val="0070C0"/>
                </a:solidFill>
              </a:rPr>
              <a:t>декабря </a:t>
            </a:r>
            <a:r>
              <a:rPr lang="ru-RU" sz="2000" b="1" i="1" smtClean="0">
                <a:solidFill>
                  <a:srgbClr val="0070C0"/>
                </a:solidFill>
              </a:rPr>
              <a:t>2025 </a:t>
            </a:r>
            <a:r>
              <a:rPr lang="ru-RU" sz="2000" b="1" i="1" dirty="0">
                <a:solidFill>
                  <a:srgbClr val="0070C0"/>
                </a:solidFill>
              </a:rPr>
              <a:t>года, акты </a:t>
            </a:r>
            <a:r>
              <a:rPr lang="ru-RU" sz="2000" b="1" i="1">
                <a:solidFill>
                  <a:srgbClr val="0070C0"/>
                </a:solidFill>
              </a:rPr>
              <a:t>в </a:t>
            </a:r>
            <a:r>
              <a:rPr lang="ru-RU" sz="2000" b="1" i="1" smtClean="0">
                <a:solidFill>
                  <a:srgbClr val="0070C0"/>
                </a:solidFill>
              </a:rPr>
              <a:t>2026 </a:t>
            </a:r>
            <a:r>
              <a:rPr lang="ru-RU" sz="2000" b="1" i="1" dirty="0">
                <a:solidFill>
                  <a:srgbClr val="0070C0"/>
                </a:solidFill>
              </a:rPr>
              <a:t>году </a:t>
            </a:r>
            <a:r>
              <a:rPr lang="ru-RU" sz="2000" b="1" i="1" dirty="0">
                <a:solidFill>
                  <a:srgbClr val="FF0000"/>
                </a:solidFill>
              </a:rPr>
              <a:t>не подписываются.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3600" dirty="0"/>
              <a:t>577. </a:t>
            </a:r>
            <a:r>
              <a:rPr lang="ru-RU" sz="3600" b="1" dirty="0">
                <a:solidFill>
                  <a:srgbClr val="FF0000"/>
                </a:solidFill>
              </a:rPr>
              <a:t>При исполнении </a:t>
            </a:r>
            <a:r>
              <a:rPr lang="ru-RU" sz="3600" dirty="0"/>
              <a:t>договора наименование, количество, качество, </a:t>
            </a:r>
            <a:r>
              <a:rPr lang="ru-RU" sz="3600" b="1" dirty="0">
                <a:solidFill>
                  <a:srgbClr val="FF0000"/>
                </a:solidFill>
              </a:rPr>
              <a:t>техническая спецификация</a:t>
            </a:r>
            <a:r>
              <a:rPr lang="ru-RU" sz="3600" dirty="0"/>
              <a:t>, стоимость, место и сроки поставки товаров (выполнения работ, оказания услуг) </a:t>
            </a:r>
            <a:r>
              <a:rPr lang="ru-RU" sz="3600" b="1" dirty="0">
                <a:solidFill>
                  <a:srgbClr val="FF0000"/>
                </a:solidFill>
              </a:rPr>
              <a:t>должны соответствовать содержанию договора.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	6. </a:t>
            </a:r>
            <a:r>
              <a:rPr lang="ru-RU" sz="2000" b="1" dirty="0">
                <a:solidFill>
                  <a:srgbClr val="FF0000"/>
                </a:solidFill>
              </a:rPr>
              <a:t>Использование</a:t>
            </a:r>
            <a:r>
              <a:rPr lang="ru-RU" sz="2000" dirty="0"/>
              <a:t> закрытого ключа электронной цифровой подписи другого лица –   влечет штраф на должностных лиц, – в размере </a:t>
            </a:r>
            <a:r>
              <a:rPr lang="ru-RU" sz="2000" b="1" dirty="0"/>
              <a:t>ста месячных расчетных показателей.</a:t>
            </a:r>
          </a:p>
          <a:p>
            <a:pPr algn="just"/>
            <a:endParaRPr lang="ru-RU" sz="2000" b="1" dirty="0"/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100 МРП * 3 932 = 393 200 тенге</a:t>
            </a:r>
          </a:p>
          <a:p>
            <a:pPr algn="ctr"/>
            <a:endParaRPr lang="ru-RU" sz="2000" b="1" dirty="0"/>
          </a:p>
          <a:p>
            <a:pPr algn="just"/>
            <a:r>
              <a:rPr lang="ru-RU" sz="2000" b="1" i="1" dirty="0">
                <a:solidFill>
                  <a:srgbClr val="0070C0"/>
                </a:solidFill>
              </a:rPr>
              <a:t>	*** Примечание: Данная административная передача распространяется на должностное лицо </a:t>
            </a:r>
            <a:r>
              <a:rPr lang="ru-RU" sz="2000" b="1" i="1" u="sng" dirty="0">
                <a:solidFill>
                  <a:srgbClr val="FF0000"/>
                </a:solidFill>
              </a:rPr>
              <a:t>использующий (подписант)  </a:t>
            </a:r>
            <a:r>
              <a:rPr lang="ru-RU" sz="2000" b="1" i="1" dirty="0">
                <a:solidFill>
                  <a:srgbClr val="0070C0"/>
                </a:solidFill>
              </a:rPr>
              <a:t>электронную цифровую подпись.</a:t>
            </a:r>
            <a:endParaRPr lang="ru-RU" sz="2000" b="1" dirty="0"/>
          </a:p>
          <a:p>
            <a:pPr algn="ctr"/>
            <a:endParaRPr lang="ru-RU" sz="2000" b="1" dirty="0"/>
          </a:p>
          <a:p>
            <a:pPr algn="ctr"/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Статья 640. Нарушение законодательства Республики Казахстан об электронном документе и электронной цифровой подписи</a:t>
            </a:r>
          </a:p>
          <a:p>
            <a:endParaRPr lang="ru-RU" sz="2400" b="1" dirty="0"/>
          </a:p>
          <a:p>
            <a:endParaRPr lang="ru-RU" sz="2400" dirty="0"/>
          </a:p>
          <a:p>
            <a:pPr algn="just"/>
            <a:r>
              <a:rPr lang="ru-RU" sz="2400" dirty="0"/>
              <a:t>      1. </a:t>
            </a:r>
            <a:r>
              <a:rPr lang="ru-RU" sz="2400" b="1" dirty="0">
                <a:solidFill>
                  <a:srgbClr val="FF0000"/>
                </a:solidFill>
              </a:rPr>
              <a:t>Отказ в принятии электронных документов </a:t>
            </a:r>
            <a:r>
              <a:rPr lang="ru-RU" sz="2400" dirty="0"/>
              <a:t>в случаях, предусмотренных законами Республики Казахстан, –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      влечет штраф на должностных лиц в размере </a:t>
            </a:r>
            <a:r>
              <a:rPr lang="ru-RU" sz="2400" b="1" dirty="0">
                <a:solidFill>
                  <a:srgbClr val="FF0000"/>
                </a:solidFill>
              </a:rPr>
              <a:t>двадцати</a:t>
            </a:r>
            <a:r>
              <a:rPr lang="ru-RU" sz="2400" dirty="0"/>
              <a:t>, на юридических лиц – в размере пятидесяти месячных расчетных показателей.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О бухгалтерском учете и финансовой отчетности</a:t>
            </a:r>
          </a:p>
          <a:p>
            <a:pPr algn="ctr"/>
            <a:r>
              <a:rPr lang="ru-RU" sz="2400" dirty="0"/>
              <a:t>Закон Республики Казахстан от 28 февраля 2007 года N 234.</a:t>
            </a:r>
          </a:p>
          <a:p>
            <a:pPr algn="ctr"/>
            <a:endParaRPr lang="ru-RU" sz="2400" dirty="0"/>
          </a:p>
          <a:p>
            <a:pPr algn="ctr"/>
            <a:r>
              <a:rPr lang="ru-RU" sz="2400" b="1" dirty="0"/>
              <a:t>Статья 1. Основные понятия, используемые в настоящем Законе</a:t>
            </a:r>
          </a:p>
          <a:p>
            <a:pPr algn="ctr"/>
            <a:endParaRPr lang="ru-RU" sz="2400" b="1" dirty="0"/>
          </a:p>
          <a:p>
            <a:pPr algn="just"/>
            <a:r>
              <a:rPr lang="ru-RU" sz="2400" dirty="0"/>
              <a:t>	Первичные учетные документы (далее - первичные документы) - документальное свидетельство как на бумажном, </a:t>
            </a:r>
            <a:r>
              <a:rPr lang="ru-RU" sz="2400" b="1" dirty="0">
                <a:solidFill>
                  <a:srgbClr val="FF0000"/>
                </a:solidFill>
              </a:rPr>
              <a:t>так и на электронном носителе факта совершения операции</a:t>
            </a:r>
            <a:r>
              <a:rPr lang="ru-RU" sz="2400" dirty="0"/>
              <a:t> или события и права на ее совершение, на основании которого ведется бухгалтерский учет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  </a:t>
            </a:r>
            <a:r>
              <a:rPr lang="ru-RU" sz="2800" b="1" dirty="0"/>
              <a:t>Об утверждении Правил осуществления государственных закупок</a:t>
            </a:r>
          </a:p>
          <a:p>
            <a:pPr algn="ctr"/>
            <a:r>
              <a:rPr lang="ru-RU" sz="2800" b="1" dirty="0"/>
              <a:t>Приказ Министра финансов Республики Казахстан от 9 октября 2024 года № 687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/>
              <a:t>	578. Документы об исполнении договора (</a:t>
            </a:r>
            <a:r>
              <a:rPr lang="ru-RU" sz="2800" b="1" dirty="0"/>
              <a:t>акт приема-передачи товара, акт выполненных работ, оказанных услуг, счет-фактура, накладная</a:t>
            </a:r>
            <a:r>
              <a:rPr lang="ru-RU" sz="2800" dirty="0"/>
              <a:t>) оформляются в </a:t>
            </a:r>
            <a:r>
              <a:rPr lang="ru-RU" sz="2800" b="1" dirty="0">
                <a:solidFill>
                  <a:srgbClr val="FF0000"/>
                </a:solidFill>
              </a:rPr>
              <a:t>электронной форме.</a:t>
            </a:r>
          </a:p>
          <a:p>
            <a:pPr algn="just"/>
            <a:endParaRPr lang="ru-RU" sz="2800" b="1" dirty="0">
              <a:solidFill>
                <a:srgbClr val="FF0000"/>
              </a:solidFill>
            </a:endParaRPr>
          </a:p>
          <a:p>
            <a:pPr algn="just"/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3999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" pitchFamily="34" charset="0"/>
                <a:cs typeface="Arial" pitchFamily="34" charset="0"/>
              </a:rPr>
              <a:t>Статья 7. Бухгалтерская документация</a:t>
            </a: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	  2. Формы или требования к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первичным документам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применяемым для оформления операций или событий, </a:t>
            </a:r>
            <a:r>
              <a:rPr lang="ru-RU" sz="20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утверждаются уполномоченным органом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и (или) Национальным Банком Республики Казахстан в соответствии с законодательством Республики Казахстан. 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	3. Первичные документы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как на бумажных,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так и на электронных носителях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формы которых или требования к которым не утверждены в соответствии с </a:t>
            </a:r>
            <a:r>
              <a:rPr lang="ru-RU" sz="2000" dirty="0">
                <a:latin typeface="Arial" pitchFamily="34" charset="0"/>
                <a:cs typeface="Arial" pitchFamily="34" charset="0"/>
                <a:hlinkClick r:id="rId2"/>
              </a:rPr>
              <a:t>пунктом 2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 настоящей статьи.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	</a:t>
            </a:r>
            <a:r>
              <a:rPr lang="ru-RU" sz="2000" b="1" i="1" dirty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*** Примечание: уполномоченным органом (министерством финансов) утверждены формы первичной документации согласно приложений 47 (накладная), 48 (акт приема передачи), 50 (акты выполненных работ), 51 (акты оказанных услуг)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	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Courier New" panose="02070309020205020404" pitchFamily="49" charset="0"/>
              </a:rPr>
              <a:t>Об утверждении Правил ведения бухгалтерского учета в государственных учреждениях</a:t>
            </a:r>
          </a:p>
          <a:p>
            <a:pPr algn="ctr" fontAlgn="base"/>
            <a:r>
              <a:rPr lang="ru-RU" sz="1600" b="1" dirty="0">
                <a:latin typeface="Courier New" panose="02070309020205020404" pitchFamily="49" charset="0"/>
              </a:rPr>
              <a:t>Приказ Министра финансов Республики Казахстан от 12 мая 2025 года № 223</a:t>
            </a:r>
          </a:p>
          <a:p>
            <a:pPr algn="ctr"/>
            <a:endParaRPr lang="ru-RU" sz="2400" b="1" dirty="0"/>
          </a:p>
          <a:p>
            <a:pPr algn="just"/>
            <a:r>
              <a:rPr lang="ru-RU" sz="1600" dirty="0"/>
              <a:t>	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В случаях приобретения товаров, выполнения работ, оказания услуг – документы являющиеся </a:t>
            </a:r>
            <a:r>
              <a:rPr lang="ru-RU" sz="1600" b="1" i="0" dirty="0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основанием для проведения расходов 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по обязательствам государственного учреждения как </a:t>
            </a:r>
            <a:r>
              <a:rPr lang="ru-RU" sz="1600" b="1" i="0" dirty="0">
                <a:solidFill>
                  <a:srgbClr val="FF0000"/>
                </a:solidFill>
                <a:effectLst/>
                <a:latin typeface="Courier New" panose="02070309020205020404" pitchFamily="49" charset="0"/>
              </a:rPr>
              <a:t>с применением норм законодательства Республики Казахстан о государственных закупках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, так и без них (гражданско-правовые сделки на приобретение товаров (работ, услуг), счет к оплате, счета-фактуры, акты выполненных работ или другие документы, установленные Правилами исполнения бюджета и его кассового обслуживания, утвержденными центральным уполномоченным органом по исполнению бюджета (далее – Правила исполнения бюджета), пронумеровываются, прошнуровываются и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сброшюровываются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 в номенклатурные дела в хронологическом порядке.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9024</TotalTime>
  <Words>194</Words>
  <Application>Microsoft Office PowerPoint</Application>
  <PresentationFormat>Экран (16:9)</PresentationFormat>
  <Paragraphs>105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594</cp:revision>
  <cp:lastPrinted>2023-06-22T08:50:07Z</cp:lastPrinted>
  <dcterms:created xsi:type="dcterms:W3CDTF">2022-11-05T05:19:54Z</dcterms:created>
  <dcterms:modified xsi:type="dcterms:W3CDTF">2025-12-08T05:43:22Z</dcterms:modified>
</cp:coreProperties>
</file>