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65"/>
  </p:notesMasterIdLst>
  <p:sldIdLst>
    <p:sldId id="1171" r:id="rId2"/>
    <p:sldId id="1174" r:id="rId3"/>
    <p:sldId id="1175" r:id="rId4"/>
    <p:sldId id="1177" r:id="rId5"/>
    <p:sldId id="1176" r:id="rId6"/>
    <p:sldId id="1178" r:id="rId7"/>
    <p:sldId id="1183" r:id="rId8"/>
    <p:sldId id="1182" r:id="rId9"/>
    <p:sldId id="1180" r:id="rId10"/>
    <p:sldId id="1181" r:id="rId11"/>
    <p:sldId id="1184" r:id="rId12"/>
    <p:sldId id="1185" r:id="rId13"/>
    <p:sldId id="1186" r:id="rId14"/>
    <p:sldId id="1187" r:id="rId15"/>
    <p:sldId id="1191" r:id="rId16"/>
    <p:sldId id="1230" r:id="rId17"/>
    <p:sldId id="1231" r:id="rId18"/>
    <p:sldId id="1192" r:id="rId19"/>
    <p:sldId id="1193" r:id="rId20"/>
    <p:sldId id="1194" r:id="rId21"/>
    <p:sldId id="1195" r:id="rId22"/>
    <p:sldId id="1196" r:id="rId23"/>
    <p:sldId id="1197" r:id="rId24"/>
    <p:sldId id="1198" r:id="rId25"/>
    <p:sldId id="1199" r:id="rId26"/>
    <p:sldId id="1200" r:id="rId27"/>
    <p:sldId id="1201" r:id="rId28"/>
    <p:sldId id="1202" r:id="rId29"/>
    <p:sldId id="1203" r:id="rId30"/>
    <p:sldId id="1204" r:id="rId31"/>
    <p:sldId id="1212" r:id="rId32"/>
    <p:sldId id="1205" r:id="rId33"/>
    <p:sldId id="1206" r:id="rId34"/>
    <p:sldId id="1207" r:id="rId35"/>
    <p:sldId id="1208" r:id="rId36"/>
    <p:sldId id="1211" r:id="rId37"/>
    <p:sldId id="1213" r:id="rId38"/>
    <p:sldId id="1229" r:id="rId39"/>
    <p:sldId id="1214" r:id="rId40"/>
    <p:sldId id="1232" r:id="rId41"/>
    <p:sldId id="1233" r:id="rId42"/>
    <p:sldId id="1234" r:id="rId43"/>
    <p:sldId id="1235" r:id="rId44"/>
    <p:sldId id="1236" r:id="rId45"/>
    <p:sldId id="1215" r:id="rId46"/>
    <p:sldId id="1217" r:id="rId47"/>
    <p:sldId id="1216" r:id="rId48"/>
    <p:sldId id="1218" r:id="rId49"/>
    <p:sldId id="1219" r:id="rId50"/>
    <p:sldId id="1220" r:id="rId51"/>
    <p:sldId id="1221" r:id="rId52"/>
    <p:sldId id="1222" r:id="rId53"/>
    <p:sldId id="1223" r:id="rId54"/>
    <p:sldId id="1224" r:id="rId55"/>
    <p:sldId id="1243" r:id="rId56"/>
    <p:sldId id="1225" r:id="rId57"/>
    <p:sldId id="1226" r:id="rId58"/>
    <p:sldId id="1237" r:id="rId59"/>
    <p:sldId id="1238" r:id="rId60"/>
    <p:sldId id="1239" r:id="rId61"/>
    <p:sldId id="1240" r:id="rId62"/>
    <p:sldId id="1241" r:id="rId63"/>
    <p:sldId id="1242" r:id="rId64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65880"/>
    <a:srgbClr val="2182BD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110" d="100"/>
          <a:sy n="110" d="100"/>
        </p:scale>
        <p:origin x="-1013" y="-1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09.03.2026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238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143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143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online.zakon.kz/Document/?doc_id=34515777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://online.zakon.kz/Document/?doc_id=1035484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2026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239486"/>
            <a:ext cx="567055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dirty="0" smtClean="0"/>
              <a:t>«Об административных правонарушениях»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Кодекс Республики Казахстан </a:t>
            </a:r>
          </a:p>
          <a:p>
            <a:pPr algn="ctr"/>
            <a:r>
              <a:rPr lang="ru-RU" sz="2000" dirty="0" smtClean="0"/>
              <a:t>от 5 июля 2014 года № 235-V ЗРК.</a:t>
            </a:r>
          </a:p>
          <a:p>
            <a:pPr algn="ctr"/>
            <a:r>
              <a:rPr lang="ru-RU" sz="2000" b="1" dirty="0" smtClean="0"/>
              <a:t>Статья 207. Нарушение законодательства Республики Казахстан о государственных закупках</a:t>
            </a:r>
            <a:endParaRPr lang="ru-RU" sz="2000" dirty="0" smtClean="0"/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(</a:t>
            </a:r>
            <a:r>
              <a:rPr lang="ru-RU" sz="1800" b="1" i="1" dirty="0" smtClean="0"/>
              <a:t>в том числе изменения с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1 января 2025 года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algn="ctr"/>
            <a:endParaRPr lang="en-US" sz="2000" dirty="0" smtClean="0"/>
          </a:p>
          <a:p>
            <a:pPr algn="ctr"/>
            <a:r>
              <a:rPr lang="ru-RU" sz="1600" i="1" dirty="0" smtClean="0"/>
              <a:t>Лектор: </a:t>
            </a:r>
            <a:r>
              <a:rPr lang="ru-RU" sz="1600" i="1" dirty="0" err="1" smtClean="0"/>
              <a:t>Муканов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Нурлан</a:t>
            </a:r>
            <a:r>
              <a:rPr lang="ru-RU" sz="1600" i="1" dirty="0" smtClean="0"/>
              <a:t> </a:t>
            </a:r>
            <a:r>
              <a:rPr lang="ru-RU" sz="1600" i="1" dirty="0" err="1" smtClean="0"/>
              <a:t>Шоканович</a:t>
            </a:r>
            <a:endParaRPr lang="ru-RU" sz="1600" i="1" dirty="0" smtClean="0"/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endParaRPr lang="ru-RU" sz="1300" dirty="0" smtClean="0">
              <a:solidFill>
                <a:srgbClr val="002060"/>
              </a:solidFill>
            </a:endParaRPr>
          </a:p>
          <a:p>
            <a:pPr algn="ctr" defTabSz="685800" eaLnBrk="0" hangingPunct="0"/>
            <a:endParaRPr lang="ru-RU" sz="13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ru-RU" sz="2400" dirty="0" smtClean="0"/>
              <a:t>Под должностными лицами в настоящей статье следует понимать:</a:t>
            </a:r>
            <a:r>
              <a:rPr lang="en-US" sz="2400" dirty="0" smtClean="0"/>
              <a:t>  </a:t>
            </a:r>
            <a:r>
              <a:rPr lang="ru-RU" sz="2400" b="1" dirty="0" smtClean="0">
                <a:solidFill>
                  <a:srgbClr val="FF0000"/>
                </a:solidFill>
              </a:rPr>
              <a:t>первых руководителей </a:t>
            </a:r>
            <a:r>
              <a:rPr lang="ru-RU" sz="2400" dirty="0" smtClean="0"/>
              <a:t>организатора государственных закупок, единого организатора государственных закупок, заказчика или лиц, </a:t>
            </a:r>
            <a:r>
              <a:rPr lang="ru-RU" sz="2400" b="1" dirty="0" smtClean="0"/>
              <a:t>исполняющих их обязанности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ответственных за осуществление </a:t>
            </a:r>
            <a:r>
              <a:rPr lang="ru-RU" sz="2400" dirty="0" smtClean="0"/>
              <a:t>процедур организации и проведения государственных закупок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0"/>
          <a:ext cx="9143999" cy="1096596"/>
        </p:xfrm>
        <a:graphic>
          <a:graphicData uri="http://schemas.openxmlformats.org/drawingml/2006/table">
            <a:tbl>
              <a:tblPr/>
              <a:tblGrid>
                <a:gridCol w="687915"/>
                <a:gridCol w="2635249"/>
                <a:gridCol w="2635249"/>
                <a:gridCol w="3185586"/>
              </a:tblGrid>
              <a:tr h="1096596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Наименование мероприятия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до 1 января 2025 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Сроки </a:t>
                      </a: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с 01 января 2025 </a:t>
                      </a: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92" marR="57892" marT="28946" marB="2894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" y="1092200"/>
          <a:ext cx="9143998" cy="1786467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1786467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Замечания к проекту конкурсной документации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, а также запросы о разъяснении положений конкурсной документации в рамках предварительного обсуждения проекта КД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пяти рабочих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дней со дня размещения объявления об осуществлении государственных закупок.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Не позднее двух рабочих дней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 дня размещения объявления об осуществлении государственных закупок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170 Правил</a:t>
                      </a:r>
                    </a:p>
                    <a:p>
                      <a:pPr algn="ctr"/>
                      <a:endParaRPr lang="ru-RU" sz="1600" kern="120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" y="2887132"/>
          <a:ext cx="9143998" cy="2256368"/>
        </p:xfrm>
        <a:graphic>
          <a:graphicData uri="http://schemas.openxmlformats.org/drawingml/2006/table">
            <a:tbl>
              <a:tblPr/>
              <a:tblGrid>
                <a:gridCol w="687914"/>
                <a:gridCol w="2635249"/>
                <a:gridCol w="2635249"/>
                <a:gridCol w="3185586"/>
              </a:tblGrid>
              <a:tr h="22563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sng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Срок на ответы Заказчиком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 рамках предварительного обсуждения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пяти рабочих дней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конкурсной документации</a:t>
                      </a: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течение двух рабочих дней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со дня истечения срока предварительного обсуждения </a:t>
                      </a: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конкурсной документации</a:t>
                      </a:r>
                    </a:p>
                    <a:p>
                      <a:pPr algn="ctr"/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sng" dirty="0" smtClean="0">
                          <a:solidFill>
                            <a:srgbClr val="2182BD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Пункт 172 Правил</a:t>
                      </a:r>
                    </a:p>
                    <a:p>
                      <a:pPr algn="ctr"/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200" marR="762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3. </a:t>
            </a:r>
            <a:r>
              <a:rPr lang="ru-RU" sz="2000" b="1" dirty="0" smtClean="0">
                <a:solidFill>
                  <a:srgbClr val="FF0000"/>
                </a:solidFill>
              </a:rPr>
              <a:t>Отказ от осуществления государственных закупок </a:t>
            </a:r>
            <a:r>
              <a:rPr lang="ru-RU" sz="2000" dirty="0" smtClean="0"/>
              <a:t>в случаях, не предусмотренных законодательством Республики Казахстан о государственных закупках, –</a:t>
            </a:r>
          </a:p>
          <a:p>
            <a:pPr algn="just"/>
            <a:r>
              <a:rPr lang="ru-RU" sz="2000" dirty="0" smtClean="0"/>
              <a:t>      влечет штраф на должностных лиц в размере </a:t>
            </a:r>
            <a:r>
              <a:rPr lang="ru-RU" sz="20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100 МРП* 3 932 тенге = 393 200.00 тенге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Под должностными лицами следует понимать: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b="1" u="sng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sz="2400" dirty="0" smtClean="0"/>
              <a:t>либо первого руководителя либо лица, </a:t>
            </a:r>
            <a:r>
              <a:rPr lang="ru-RU" sz="2400" b="1" dirty="0" smtClean="0"/>
              <a:t>принявшего решение в соответствии с </a:t>
            </a:r>
            <a:r>
              <a:rPr lang="ru-RU" sz="2400" b="1" dirty="0" smtClean="0">
                <a:solidFill>
                  <a:srgbClr val="FF0000"/>
                </a:solidFill>
              </a:rPr>
              <a:t>возложенными полномочиями</a:t>
            </a:r>
            <a:r>
              <a:rPr lang="ru-RU" sz="2400" dirty="0" smtClean="0"/>
              <a:t>, заказчика либо лица, исполняющего его обязанности, заказчика </a:t>
            </a:r>
            <a:r>
              <a:rPr lang="ru-RU" sz="2400" b="1" dirty="0" smtClean="0">
                <a:solidFill>
                  <a:srgbClr val="FF0000"/>
                </a:solidFill>
              </a:rPr>
              <a:t>либо лица, исполняющего его обязанности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 </a:t>
            </a:r>
            <a:r>
              <a:rPr lang="ru-RU" sz="2400" b="1" dirty="0" smtClean="0"/>
              <a:t> Статья 6. Процесс государственных закупок</a:t>
            </a:r>
            <a:endParaRPr lang="ru-RU" sz="2400" dirty="0" smtClean="0"/>
          </a:p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	10. Заказчик </a:t>
            </a:r>
            <a:r>
              <a:rPr lang="ru-RU" sz="2400" b="1" dirty="0" smtClean="0">
                <a:solidFill>
                  <a:srgbClr val="FF0000"/>
                </a:solidFill>
              </a:rPr>
              <a:t>до подведения итогов </a:t>
            </a:r>
            <a:r>
              <a:rPr lang="ru-RU" sz="2400" dirty="0" smtClean="0"/>
              <a:t>государственных закупок вправе </a:t>
            </a:r>
            <a:r>
              <a:rPr lang="ru-RU" sz="2400" b="1" u="sng" dirty="0" smtClean="0">
                <a:solidFill>
                  <a:srgbClr val="FF0000"/>
                </a:solidFill>
              </a:rPr>
              <a:t>отказаться</a:t>
            </a:r>
            <a:r>
              <a:rPr lang="ru-RU" sz="2400" dirty="0" smtClean="0"/>
              <a:t> от осуществления государственных закупок в случаях: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1) </a:t>
            </a:r>
            <a:r>
              <a:rPr lang="ru-RU" sz="2400" b="1" dirty="0" smtClean="0">
                <a:solidFill>
                  <a:srgbClr val="FF0000"/>
                </a:solidFill>
              </a:rPr>
              <a:t>сокращения расходов на приобретение товаров, работ, услуг</a:t>
            </a:r>
            <a:r>
              <a:rPr lang="ru-RU" sz="2400" dirty="0" smtClean="0"/>
              <a:t>, предусмотренных утвержденным (уточненным) годовым планом государственных закупок (предварительным годовым планом государственных закупок), </a:t>
            </a:r>
            <a:r>
              <a:rPr lang="ru-RU" sz="2400" b="1" dirty="0" smtClean="0">
                <a:solidFill>
                  <a:srgbClr val="FF0000"/>
                </a:solidFill>
              </a:rPr>
              <a:t>произошедшего при уточнении (корректировке)</a:t>
            </a:r>
            <a:r>
              <a:rPr lang="ru-RU" sz="2400" b="1" dirty="0" smtClean="0"/>
              <a:t> соответствующих </a:t>
            </a:r>
            <a:r>
              <a:rPr lang="ru-RU" sz="2400" b="1" u="sng" dirty="0" smtClean="0">
                <a:solidFill>
                  <a:srgbClr val="FF0000"/>
                </a:solidFill>
              </a:rPr>
              <a:t>бюджета, проекта бюджета</a:t>
            </a:r>
            <a:r>
              <a:rPr lang="ru-RU" sz="2400" u="sng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в соответствии с законодательством Республики Казахстан;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2) внесения изменений и дополнений </a:t>
            </a:r>
            <a:r>
              <a:rPr lang="ru-RU" sz="1800" b="1" dirty="0" smtClean="0">
                <a:solidFill>
                  <a:srgbClr val="FF0000"/>
                </a:solidFill>
              </a:rPr>
              <a:t>в стратегический план государственного органа</a:t>
            </a:r>
            <a:r>
              <a:rPr lang="ru-RU" sz="1800" dirty="0" smtClean="0"/>
              <a:t>, </a:t>
            </a:r>
            <a:r>
              <a:rPr lang="ru-RU" sz="1800" b="1" u="sng" dirty="0" smtClean="0">
                <a:solidFill>
                  <a:srgbClr val="2182BD"/>
                </a:solidFill>
              </a:rPr>
              <a:t>бюджет (план развития) </a:t>
            </a:r>
            <a:r>
              <a:rPr lang="ru-RU" sz="1800" dirty="0" smtClean="0"/>
              <a:t>или индивидуальный план финансирования заказчика, </a:t>
            </a:r>
            <a:r>
              <a:rPr lang="ru-RU" sz="1800" b="1" dirty="0" smtClean="0">
                <a:solidFill>
                  <a:srgbClr val="2182BD"/>
                </a:solidFill>
              </a:rPr>
              <a:t>исключающих необходимость </a:t>
            </a:r>
            <a:r>
              <a:rPr lang="ru-RU" sz="1800" dirty="0" smtClean="0"/>
              <a:t>приобретения товаров, работ, услуг, </a:t>
            </a:r>
            <a:r>
              <a:rPr lang="ru-RU" sz="1800" b="1" dirty="0" smtClean="0">
                <a:solidFill>
                  <a:srgbClr val="FF0000"/>
                </a:solidFill>
              </a:rPr>
              <a:t>предусмотренных утвержденным (уточненным) годовым планом</a:t>
            </a:r>
            <a:r>
              <a:rPr lang="ru-RU" sz="1800" dirty="0" smtClean="0"/>
              <a:t> государственных закупок (предварительным годовым планом государственных закупок), в соответствии с законодательством Республики Казахстан.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err="1" smtClean="0">
                <a:solidFill>
                  <a:srgbClr val="2182BD"/>
                </a:solidFill>
              </a:rPr>
              <a:t>Справочно</a:t>
            </a:r>
            <a:r>
              <a:rPr lang="ru-RU" sz="1800" b="1" i="1" dirty="0" smtClean="0">
                <a:solidFill>
                  <a:srgbClr val="2182BD"/>
                </a:solidFill>
              </a:rPr>
              <a:t>: Стратегический план государственного органа - это документ, который определяет стратегические направления, цели, задачи, показатели результатов деятельности государственного органа, включает бюджетные программы с объемами финансирования на плановый период.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Заказчик </a:t>
            </a:r>
            <a:r>
              <a:rPr lang="ru-RU" sz="1800" b="1" i="1" dirty="0" smtClean="0">
                <a:solidFill>
                  <a:srgbClr val="FF0000"/>
                </a:solidFill>
              </a:rPr>
              <a:t>не имеет право самостоятельно внести изменения в план государственных закупок </a:t>
            </a:r>
            <a:r>
              <a:rPr lang="ru-RU" sz="1800" b="1" i="1" dirty="0" smtClean="0">
                <a:solidFill>
                  <a:srgbClr val="2182BD"/>
                </a:solidFill>
              </a:rPr>
              <a:t>товаров, работ и услуг без внесения изменений в бюджетную заявку либо в план развития, </a:t>
            </a:r>
            <a:r>
              <a:rPr lang="ru-RU" sz="1800" b="1" i="1" dirty="0" smtClean="0">
                <a:solidFill>
                  <a:srgbClr val="FF0000"/>
                </a:solidFill>
              </a:rPr>
              <a:t>за исключением сумм экономии.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5" name="Рисунок 4" descr="отказ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В случае, предусмотренном подпунктом 2) части первой настоящего пункта, перераспределение бюджета (денег согласно плану развития), выделенных денег из Фонда поддержки инфраструктуры образования в соответствии с законодательством Республики Казахстан или денег согласно индивидуальному плану финансирования другому заказчику, а </a:t>
            </a:r>
            <a:r>
              <a:rPr lang="ru-RU" sz="2000" b="1" dirty="0" smtClean="0">
                <a:solidFill>
                  <a:srgbClr val="FF0000"/>
                </a:solidFill>
              </a:rPr>
              <a:t>равно внесение изменений и дополнений в годовой план государственных закупок (предварительный годовой план государственных закупок), направленных на приобретение таких товаров, работ, услуг в текущем году, не допускается.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4. </a:t>
            </a:r>
            <a:r>
              <a:rPr lang="ru-RU" sz="1600" b="1" dirty="0" smtClean="0"/>
              <a:t>Направление запроса и иные действия конкурсной комиссии </a:t>
            </a:r>
            <a:r>
              <a:rPr lang="ru-RU" sz="1600" dirty="0" smtClean="0"/>
              <a:t>(аукционной комиссии), </a:t>
            </a:r>
            <a:r>
              <a:rPr lang="ru-RU" sz="1600" b="1" dirty="0" smtClean="0"/>
              <a:t>связанные с дополнением заявки на участие в конкурсе </a:t>
            </a:r>
            <a:r>
              <a:rPr lang="ru-RU" sz="1600" dirty="0" smtClean="0"/>
              <a:t>(аукционе) </a:t>
            </a:r>
            <a:r>
              <a:rPr lang="ru-RU" sz="1600" b="1" u="sng" dirty="0" smtClean="0">
                <a:solidFill>
                  <a:srgbClr val="FF0000"/>
                </a:solidFill>
              </a:rPr>
              <a:t>недостающими документами</a:t>
            </a:r>
            <a:r>
              <a:rPr lang="ru-RU" sz="1600" dirty="0" smtClean="0"/>
              <a:t>, </a:t>
            </a:r>
            <a:r>
              <a:rPr lang="ru-RU" sz="1600" b="1" u="sng" dirty="0" smtClean="0">
                <a:solidFill>
                  <a:srgbClr val="C00000"/>
                </a:solidFill>
              </a:rPr>
              <a:t>заменой документов, представленных в заявке на участие в конкурсе</a:t>
            </a:r>
            <a:r>
              <a:rPr lang="ru-RU" sz="1600" dirty="0" smtClean="0"/>
              <a:t> (аукционе), приведением в соответствие ненадлежащим образом оформленных документов, </a:t>
            </a:r>
            <a:r>
              <a:rPr lang="ru-RU" sz="1600" b="1" dirty="0" smtClean="0"/>
              <a:t>после истечения срока приведения заявок на участие в конкурсе</a:t>
            </a:r>
            <a:r>
              <a:rPr lang="ru-RU" sz="1600" dirty="0" smtClean="0"/>
              <a:t> (аукционе) </a:t>
            </a:r>
            <a:r>
              <a:rPr lang="ru-RU" sz="1600" b="1" dirty="0" smtClean="0">
                <a:solidFill>
                  <a:srgbClr val="2182BD"/>
                </a:solidFill>
              </a:rPr>
              <a:t>в соответствие с квалификационными требованиями и требованиями конкурсной документации </a:t>
            </a:r>
            <a:r>
              <a:rPr lang="ru-RU" sz="1600" dirty="0" smtClean="0"/>
              <a:t>(аукционной документации), предусмотренными законодательством Республики Казахстан о государственных закупках,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влекут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100 МРП* 3 932 тенге = 393 200.00 тенге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/>
              <a:t>Под должностными лицами следует понимать:</a:t>
            </a:r>
          </a:p>
          <a:p>
            <a:pPr algn="ctr"/>
            <a:endParaRPr lang="ru-RU" sz="1600" dirty="0" smtClean="0"/>
          </a:p>
          <a:p>
            <a:pPr algn="just"/>
            <a:r>
              <a:rPr lang="ru-RU" sz="1600" dirty="0" smtClean="0"/>
              <a:t>	председателя конкурсной комиссии (аукционной комиссии), а также членов и секретаря конкурсной комиссии (аукционной комиссии);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5. Установление в конкурсной документации (аукционной документации) к </a:t>
            </a:r>
            <a:r>
              <a:rPr lang="ru-RU" sz="1800" b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1800" b="1" dirty="0" smtClean="0"/>
              <a:t> поставщикам </a:t>
            </a:r>
            <a:r>
              <a:rPr lang="ru-RU" sz="1800" dirty="0" smtClean="0"/>
              <a:t>и (или) к </a:t>
            </a:r>
            <a:r>
              <a:rPr lang="ru-RU" sz="1800" b="1" dirty="0" smtClean="0">
                <a:solidFill>
                  <a:srgbClr val="FF0000"/>
                </a:solidFill>
              </a:rPr>
              <a:t>привлекаемым ими субподрядчикам </a:t>
            </a:r>
            <a:r>
              <a:rPr lang="ru-RU" sz="1800" dirty="0" smtClean="0"/>
              <a:t>(соисполнителям) работ либо услуг </a:t>
            </a:r>
            <a:r>
              <a:rPr lang="ru-RU" sz="1800" b="1" dirty="0" smtClean="0">
                <a:solidFill>
                  <a:srgbClr val="2182BD"/>
                </a:solidFill>
              </a:rPr>
              <a:t>квалификационных требований, не предусмотренных законодательством</a:t>
            </a:r>
            <a:r>
              <a:rPr lang="ru-RU" sz="1800" dirty="0" smtClean="0"/>
              <a:t> Республики Казахстан о государственных закупках, –</a:t>
            </a:r>
          </a:p>
          <a:p>
            <a:r>
              <a:rPr lang="ru-RU" sz="1800" dirty="0" smtClean="0"/>
              <a:t>      влечет штраф на должностных лиц в размере пятидесяти месячных расчетных показателей.</a:t>
            </a:r>
          </a:p>
          <a:p>
            <a:endParaRPr lang="ru-RU" sz="1800" dirty="0" smtClean="0"/>
          </a:p>
          <a:p>
            <a:pPr algn="ctr"/>
            <a:r>
              <a:rPr lang="ru-RU" sz="1800" b="1" u="sng" dirty="0" smtClean="0">
                <a:solidFill>
                  <a:srgbClr val="FF0000"/>
                </a:solidFill>
              </a:rPr>
              <a:t>50 МРП * 3 932 ТЕНГЕ = 196 600.00 ТЕНГЕ</a:t>
            </a:r>
            <a:endParaRPr lang="ru-RU" sz="1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11. Квалификационные требования, предъявляемые к </a:t>
            </a:r>
            <a:r>
              <a:rPr lang="ru-RU" b="1" u="sng" dirty="0" smtClean="0">
                <a:solidFill>
                  <a:srgbClr val="FF0000"/>
                </a:solidFill>
              </a:rPr>
              <a:t>потенциальному</a:t>
            </a:r>
            <a:r>
              <a:rPr lang="ru-RU" b="1" dirty="0" smtClean="0"/>
              <a:t> поставщику</a:t>
            </a:r>
            <a:endParaRPr lang="ru-RU" dirty="0" smtClean="0"/>
          </a:p>
          <a:p>
            <a:r>
              <a:rPr lang="ru-RU" dirty="0" smtClean="0"/>
              <a:t>      </a:t>
            </a:r>
          </a:p>
          <a:p>
            <a:pPr algn="just"/>
            <a:r>
              <a:rPr lang="ru-RU" dirty="0" smtClean="0"/>
              <a:t>	1. К потенциальным поставщикам и (или) привлекаемым субподрядчикам (соисполнителям) предъявляются следующие </a:t>
            </a:r>
            <a:r>
              <a:rPr lang="ru-RU" b="1" dirty="0" smtClean="0"/>
              <a:t>квалификационные</a:t>
            </a:r>
            <a:r>
              <a:rPr lang="ru-RU" dirty="0" smtClean="0"/>
              <a:t> требования:</a:t>
            </a:r>
          </a:p>
          <a:p>
            <a:endParaRPr lang="ru-RU" dirty="0" smtClean="0"/>
          </a:p>
          <a:p>
            <a:r>
              <a:rPr lang="ru-RU" dirty="0" smtClean="0"/>
              <a:t>      1) обладать </a:t>
            </a:r>
            <a:r>
              <a:rPr lang="ru-RU" b="1" u="sng" dirty="0" smtClean="0">
                <a:solidFill>
                  <a:srgbClr val="FF0000"/>
                </a:solidFill>
              </a:rPr>
              <a:t>правоспособностью</a:t>
            </a:r>
            <a:r>
              <a:rPr lang="ru-RU" dirty="0" smtClean="0"/>
              <a:t> (для юридических лиц) и гражданской дееспособностью (для физических лиц);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2182BD"/>
                </a:solidFill>
              </a:rPr>
              <a:t>*** Примечание: согласно статьи 35 Гражданского Кодекса «правоспособность юридического лица «юридическое лицо может иметь гражданские права и нести связанные с его деятельностью обязанности в соответствии с настоящим Кодексом. Коммерческие организации, за исключением государственных предприятий, могут иметь гражданские права и нести гражданские обязанности, необходимые для осуществления любых, не запрещенных законодательными актами или учредительными документами видов деятельности.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*** Отдельными видами деятельности, </a:t>
            </a:r>
            <a:r>
              <a:rPr lang="ru-RU" b="1" i="1" dirty="0" smtClean="0">
                <a:solidFill>
                  <a:srgbClr val="FF0000"/>
                </a:solidFill>
              </a:rPr>
              <a:t>перечень которых определяется законодательными актами</a:t>
            </a:r>
            <a:r>
              <a:rPr lang="ru-RU" b="1" i="1" dirty="0" smtClean="0">
                <a:solidFill>
                  <a:srgbClr val="2182BD"/>
                </a:solidFill>
              </a:rPr>
              <a:t>, юридическое лицо может заниматься только на основании лицензии.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2) являться </a:t>
            </a:r>
            <a:r>
              <a:rPr lang="ru-RU" sz="2000" b="1" dirty="0" smtClean="0">
                <a:solidFill>
                  <a:srgbClr val="FF0000"/>
                </a:solidFill>
              </a:rPr>
              <a:t>финансово устойчивыми </a:t>
            </a:r>
            <a:r>
              <a:rPr lang="ru-RU" sz="2000" dirty="0" smtClean="0"/>
              <a:t>и </a:t>
            </a:r>
            <a:r>
              <a:rPr lang="ru-RU" sz="2000" b="1" dirty="0" smtClean="0">
                <a:solidFill>
                  <a:srgbClr val="FF0000"/>
                </a:solidFill>
              </a:rPr>
              <a:t>не иметь налоговой задолженности</a:t>
            </a:r>
            <a:r>
              <a:rPr lang="ru-RU" sz="2000" dirty="0" smtClean="0"/>
              <a:t>, превышающей шестикратный размер месячного расчетного показателя, установленного на соответствующий финансовый год законом о республиканском бюджете.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*** Примечание: согласно п. 56 Правил, </a:t>
            </a:r>
            <a:r>
              <a:rPr lang="ru-RU" sz="2000" b="1" i="1" dirty="0" smtClean="0">
                <a:solidFill>
                  <a:srgbClr val="FF0000"/>
                </a:solidFill>
              </a:rPr>
              <a:t>финансовая устойчивость</a:t>
            </a:r>
            <a:r>
              <a:rPr lang="ru-RU" sz="2000" b="1" i="1" dirty="0" smtClean="0">
                <a:solidFill>
                  <a:srgbClr val="2182BD"/>
                </a:solidFill>
              </a:rPr>
              <a:t> потенциального поставщика определяется </a:t>
            </a:r>
            <a:r>
              <a:rPr lang="ru-RU" sz="2000" b="1" i="1" dirty="0" err="1" smtClean="0">
                <a:solidFill>
                  <a:srgbClr val="2182BD"/>
                </a:solidFill>
              </a:rPr>
              <a:t>веб-порталом</a:t>
            </a:r>
            <a:r>
              <a:rPr lang="ru-RU" sz="2000" b="1" i="1" dirty="0" smtClean="0">
                <a:solidFill>
                  <a:srgbClr val="2182BD"/>
                </a:solidFill>
              </a:rPr>
              <a:t>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автоматически.</a:t>
            </a:r>
          </a:p>
          <a:p>
            <a:pPr algn="just"/>
            <a:endParaRPr lang="ru-RU" sz="2000" b="1" i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*** Примечание: согласно п. 69 Правил, </a:t>
            </a:r>
            <a:r>
              <a:rPr lang="ru-RU" sz="2000" b="1" i="1" dirty="0" smtClean="0">
                <a:solidFill>
                  <a:srgbClr val="FF0000"/>
                </a:solidFill>
              </a:rPr>
              <a:t>налоговая задолженность</a:t>
            </a:r>
            <a:r>
              <a:rPr lang="ru-RU" sz="2000" b="1" i="1" dirty="0" smtClean="0">
                <a:solidFill>
                  <a:srgbClr val="2182BD"/>
                </a:solidFill>
              </a:rPr>
              <a:t>, определяется </a:t>
            </a:r>
            <a:r>
              <a:rPr lang="ru-RU" sz="2000" b="1" i="1" dirty="0" err="1" smtClean="0">
                <a:solidFill>
                  <a:srgbClr val="2182BD"/>
                </a:solidFill>
              </a:rPr>
              <a:t>веб-порталом</a:t>
            </a:r>
            <a:r>
              <a:rPr lang="ru-RU" sz="2000" b="1" i="1" dirty="0" smtClean="0">
                <a:solidFill>
                  <a:srgbClr val="2182BD"/>
                </a:solidFill>
              </a:rPr>
              <a:t> </a:t>
            </a:r>
            <a:r>
              <a:rPr lang="ru-RU" sz="2000" b="1" i="1" u="sng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2000" b="1" i="1" dirty="0" smtClean="0">
                <a:solidFill>
                  <a:srgbClr val="2182BD"/>
                </a:solidFill>
              </a:rPr>
              <a:t> на основании сведений органов государственных доходов.</a:t>
            </a:r>
          </a:p>
          <a:p>
            <a:pPr algn="just"/>
            <a:endParaRPr lang="ru-RU" sz="2000" b="1" i="1" u="sng" dirty="0" smtClean="0">
              <a:solidFill>
                <a:srgbClr val="FF0000"/>
              </a:solidFill>
            </a:endParaRPr>
          </a:p>
          <a:p>
            <a:pPr algn="just"/>
            <a:endParaRPr lang="ru-RU" sz="20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3) не подлежать процедуре </a:t>
            </a:r>
            <a:r>
              <a:rPr lang="ru-RU" sz="2400" b="1" dirty="0" smtClean="0">
                <a:solidFill>
                  <a:srgbClr val="FF0000"/>
                </a:solidFill>
              </a:rPr>
              <a:t>банкротства либо ликвидации</a:t>
            </a:r>
            <a:r>
              <a:rPr lang="ru-RU" sz="2400" dirty="0" smtClean="0"/>
              <a:t>;</a:t>
            </a:r>
          </a:p>
          <a:p>
            <a:endParaRPr lang="ru-RU" sz="2400" dirty="0" smtClean="0"/>
          </a:p>
          <a:p>
            <a:pPr algn="just"/>
            <a:r>
              <a:rPr lang="ru-RU" sz="2400" b="1" i="1" dirty="0" smtClean="0">
                <a:solidFill>
                  <a:srgbClr val="2182BD"/>
                </a:solidFill>
              </a:rPr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пункта 205 Правил, в целях уточнения соответствия потенциальных поставщиков квалификационным требованиям в части их непричастности к процедуре банкротства либо ликвидации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конкурсная комиссия рассматривает информацию</a:t>
            </a:r>
            <a:r>
              <a:rPr lang="ru-RU" sz="1600" b="1" i="1" dirty="0" smtClean="0">
                <a:solidFill>
                  <a:srgbClr val="2182BD"/>
                </a:solidFill>
              </a:rPr>
              <a:t>,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размещенную на </a:t>
            </a:r>
            <a:r>
              <a:rPr lang="ru-RU" sz="1600" b="1" i="1" u="sng" dirty="0" err="1" smtClean="0">
                <a:solidFill>
                  <a:srgbClr val="FF0000"/>
                </a:solidFill>
              </a:rPr>
              <a:t>интернет-ресурсе</a:t>
            </a:r>
            <a:r>
              <a:rPr lang="ru-RU" sz="1600" b="1" i="1" u="sng" dirty="0" smtClean="0">
                <a:solidFill>
                  <a:srgbClr val="FF0000"/>
                </a:solidFill>
              </a:rPr>
              <a:t> уполномоченного органа</a:t>
            </a:r>
            <a:r>
              <a:rPr lang="ru-RU" sz="1600" b="1" i="1" dirty="0" smtClean="0">
                <a:solidFill>
                  <a:srgbClr val="2182BD"/>
                </a:solidFill>
              </a:rPr>
              <a:t>, осуществляющего контроль за проведением процедур банкротства либо ликвидации.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4) обладать </a:t>
            </a:r>
            <a:r>
              <a:rPr lang="ru-RU" sz="2400" b="1" dirty="0" smtClean="0">
                <a:solidFill>
                  <a:srgbClr val="FF0000"/>
                </a:solidFill>
              </a:rPr>
              <a:t>материальными, трудовыми </a:t>
            </a:r>
            <a:r>
              <a:rPr lang="ru-RU" sz="2400" dirty="0" smtClean="0"/>
              <a:t>и финансовыми ресурсами, достаточными для исполнения обязательств по договору, а также </a:t>
            </a:r>
            <a:r>
              <a:rPr lang="ru-RU" sz="2400" b="1" dirty="0" smtClean="0">
                <a:solidFill>
                  <a:srgbClr val="FF0000"/>
                </a:solidFill>
              </a:rPr>
              <a:t>не иметь </a:t>
            </a:r>
            <a:r>
              <a:rPr lang="ru-RU" sz="2400" b="1" dirty="0" smtClean="0"/>
              <a:t>просроченной задолженности </a:t>
            </a:r>
            <a:r>
              <a:rPr lang="ru-RU" sz="2400" b="1" dirty="0" smtClean="0">
                <a:solidFill>
                  <a:srgbClr val="FF0000"/>
                </a:solidFill>
              </a:rPr>
              <a:t>по выплате заработной платы </a:t>
            </a:r>
            <a:r>
              <a:rPr lang="ru-RU" sz="2400" dirty="0" smtClean="0"/>
              <a:t>перед работниками.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согласно пункта 79 Правил, просроченная задолженность по выплате заработной платы перед работниками потенциального поставщика определяется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веб-порталом</a:t>
            </a:r>
            <a:r>
              <a:rPr lang="ru-RU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1600" b="1" i="1" dirty="0" smtClean="0">
                <a:solidFill>
                  <a:srgbClr val="2182BD"/>
                </a:solidFill>
              </a:rPr>
              <a:t> на основании сведений уполномоченного государственного органа по труду.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5) иметь опыт работы.</a:t>
            </a:r>
          </a:p>
          <a:p>
            <a:endParaRPr lang="ru-RU" sz="24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опыт работы к потенциальному поставщику может устанавливаться исключительно перечня определенный приложение 3 Правилам осуществления государственных закупок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согласно п. 83 Правил, квалификационное требование в части наличия опыта работы </a:t>
            </a:r>
            <a:r>
              <a:rPr lang="ru-RU" sz="1600" b="1" i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sz="1600" b="1" i="1" dirty="0" smtClean="0">
                <a:solidFill>
                  <a:srgbClr val="2182BD"/>
                </a:solidFill>
              </a:rPr>
              <a:t> поставщика на рынке закупаемых работ, в том числе по схожим (аналогичным) видам работ с учетом требований пункта 81 настоящих Правил </a:t>
            </a:r>
            <a:r>
              <a:rPr lang="ru-RU" sz="1600" b="1" i="1" dirty="0" smtClean="0">
                <a:solidFill>
                  <a:srgbClr val="FF0000"/>
                </a:solidFill>
              </a:rPr>
              <a:t>при необходимости </a:t>
            </a:r>
            <a:r>
              <a:rPr lang="ru-RU" sz="1600" b="1" i="1" dirty="0" smtClean="0">
                <a:solidFill>
                  <a:srgbClr val="2182BD"/>
                </a:solidFill>
              </a:rPr>
              <a:t>устанавливаются </a:t>
            </a:r>
            <a:r>
              <a:rPr lang="ru-RU" sz="1600" b="1" i="1" dirty="0" smtClean="0">
                <a:solidFill>
                  <a:srgbClr val="FF0000"/>
                </a:solidFill>
              </a:rPr>
              <a:t>по перечню, согласно </a:t>
            </a:r>
            <a:r>
              <a:rPr lang="ru-RU" sz="1600" b="1" i="1" dirty="0" smtClean="0">
                <a:solidFill>
                  <a:srgbClr val="FF0000"/>
                </a:solidFill>
                <a:hlinkClick r:id="rId2"/>
              </a:rPr>
              <a:t>приложению 3</a:t>
            </a:r>
            <a:r>
              <a:rPr lang="ru-RU" sz="1600" b="1" i="1" dirty="0" smtClean="0">
                <a:solidFill>
                  <a:srgbClr val="FF0000"/>
                </a:solidFill>
              </a:rPr>
              <a:t> </a:t>
            </a:r>
            <a:r>
              <a:rPr lang="ru-RU" sz="1600" b="1" i="1" dirty="0" smtClean="0">
                <a:solidFill>
                  <a:srgbClr val="2182BD"/>
                </a:solidFill>
              </a:rPr>
              <a:t>к настоящим Правилам.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1800" dirty="0" smtClean="0"/>
              <a:t>6. Нарушение требований законодательства Республики Казахстан о государственных закупках </a:t>
            </a:r>
            <a:r>
              <a:rPr lang="ru-RU" sz="1800" b="1" dirty="0" smtClean="0">
                <a:solidFill>
                  <a:srgbClr val="FF0000"/>
                </a:solidFill>
              </a:rPr>
              <a:t>в части неприменения критериев, влияющих на конкурсное ценовое предложение, а равно их неправильный расчет </a:t>
            </a:r>
            <a:r>
              <a:rPr lang="ru-RU" sz="1800" dirty="0" smtClean="0"/>
              <a:t>–</a:t>
            </a:r>
          </a:p>
          <a:p>
            <a:pPr algn="just"/>
            <a:r>
              <a:rPr lang="ru-RU" sz="1800" dirty="0" smtClean="0"/>
              <a:t>      влекут штраф на должностных лиц в размере </a:t>
            </a:r>
            <a:r>
              <a:rPr lang="ru-RU" sz="1800" b="1" u="sng" dirty="0" smtClean="0">
                <a:solidFill>
                  <a:srgbClr val="FF0000"/>
                </a:solidFill>
              </a:rPr>
              <a:t>пятидесяти месячных расчетных показателей.</a:t>
            </a:r>
          </a:p>
          <a:p>
            <a:pPr algn="just"/>
            <a:endParaRPr lang="ru-RU" sz="1800" b="1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1800" b="1" u="sng" dirty="0" smtClean="0">
                <a:solidFill>
                  <a:srgbClr val="FF0000"/>
                </a:solidFill>
              </a:rPr>
              <a:t>50 МРП * 3 932 ТЕНГЕ = 196 600.00 ТЕНГЕ</a:t>
            </a: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dirty="0" smtClean="0"/>
              <a:t>	Под должностными лицами в настоящей статье следует понимать: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председателя</a:t>
            </a:r>
            <a:r>
              <a:rPr lang="ru-RU" sz="1800" dirty="0" smtClean="0"/>
              <a:t> конкурсной комиссии (аукционной комиссии), а также </a:t>
            </a:r>
            <a:r>
              <a:rPr lang="ru-RU" sz="1800" b="1" dirty="0" smtClean="0">
                <a:solidFill>
                  <a:srgbClr val="FF0000"/>
                </a:solidFill>
              </a:rPr>
              <a:t>членов конкурсной</a:t>
            </a:r>
            <a:r>
              <a:rPr lang="ru-RU" sz="1800" dirty="0" smtClean="0"/>
              <a:t> комиссии (аукционной комиссии).</a:t>
            </a:r>
          </a:p>
          <a:p>
            <a:pPr algn="just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*** Примечание: согласно п. 244 Правил, конкурсная комиссия присваивает условную скидку в размере одного процента (1 %) за каждый год наличия у потенциального поставщика опыта работы на рынке закупаемых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работ по перечню, согласно </a:t>
            </a:r>
            <a:r>
              <a:rPr lang="ru-RU" sz="1800" b="1" i="1" u="sng" dirty="0" smtClean="0">
                <a:solidFill>
                  <a:srgbClr val="FF0000"/>
                </a:solidFill>
                <a:hlinkClick r:id="rId2"/>
              </a:rPr>
              <a:t>приложению 3</a:t>
            </a:r>
            <a:r>
              <a:rPr lang="ru-RU" sz="1800" b="1" i="1" u="sng" dirty="0" smtClean="0">
                <a:solidFill>
                  <a:srgbClr val="FF0000"/>
                </a:solidFill>
              </a:rPr>
              <a:t> к настоящим Правилам.</a:t>
            </a: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ctr"/>
            <a:endParaRPr lang="ru-RU" sz="1800" b="1" u="sng" dirty="0" smtClean="0">
              <a:solidFill>
                <a:srgbClr val="FF0000"/>
              </a:solidFill>
            </a:endParaRPr>
          </a:p>
          <a:p>
            <a:pPr algn="just"/>
            <a:endParaRPr lang="ru-RU" sz="1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1. Нарушение требований законодательства Республики Казахстан о государственных закупках </a:t>
            </a:r>
            <a:r>
              <a:rPr lang="ru-RU" sz="2000" b="1" dirty="0" smtClean="0"/>
              <a:t>к конкурсной документации </a:t>
            </a:r>
            <a:r>
              <a:rPr lang="ru-RU" sz="2000" dirty="0" smtClean="0"/>
              <a:t>(аукционной документации) либо в размещаемой информации при осуществлении государственных закупок </a:t>
            </a:r>
            <a:r>
              <a:rPr lang="ru-RU" sz="2000" b="1" dirty="0" smtClean="0"/>
              <a:t>способом запроса ценовых предложений </a:t>
            </a:r>
            <a:r>
              <a:rPr lang="ru-RU" sz="2000" dirty="0" smtClean="0"/>
              <a:t>путем </a:t>
            </a:r>
            <a:r>
              <a:rPr lang="ru-RU" sz="2000" b="1" dirty="0" smtClean="0">
                <a:solidFill>
                  <a:srgbClr val="2182BD"/>
                </a:solidFill>
              </a:rPr>
              <a:t>установления любых не измеряемых количественно и (или) </a:t>
            </a:r>
            <a:r>
              <a:rPr lang="ru-RU" sz="2000" b="1" dirty="0" err="1" smtClean="0">
                <a:solidFill>
                  <a:srgbClr val="2182BD"/>
                </a:solidFill>
              </a:rPr>
              <a:t>неадминистрируемых</a:t>
            </a:r>
            <a:r>
              <a:rPr lang="ru-RU" sz="2000" b="1" dirty="0" smtClean="0">
                <a:solidFill>
                  <a:srgbClr val="2182BD"/>
                </a:solidFill>
              </a:rPr>
              <a:t> требований </a:t>
            </a:r>
            <a:r>
              <a:rPr lang="ru-RU" sz="2000" dirty="0" smtClean="0"/>
              <a:t>к </a:t>
            </a:r>
            <a:r>
              <a:rPr lang="ru-RU" sz="2000" b="1" u="sng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000" b="1" dirty="0" smtClean="0"/>
              <a:t> поставщикам </a:t>
            </a:r>
            <a:r>
              <a:rPr lang="ru-RU" sz="2000" dirty="0" smtClean="0"/>
              <a:t>либо указания на </a:t>
            </a:r>
            <a:r>
              <a:rPr lang="ru-RU" sz="2000" b="1" u="sng" dirty="0" smtClean="0">
                <a:solidFill>
                  <a:srgbClr val="FF0000"/>
                </a:solidFill>
              </a:rPr>
              <a:t>характеристики</a:t>
            </a:r>
            <a:r>
              <a:rPr lang="ru-RU" sz="2000" dirty="0" smtClean="0"/>
              <a:t>, определяющие принадлежность приобретаемых товаров, работ, услуг отдельным </a:t>
            </a:r>
            <a:r>
              <a:rPr lang="ru-RU" sz="2000" b="1" u="sng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000" b="1" dirty="0" smtClean="0"/>
              <a:t> поставщикам</a:t>
            </a:r>
            <a:r>
              <a:rPr lang="ru-RU" sz="2000" dirty="0" smtClean="0"/>
              <a:t>, </a:t>
            </a:r>
            <a:r>
              <a:rPr lang="ru-RU" sz="2000" b="1" u="sng" dirty="0" smtClean="0">
                <a:solidFill>
                  <a:srgbClr val="FF0000"/>
                </a:solidFill>
              </a:rPr>
              <a:t>за исключением </a:t>
            </a:r>
            <a:r>
              <a:rPr lang="ru-RU" sz="2000" dirty="0" smtClean="0"/>
              <a:t>случаев, предусмотренных законодательством Республики Казахстан о государственных закупках, –влечет штраф на должностных лиц в размере </a:t>
            </a:r>
            <a:r>
              <a:rPr lang="ru-RU" sz="2000" b="1" dirty="0" smtClean="0">
                <a:solidFill>
                  <a:srgbClr val="FF0000"/>
                </a:solidFill>
              </a:rPr>
              <a:t>пятидесяти</a:t>
            </a:r>
            <a:r>
              <a:rPr lang="ru-RU" sz="2000" dirty="0" smtClean="0"/>
              <a:t> месячных расчетных показателей</a:t>
            </a:r>
          </a:p>
          <a:p>
            <a:pPr algn="just"/>
            <a:endParaRPr lang="ru-RU" sz="2000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50 МРП * </a:t>
            </a:r>
            <a:r>
              <a:rPr lang="ru-RU" sz="2000" b="1" dirty="0" smtClean="0">
                <a:solidFill>
                  <a:srgbClr val="FF0000"/>
                </a:solidFill>
              </a:rPr>
              <a:t>4 325 ТЕНГЕ </a:t>
            </a:r>
            <a:r>
              <a:rPr lang="ru-RU" sz="2000" b="1" dirty="0" smtClean="0">
                <a:solidFill>
                  <a:srgbClr val="FF0000"/>
                </a:solidFill>
              </a:rPr>
              <a:t>= </a:t>
            </a:r>
            <a:r>
              <a:rPr lang="ru-RU" sz="2000" b="1" dirty="0" smtClean="0">
                <a:solidFill>
                  <a:srgbClr val="FF0000"/>
                </a:solidFill>
              </a:rPr>
              <a:t>216 250.00 ТЕНГЕ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7. Признание потенциального поставщика и (или) привлекаемых им субподрядчиков (соисполнителей) работ либо услуг </a:t>
            </a:r>
            <a:r>
              <a:rPr lang="ru-RU" sz="1600" b="1" dirty="0" smtClean="0">
                <a:solidFill>
                  <a:srgbClr val="FF0000"/>
                </a:solidFill>
              </a:rPr>
              <a:t>несоответствующими квалификационным </a:t>
            </a:r>
            <a:r>
              <a:rPr lang="ru-RU" sz="1600" dirty="0" smtClean="0"/>
              <a:t>требованиям и (или) </a:t>
            </a:r>
            <a:r>
              <a:rPr lang="ru-RU" sz="1600" b="1" dirty="0" smtClean="0">
                <a:solidFill>
                  <a:srgbClr val="FF0000"/>
                </a:solidFill>
              </a:rPr>
              <a:t>требованиям конкурсной документации </a:t>
            </a:r>
            <a:r>
              <a:rPr lang="ru-RU" sz="1600" dirty="0" smtClean="0"/>
              <a:t>(аукционной документации) по основаниям, не предусмотренным законодательством Республики Казахстан о государственных закупках,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1600" dirty="0" smtClean="0"/>
              <a:t>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100 МРП* 3 932 тенге = 393 200.00 тенге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/>
              <a:t>Под должностными лицами следует понимать:</a:t>
            </a:r>
          </a:p>
          <a:p>
            <a:pPr algn="ctr"/>
            <a:endParaRPr lang="ru-RU" sz="1600" b="1" dirty="0" smtClean="0"/>
          </a:p>
          <a:p>
            <a:pPr algn="just"/>
            <a:r>
              <a:rPr lang="ru-RU" sz="1600" dirty="0" smtClean="0"/>
              <a:t>	председателя конкурсной комиссии (аукционной комиссии), а также членов конкурсной комиссии (аукционной комиссии).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*** Примечание: административный штраф в размере  100 МРП предусмотрен исключительно  </a:t>
            </a:r>
            <a:r>
              <a:rPr lang="ru-RU" sz="1600" b="1" i="1" dirty="0" smtClean="0">
                <a:solidFill>
                  <a:srgbClr val="FF0000"/>
                </a:solidFill>
              </a:rPr>
              <a:t>в случае отклонения </a:t>
            </a:r>
            <a:r>
              <a:rPr lang="ru-RU" sz="1600" b="1" i="1" dirty="0" smtClean="0">
                <a:solidFill>
                  <a:srgbClr val="2182BD"/>
                </a:solidFill>
              </a:rPr>
              <a:t>конкурсных (аукционных) заявок , в случае </a:t>
            </a:r>
            <a:r>
              <a:rPr lang="ru-RU" sz="1600" b="1" i="1" dirty="0" smtClean="0">
                <a:solidFill>
                  <a:srgbClr val="FF0000"/>
                </a:solidFill>
              </a:rPr>
              <a:t>не правомерного допуска</a:t>
            </a:r>
            <a:r>
              <a:rPr lang="ru-RU" sz="1600" b="1" i="1" dirty="0" smtClean="0">
                <a:solidFill>
                  <a:srgbClr val="2182BD"/>
                </a:solidFill>
              </a:rPr>
              <a:t> административный штраф </a:t>
            </a:r>
            <a:r>
              <a:rPr lang="ru-RU" sz="1600" b="1" i="1" dirty="0" smtClean="0">
                <a:solidFill>
                  <a:srgbClr val="FF0000"/>
                </a:solidFill>
              </a:rPr>
              <a:t>не предусмотрен</a:t>
            </a:r>
            <a:r>
              <a:rPr lang="ru-RU" sz="1600" b="1" i="1" dirty="0" smtClean="0">
                <a:solidFill>
                  <a:srgbClr val="2182BD"/>
                </a:solidFill>
              </a:rPr>
              <a:t>.</a:t>
            </a:r>
            <a:endParaRPr lang="ru-RU" sz="1600" dirty="0" smtClean="0"/>
          </a:p>
          <a:p>
            <a:pPr algn="just"/>
            <a:endParaRPr lang="ru-RU" sz="1800" dirty="0" smtClean="0"/>
          </a:p>
          <a:p>
            <a:pPr algn="just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	</a:t>
            </a:r>
            <a:r>
              <a:rPr lang="ru-RU" sz="2400" b="1" i="1" dirty="0" smtClean="0">
                <a:solidFill>
                  <a:srgbClr val="2182BD"/>
                </a:solidFill>
              </a:rPr>
              <a:t>*** Примечание: Председатель и члены конкурсной комиссии </a:t>
            </a:r>
            <a:r>
              <a:rPr lang="ru-RU" sz="2400" b="1" i="1" dirty="0" smtClean="0">
                <a:solidFill>
                  <a:srgbClr val="FF0000"/>
                </a:solidFill>
              </a:rPr>
              <a:t>не вправе </a:t>
            </a:r>
            <a:r>
              <a:rPr lang="ru-RU" sz="2400" b="1" i="1" dirty="0" smtClean="0">
                <a:solidFill>
                  <a:srgbClr val="2182BD"/>
                </a:solidFill>
              </a:rPr>
              <a:t>отклонять конкурсную заявку  </a:t>
            </a:r>
            <a:r>
              <a:rPr lang="ru-RU" sz="2400" b="1" i="1" dirty="0" smtClean="0">
                <a:solidFill>
                  <a:srgbClr val="FF0000"/>
                </a:solidFill>
              </a:rPr>
              <a:t>ссылаясь на  открытые источники информации </a:t>
            </a:r>
            <a:r>
              <a:rPr lang="ru-RU" sz="2400" b="1" i="1" dirty="0" smtClean="0">
                <a:solidFill>
                  <a:srgbClr val="2182BD"/>
                </a:solidFill>
              </a:rPr>
              <a:t>(в том числе интернет) </a:t>
            </a:r>
          </a:p>
          <a:p>
            <a:pPr algn="just"/>
            <a:endParaRPr lang="ru-RU" sz="2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2400" b="1" i="1" dirty="0" smtClean="0">
                <a:solidFill>
                  <a:srgbClr val="2182BD"/>
                </a:solidFill>
              </a:rPr>
              <a:t>	*** Примечание:  пункт 212 Правил, содержит </a:t>
            </a:r>
            <a:r>
              <a:rPr lang="ru-RU" sz="2400" b="1" i="1" dirty="0" smtClean="0">
                <a:solidFill>
                  <a:srgbClr val="FF0000"/>
                </a:solidFill>
              </a:rPr>
              <a:t>исчерпывающий перечень </a:t>
            </a:r>
            <a:r>
              <a:rPr lang="ru-RU" sz="2400" b="1" i="1" dirty="0" smtClean="0">
                <a:solidFill>
                  <a:srgbClr val="2182BD"/>
                </a:solidFill>
              </a:rPr>
              <a:t>оснований для </a:t>
            </a:r>
            <a:r>
              <a:rPr lang="ru-RU" sz="2400" b="1" i="1" dirty="0" smtClean="0">
                <a:solidFill>
                  <a:srgbClr val="FF0000"/>
                </a:solidFill>
              </a:rPr>
              <a:t>отклонения</a:t>
            </a:r>
            <a:r>
              <a:rPr lang="ru-RU" sz="2400" b="1" i="1" dirty="0" smtClean="0">
                <a:solidFill>
                  <a:srgbClr val="2182BD"/>
                </a:solidFill>
              </a:rPr>
              <a:t> конкурсных заявок.  </a:t>
            </a:r>
            <a:endParaRPr lang="ru-RU" sz="2400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8. </a:t>
            </a:r>
            <a:r>
              <a:rPr lang="ru-RU" sz="1600" b="1" dirty="0" err="1" smtClean="0">
                <a:solidFill>
                  <a:srgbClr val="FF0000"/>
                </a:solidFill>
              </a:rPr>
              <a:t>Неразделение</a:t>
            </a:r>
            <a:r>
              <a:rPr lang="ru-RU" sz="1600" dirty="0" smtClean="0"/>
              <a:t> при осуществлении государственных закупок товаров, работ, услуг </a:t>
            </a:r>
            <a:r>
              <a:rPr lang="ru-RU" sz="1600" b="1" dirty="0" smtClean="0"/>
              <a:t>на лоты по их однородным видам и месту их поставки </a:t>
            </a:r>
            <a:r>
              <a:rPr lang="ru-RU" sz="1600" dirty="0" smtClean="0"/>
              <a:t>(выполнения, оказания),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десяти месячных </a:t>
            </a:r>
            <a:r>
              <a:rPr lang="ru-RU" sz="1600" dirty="0" smtClean="0"/>
              <a:t>расчетных показателей.</a:t>
            </a:r>
          </a:p>
          <a:p>
            <a:endParaRPr lang="ru-RU" sz="1600" dirty="0" smtClean="0"/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10 МРП * 3 932 = 39 320 ТЕНГЕ</a:t>
            </a:r>
          </a:p>
          <a:p>
            <a:endParaRPr lang="ru-RU" sz="1600" dirty="0" smtClean="0"/>
          </a:p>
          <a:p>
            <a:r>
              <a:rPr lang="ru-RU" sz="1600" dirty="0" smtClean="0"/>
              <a:t>Под должностными лицами следует понимать: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sz="1600" dirty="0" smtClean="0"/>
              <a:t>либо ответственного секретаря или иного осуществляющего полномочия ответственного секретаря должностного лица, определяемого Президентом Республики Казахстан, заказчика </a:t>
            </a:r>
            <a:r>
              <a:rPr lang="ru-RU" sz="1600" b="1" dirty="0" smtClean="0">
                <a:solidFill>
                  <a:srgbClr val="FF0000"/>
                </a:solidFill>
              </a:rPr>
              <a:t>либо лица, исполняющего его обязанности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14. При составлении годового плана государственных закупок (предварительного годового плана государственных закупок) заказчик в соответствии с </a:t>
            </a:r>
            <a:r>
              <a:rPr lang="ru-RU" dirty="0" smtClean="0">
                <a:hlinkClick r:id="rId2"/>
              </a:rPr>
              <a:t>пунктом 3</a:t>
            </a:r>
            <a:r>
              <a:rPr lang="ru-RU" dirty="0" smtClean="0"/>
              <a:t> статьи 6 Закона </a:t>
            </a:r>
            <a:r>
              <a:rPr lang="ru-RU" b="1" u="sng" dirty="0" smtClean="0"/>
              <a:t>обязан разделить товары, работы, услуги на лоты по их однородным видам </a:t>
            </a:r>
            <a:r>
              <a:rPr lang="ru-RU" dirty="0" smtClean="0"/>
              <a:t>и месту их поставки (выполнения, оказания), </a:t>
            </a:r>
            <a:r>
              <a:rPr lang="ru-RU" b="1" dirty="0" smtClean="0">
                <a:solidFill>
                  <a:srgbClr val="FF0000"/>
                </a:solidFill>
              </a:rPr>
              <a:t>за исключением:</a:t>
            </a:r>
          </a:p>
          <a:p>
            <a:endParaRPr lang="ru-RU" dirty="0" smtClean="0"/>
          </a:p>
          <a:p>
            <a:r>
              <a:rPr lang="ru-RU" dirty="0" smtClean="0"/>
              <a:t>      1) приобретения работ, услуг, предусматривающих комплекс </a:t>
            </a:r>
            <a:r>
              <a:rPr lang="ru-RU" b="1" dirty="0" smtClean="0"/>
              <a:t>взаимосвязанных </a:t>
            </a:r>
            <a:r>
              <a:rPr lang="ru-RU" b="1" dirty="0" smtClean="0">
                <a:solidFill>
                  <a:srgbClr val="FF0000"/>
                </a:solidFill>
              </a:rPr>
              <a:t>работ, услуг;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      2) приобретения товаров, работ, услуг по перечню, согласно </a:t>
            </a:r>
            <a:r>
              <a:rPr lang="ru-RU" dirty="0" smtClean="0">
                <a:hlinkClick r:id="rId3"/>
              </a:rPr>
              <a:t>приложению 2</a:t>
            </a:r>
            <a:r>
              <a:rPr lang="ru-RU" dirty="0" smtClean="0"/>
              <a:t> к настоящим Правилам.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В случае наличия </a:t>
            </a:r>
            <a:r>
              <a:rPr lang="ru-RU" b="1" dirty="0" smtClean="0">
                <a:solidFill>
                  <a:srgbClr val="FF0000"/>
                </a:solidFill>
              </a:rPr>
              <a:t>не менее пяти мест поставок товаров</a:t>
            </a:r>
            <a:r>
              <a:rPr lang="ru-RU" dirty="0" smtClean="0"/>
              <a:t>, оказания </a:t>
            </a:r>
            <a:r>
              <a:rPr lang="ru-RU" b="1" dirty="0" smtClean="0">
                <a:solidFill>
                  <a:srgbClr val="FF0000"/>
                </a:solidFill>
              </a:rPr>
              <a:t>услуг</a:t>
            </a:r>
            <a:r>
              <a:rPr lang="ru-RU" dirty="0" smtClean="0"/>
              <a:t> допускается указание в лоте нескольких мест поставок товаров, оказания услуг.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013577"/>
          <a:ext cx="9144000" cy="4129922"/>
        </p:xfrm>
        <a:graphic>
          <a:graphicData uri="http://schemas.openxmlformats.org/drawingml/2006/table">
            <a:tbl>
              <a:tblPr/>
              <a:tblGrid>
                <a:gridCol w="1323109"/>
                <a:gridCol w="7820891"/>
              </a:tblGrid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№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Наименование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1.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Канцелярские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Хозяйственные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Моющие средства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4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Продукты питания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3410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5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6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Строительные материалы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7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Электротовары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8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Сантехнические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9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Запасные части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10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Товары легкой промышленности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8876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Мебельная продукция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10387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71415" rIns="0" bIns="4284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Перечень товаров, работ, услуг, по которым разделение товаров, работ, услуг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на лоты по их однородным видам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и месту их поставки (выполнения, оказания)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urier New" pitchFamily="49" charset="0"/>
                <a:cs typeface="Arial" pitchFamily="34" charset="0"/>
              </a:rPr>
              <a:t>не требуется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-1"/>
          <a:ext cx="9144000" cy="4078666"/>
        </p:xfrm>
        <a:graphic>
          <a:graphicData uri="http://schemas.openxmlformats.org/drawingml/2006/table">
            <a:tbl>
              <a:tblPr/>
              <a:tblGrid>
                <a:gridCol w="1752600"/>
                <a:gridCol w="7391400"/>
              </a:tblGrid>
              <a:tr h="305207"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Courier New"/>
                        </a:rPr>
                        <a:t>2. Услуги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920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Услуги охраны и пожарной сигнализации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53205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Услуги по техническому обслуживанию зданий (уборка помещений и благоустройство территорий,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опрессовка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 и промывка систем отоплений, электромонтажные и сантехнические работы, услуги плотника)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5207">
                <a:tc>
                  <a:txBody>
                    <a:bodyPr/>
                    <a:lstStyle/>
                    <a:p>
                      <a:pPr fontAlgn="base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Полиграфические услуги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5207">
                <a:tc gridSpan="2">
                  <a:txBody>
                    <a:bodyPr/>
                    <a:lstStyle/>
                    <a:p>
                      <a:pPr fontAlgn="base"/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Courier New"/>
                        </a:rPr>
                        <a:t>3. Работы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920">
                <a:tc>
                  <a:txBody>
                    <a:bodyPr/>
                    <a:lstStyle/>
                    <a:p>
                      <a:pPr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Работы по содержанию придомовых территорий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"10. </a:t>
            </a:r>
            <a:r>
              <a:rPr lang="ru-RU" b="1" dirty="0" err="1" smtClean="0">
                <a:solidFill>
                  <a:srgbClr val="FF0000"/>
                </a:solidFill>
              </a:rPr>
              <a:t>Необращение</a:t>
            </a:r>
            <a:r>
              <a:rPr lang="ru-RU" dirty="0" smtClean="0"/>
              <a:t> или </a:t>
            </a:r>
            <a:r>
              <a:rPr lang="ru-RU" b="1" dirty="0" smtClean="0">
                <a:solidFill>
                  <a:srgbClr val="FF0000"/>
                </a:solidFill>
              </a:rPr>
              <a:t>несвоевременное обращение </a:t>
            </a:r>
            <a:r>
              <a:rPr lang="ru-RU" dirty="0" smtClean="0"/>
              <a:t>заказчика, организатора государственных закупок либо единого организатора государственных закупок в суд с иском о признании </a:t>
            </a:r>
            <a:r>
              <a:rPr lang="ru-RU" b="1" dirty="0" smtClean="0">
                <a:solidFill>
                  <a:srgbClr val="FF0000"/>
                </a:solidFill>
              </a:rPr>
              <a:t>потенциального</a:t>
            </a:r>
            <a:r>
              <a:rPr lang="ru-RU" b="1" dirty="0" smtClean="0"/>
              <a:t> поставщика </a:t>
            </a:r>
            <a:r>
              <a:rPr lang="ru-RU" dirty="0" smtClean="0"/>
              <a:t>или </a:t>
            </a:r>
            <a:r>
              <a:rPr lang="ru-RU" b="1" u="sng" dirty="0" smtClean="0">
                <a:solidFill>
                  <a:srgbClr val="FF0000"/>
                </a:solidFill>
              </a:rPr>
              <a:t>поставщика</a:t>
            </a:r>
            <a:r>
              <a:rPr lang="ru-RU" dirty="0" smtClean="0"/>
              <a:t> недобросовестным участником государственных закупок в случае предоставления потенциальным поставщиком или поставщиком </a:t>
            </a:r>
            <a:r>
              <a:rPr lang="ru-RU" b="1" dirty="0" smtClean="0"/>
              <a:t>недостоверной информации по квалификационным требованиям и (или) документам, влияющим на конкурсное ценовое предложение</a:t>
            </a:r>
            <a:r>
              <a:rPr lang="ru-RU" dirty="0" smtClean="0"/>
              <a:t>, –</a:t>
            </a:r>
          </a:p>
          <a:p>
            <a:pPr algn="just"/>
            <a:endParaRPr lang="ru-RU" dirty="0" smtClean="0"/>
          </a:p>
          <a:p>
            <a:r>
              <a:rPr lang="ru-RU" dirty="0" smtClean="0"/>
              <a:t>      влечет штраф на должностных лиц в размере </a:t>
            </a:r>
            <a:r>
              <a:rPr lang="ru-RU" b="1" dirty="0" smtClean="0">
                <a:solidFill>
                  <a:srgbClr val="FF0000"/>
                </a:solidFill>
              </a:rPr>
              <a:t>тридцати</a:t>
            </a:r>
            <a:r>
              <a:rPr lang="ru-RU" dirty="0" smtClean="0"/>
              <a:t> месячных расчетных показателей.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30 МРП * 3932 = 117 960 ТЕНГЕ</a:t>
            </a:r>
          </a:p>
          <a:p>
            <a:endParaRPr lang="ru-RU" dirty="0" smtClean="0"/>
          </a:p>
          <a:p>
            <a:r>
              <a:rPr lang="ru-RU" dirty="0" smtClean="0"/>
              <a:t>Под должностными лицами следует понимать: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первого</a:t>
            </a:r>
            <a:r>
              <a:rPr lang="ru-RU" dirty="0" smtClean="0"/>
              <a:t> руководителя либо ответственного секретаря или иного осуществляющего полномочия ответственного секретаря должностного лица, определяемого Президентом Республики Казахстан, </a:t>
            </a:r>
            <a:r>
              <a:rPr lang="ru-RU" b="1" dirty="0" smtClean="0">
                <a:solidFill>
                  <a:srgbClr val="FF0000"/>
                </a:solidFill>
              </a:rPr>
              <a:t>заказчика либо лица, исполняющего его обязанности.</a:t>
            </a: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  <a:endParaRPr lang="ru-RU" sz="1400" dirty="0" smtClean="0"/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	</a:t>
            </a:r>
            <a:endParaRPr lang="ru-RU" b="1" i="1" dirty="0" smtClean="0">
              <a:solidFill>
                <a:srgbClr val="2182BD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ru-RU" sz="1800" b="1" i="1" dirty="0" smtClean="0">
                <a:solidFill>
                  <a:srgbClr val="2182BD"/>
                </a:solidFill>
              </a:rPr>
              <a:t>*** Примечание: согласно п. 1 статьи 3 Закона, «недостоверная информация – </a:t>
            </a:r>
            <a:r>
              <a:rPr lang="ru-RU" sz="1800" b="1" i="1" dirty="0" smtClean="0">
                <a:solidFill>
                  <a:srgbClr val="FF0000"/>
                </a:solidFill>
              </a:rPr>
              <a:t>ложные сведения</a:t>
            </a:r>
            <a:r>
              <a:rPr lang="ru-RU" sz="1800" b="1" i="1" dirty="0" smtClean="0">
                <a:solidFill>
                  <a:srgbClr val="2182BD"/>
                </a:solidFill>
              </a:rPr>
              <a:t>, содержащиеся в заявке на участие в конкурсе, аукционе и подтверждающих документах потенциального поставщика и (или) привлекаемого субподрядчика (соисполнителя) по квалификационным требованиям и (или) документам, влияющим на конкурсное ценовое предложение, </a:t>
            </a:r>
            <a:r>
              <a:rPr lang="ru-RU" sz="1800" b="1" i="1" dirty="0" smtClean="0">
                <a:solidFill>
                  <a:srgbClr val="FF0000"/>
                </a:solidFill>
              </a:rPr>
              <a:t>а равно внесенные путем исправлений, искажающих действительное содержание,</a:t>
            </a:r>
            <a:r>
              <a:rPr lang="ru-RU" sz="1800" b="1" i="1" dirty="0" smtClean="0">
                <a:solidFill>
                  <a:srgbClr val="2182BD"/>
                </a:solidFill>
              </a:rPr>
              <a:t> и не соответствующие действительности и подтверждающим документам потенциального поставщика в представленной заявке»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Председатель и члены конкурсной комиссии </a:t>
            </a:r>
            <a:r>
              <a:rPr lang="ru-RU" sz="1800" b="1" i="1" dirty="0" smtClean="0">
                <a:solidFill>
                  <a:srgbClr val="FF0000"/>
                </a:solidFill>
              </a:rPr>
              <a:t>не вправе </a:t>
            </a:r>
            <a:r>
              <a:rPr lang="ru-RU" sz="1800" b="1" i="1" dirty="0" smtClean="0">
                <a:solidFill>
                  <a:srgbClr val="2182BD"/>
                </a:solidFill>
              </a:rPr>
              <a:t>отклонять конкурсную заявку  </a:t>
            </a:r>
            <a:r>
              <a:rPr lang="ru-RU" sz="1800" b="1" i="1" dirty="0" smtClean="0">
                <a:solidFill>
                  <a:srgbClr val="FF0000"/>
                </a:solidFill>
              </a:rPr>
              <a:t>ссылаясь на  открытые источники информации </a:t>
            </a:r>
            <a:r>
              <a:rPr lang="ru-RU" sz="1800" b="1" i="1" dirty="0" smtClean="0">
                <a:solidFill>
                  <a:srgbClr val="2182BD"/>
                </a:solidFill>
              </a:rPr>
              <a:t>(в том числе интернет) 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 пункт 394 Правил, содержит </a:t>
            </a:r>
            <a:r>
              <a:rPr lang="ru-RU" sz="1800" b="1" i="1" dirty="0" smtClean="0">
                <a:solidFill>
                  <a:srgbClr val="FF0000"/>
                </a:solidFill>
              </a:rPr>
              <a:t>исчерпывающий перечень </a:t>
            </a:r>
            <a:r>
              <a:rPr lang="ru-RU" sz="1800" b="1" i="1" dirty="0" smtClean="0">
                <a:solidFill>
                  <a:srgbClr val="2182BD"/>
                </a:solidFill>
              </a:rPr>
              <a:t>оснований для </a:t>
            </a:r>
            <a:r>
              <a:rPr lang="ru-RU" sz="1800" b="1" i="1" dirty="0" smtClean="0">
                <a:solidFill>
                  <a:srgbClr val="FF0000"/>
                </a:solidFill>
              </a:rPr>
              <a:t>отклонения</a:t>
            </a:r>
            <a:r>
              <a:rPr lang="ru-RU" sz="1800" b="1" i="1" dirty="0" smtClean="0">
                <a:solidFill>
                  <a:srgbClr val="2182BD"/>
                </a:solidFill>
              </a:rPr>
              <a:t> конкурсных заявок.  </a:t>
            </a:r>
            <a:endParaRPr lang="ru-RU" sz="1800" dirty="0" smtClean="0">
              <a:solidFill>
                <a:srgbClr val="2182BD"/>
              </a:solidFill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	</a:t>
            </a:r>
            <a:endParaRPr lang="ru-RU" sz="2400" dirty="0">
              <a:solidFill>
                <a:srgbClr val="2182BD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ИЗМЕНЕНИЯ С 1 ЯНВАРЯ 2025 ГОДА (Новая норма)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"10-1. </a:t>
            </a:r>
            <a:r>
              <a:rPr lang="ru-RU" sz="1600" b="1" dirty="0" smtClean="0">
                <a:solidFill>
                  <a:srgbClr val="FF0000"/>
                </a:solidFill>
              </a:rPr>
              <a:t>Непредставление или несвоевременное</a:t>
            </a:r>
            <a:r>
              <a:rPr lang="ru-RU" sz="1600" dirty="0" smtClean="0"/>
              <a:t> представление заказчиком в уполномоченный орган в сфере государственных закупок сведений </a:t>
            </a:r>
            <a:r>
              <a:rPr lang="ru-RU" sz="1600" b="1" dirty="0" smtClean="0">
                <a:solidFill>
                  <a:srgbClr val="FF0000"/>
                </a:solidFill>
              </a:rPr>
              <a:t>об уклонении поставщика </a:t>
            </a:r>
            <a:r>
              <a:rPr lang="ru-RU" sz="1600" b="1" dirty="0" smtClean="0"/>
              <a:t>от заключения договора о государственных закупках </a:t>
            </a:r>
            <a:r>
              <a:rPr lang="ru-RU" sz="1600" b="1" dirty="0" smtClean="0">
                <a:solidFill>
                  <a:srgbClr val="FF0000"/>
                </a:solidFill>
              </a:rPr>
              <a:t>путем невнесения обеспечения исполнения договора </a:t>
            </a:r>
            <a:r>
              <a:rPr lang="ru-RU" sz="1600" dirty="0" smtClean="0"/>
              <a:t>о государственных закупках и (или) антидемпинговой суммы в соответствии с законодательством Республики Казахстан о государственных закупках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тридцати</a:t>
            </a:r>
            <a:r>
              <a:rPr lang="ru-RU" sz="1600" dirty="0" smtClean="0"/>
              <a:t> месячных расчетных показателей.</a:t>
            </a:r>
          </a:p>
          <a:p>
            <a:pPr algn="just"/>
            <a:endParaRPr lang="ru-RU" sz="1600" dirty="0" smtClean="0"/>
          </a:p>
          <a:p>
            <a:pPr algn="ctr"/>
            <a:r>
              <a:rPr lang="ru-RU" sz="1600" b="1" dirty="0" smtClean="0"/>
              <a:t>30 МРП * 3932 = 117 960 ТЕНГЕ</a:t>
            </a:r>
          </a:p>
          <a:p>
            <a:pPr algn="ctr"/>
            <a:endParaRPr lang="ru-RU" sz="1600" b="1" dirty="0" smtClean="0"/>
          </a:p>
          <a:p>
            <a:r>
              <a:rPr lang="ru-RU" sz="1600" dirty="0" smtClean="0"/>
              <a:t>Под должностными лицами следует понимать: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первого</a:t>
            </a:r>
            <a:r>
              <a:rPr lang="ru-RU" sz="1600" dirty="0" smtClean="0"/>
              <a:t> руководителя либо лица, принявшего решение в </a:t>
            </a:r>
            <a:r>
              <a:rPr lang="ru-RU" sz="1600" b="1" dirty="0" smtClean="0">
                <a:solidFill>
                  <a:srgbClr val="FF0000"/>
                </a:solidFill>
              </a:rPr>
              <a:t>соответствии с возложенными полномочиями</a:t>
            </a:r>
            <a:r>
              <a:rPr lang="ru-RU" sz="1600" dirty="0" smtClean="0"/>
              <a:t>, заказчика либо лица, </a:t>
            </a:r>
            <a:r>
              <a:rPr lang="ru-RU" sz="1600" b="1" dirty="0" smtClean="0">
                <a:solidFill>
                  <a:srgbClr val="FF0000"/>
                </a:solidFill>
              </a:rPr>
              <a:t>исполняющего его обязанности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Правила  формирования и ведения реестров в сфере государственных закупок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Приказ Министра финансов Республики Казахстан 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от 28 декабря 2015 года № 694.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	27. В случае уклонения потенциального поставщика от заключения договора о государственных закупках путем не подписания договора о государственных закупках на бумажном носителе в установленные сроки либо путем не внесения обеспечения исполнения договора о государственных закупках, обеспечение аванса (в случае, если договором предусмотрен аванс) и (или) суммы в соответствии со </a:t>
            </a:r>
            <a:r>
              <a:rPr lang="ru-RU" sz="1400" dirty="0" smtClean="0">
                <a:hlinkClick r:id="rId2"/>
              </a:rPr>
              <a:t>статьей 13</a:t>
            </a:r>
            <a:r>
              <a:rPr lang="ru-RU" sz="1400" dirty="0" smtClean="0"/>
              <a:t> Закона, заказчик </a:t>
            </a:r>
            <a:r>
              <a:rPr lang="ru-RU" sz="1400" b="1" dirty="0" smtClean="0">
                <a:solidFill>
                  <a:srgbClr val="FF0000"/>
                </a:solidFill>
              </a:rPr>
              <a:t>в течение 3 (трех) рабочих дней </a:t>
            </a:r>
            <a:r>
              <a:rPr lang="ru-RU" sz="1400" dirty="0" smtClean="0"/>
              <a:t>со дня уклонения от заключения договора о государственных закупках принимает посредством </a:t>
            </a:r>
            <a:r>
              <a:rPr lang="ru-RU" sz="1400" dirty="0" err="1" smtClean="0"/>
              <a:t>веб-портала</a:t>
            </a:r>
            <a:r>
              <a:rPr lang="ru-RU" sz="1400" dirty="0" smtClean="0"/>
              <a:t> по форме согласно </a:t>
            </a:r>
            <a:r>
              <a:rPr lang="ru-RU" sz="1400" dirty="0" smtClean="0">
                <a:hlinkClick r:id="rId3"/>
              </a:rPr>
              <a:t>приложению 6</a:t>
            </a:r>
            <a:r>
              <a:rPr lang="ru-RU" sz="1400" dirty="0" smtClean="0"/>
              <a:t> к настоящим Правилам решение о признании потенциального поставщика или поставщика недобросовестным участником государственных закупок и представляет посредством </a:t>
            </a:r>
            <a:r>
              <a:rPr lang="ru-RU" sz="1400" dirty="0" err="1" smtClean="0"/>
              <a:t>веб-портала</a:t>
            </a:r>
            <a:r>
              <a:rPr lang="ru-RU" sz="1400" dirty="0" smtClean="0"/>
              <a:t> уполномоченному органу сведения о таком потенциальном поставщике или поставщике в электронном виде по форме согласно </a:t>
            </a:r>
            <a:r>
              <a:rPr lang="ru-RU" sz="1400" dirty="0" smtClean="0">
                <a:hlinkClick r:id="rId3"/>
              </a:rPr>
              <a:t>приложению 4</a:t>
            </a:r>
            <a:r>
              <a:rPr lang="ru-RU" sz="1400" dirty="0" smtClean="0"/>
              <a:t> к настоящим Правилам.</a:t>
            </a:r>
            <a:endParaRPr lang="en-US" sz="1400" dirty="0" smtClean="0"/>
          </a:p>
          <a:p>
            <a:pPr algn="just"/>
            <a:endParaRPr lang="en-US" sz="1400" dirty="0" smtClean="0"/>
          </a:p>
          <a:p>
            <a:pPr algn="just"/>
            <a:r>
              <a:rPr lang="ru-RU" sz="1400" dirty="0" smtClean="0"/>
              <a:t>	</a:t>
            </a:r>
            <a:r>
              <a:rPr lang="en-US" sz="1400" b="1" i="1" dirty="0" smtClean="0">
                <a:solidFill>
                  <a:srgbClr val="2182BD"/>
                </a:solidFill>
              </a:rPr>
              <a:t>*** </a:t>
            </a:r>
            <a:r>
              <a:rPr lang="ru-RU" sz="1400" b="1" i="1" dirty="0" smtClean="0">
                <a:solidFill>
                  <a:srgbClr val="2182BD"/>
                </a:solidFill>
              </a:rPr>
              <a:t>Примечание: Заказчик в день определения победителя (ЗЦП), согласно п. 527 Правил в течении 1 (одного рабочего) дня направляет посредством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400" b="1" i="1" dirty="0" smtClean="0">
                <a:solidFill>
                  <a:srgbClr val="2182BD"/>
                </a:solidFill>
              </a:rPr>
              <a:t> на согласование договор Победителю, Победитель согласно п. 528 Правил, в течение трех рабочих дней согласовывает данный договор, в случае не согласования заказчик подписывает руководителем проект договора договор и направляет его на подпись Победителю.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Вместе с тем, согласно п. 531 Правил не подписал, данный договор переходит в статус «Не заключен», при этом Заказчик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в течении 3 (трех) рабочих дней направляет в Комитет Казначейства информацию</a:t>
            </a:r>
            <a:r>
              <a:rPr lang="ru-RU" sz="1400" b="1" i="1" dirty="0" smtClean="0">
                <a:solidFill>
                  <a:srgbClr val="2182BD"/>
                </a:solidFill>
              </a:rPr>
              <a:t> посредством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400" b="1" i="1" dirty="0" smtClean="0">
                <a:solidFill>
                  <a:srgbClr val="2182BD"/>
                </a:solidFill>
              </a:rPr>
              <a:t> о включении </a:t>
            </a:r>
            <a:r>
              <a:rPr lang="ru-RU" sz="1400" b="1" i="1" dirty="0" err="1" smtClean="0">
                <a:solidFill>
                  <a:srgbClr val="2182BD"/>
                </a:solidFill>
              </a:rPr>
              <a:t>данноного</a:t>
            </a:r>
            <a:r>
              <a:rPr lang="ru-RU" sz="1400" b="1" i="1" dirty="0" smtClean="0">
                <a:solidFill>
                  <a:srgbClr val="2182BD"/>
                </a:solidFill>
              </a:rPr>
              <a:t> Победителя в РНУ.</a:t>
            </a:r>
            <a:endParaRPr lang="ru-RU" sz="14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Под </a:t>
            </a:r>
            <a:r>
              <a:rPr lang="ru-RU" sz="2000" b="1" dirty="0" smtClean="0">
                <a:solidFill>
                  <a:srgbClr val="FF0000"/>
                </a:solidFill>
              </a:rPr>
              <a:t>должностными</a:t>
            </a:r>
            <a:r>
              <a:rPr lang="ru-RU" sz="2000" b="1" dirty="0" smtClean="0"/>
              <a:t> лицами </a:t>
            </a:r>
            <a:r>
              <a:rPr lang="ru-RU" sz="2000" dirty="0" smtClean="0"/>
              <a:t>следует понимать: </a:t>
            </a:r>
            <a:r>
              <a:rPr lang="ru-RU" sz="2000" b="1" dirty="0" smtClean="0">
                <a:solidFill>
                  <a:srgbClr val="FF0000"/>
                </a:solidFill>
              </a:rPr>
              <a:t>первого руководителя</a:t>
            </a:r>
            <a:r>
              <a:rPr lang="ru-RU" sz="2000" dirty="0" smtClean="0"/>
              <a:t> либо лица, </a:t>
            </a:r>
            <a:r>
              <a:rPr lang="ru-RU" sz="2000" b="1" u="sng" dirty="0" smtClean="0">
                <a:solidFill>
                  <a:srgbClr val="00B0F0"/>
                </a:solidFill>
              </a:rPr>
              <a:t>утвердившего конкурсную документацию</a:t>
            </a:r>
            <a:r>
              <a:rPr lang="ru-RU" sz="2000" dirty="0" smtClean="0"/>
              <a:t>, аукционную документацию или </a:t>
            </a:r>
            <a:r>
              <a:rPr lang="ru-RU" sz="2000" b="1" dirty="0" smtClean="0"/>
              <a:t>информацию, размещенную при осуществлении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способом запроса ценовых предложений</a:t>
            </a:r>
            <a:r>
              <a:rPr lang="ru-RU" sz="2000" dirty="0" smtClean="0"/>
              <a:t>, организатора государственных закупок, единого организатора государственных закупок, заказчика или лиц, </a:t>
            </a:r>
            <a:r>
              <a:rPr lang="ru-RU" sz="2000" b="1" dirty="0" smtClean="0">
                <a:solidFill>
                  <a:srgbClr val="FF0000"/>
                </a:solidFill>
              </a:rPr>
              <a:t>исполняющих их обязанности</a:t>
            </a:r>
            <a:r>
              <a:rPr lang="ru-RU" sz="2000" b="1" dirty="0" smtClean="0"/>
              <a:t>, и (или) лиц, </a:t>
            </a:r>
            <a:r>
              <a:rPr lang="ru-RU" sz="2000" b="1" dirty="0" smtClean="0">
                <a:solidFill>
                  <a:srgbClr val="FF0000"/>
                </a:solidFill>
              </a:rPr>
              <a:t>непосредственно участвующих в разработке конкурсной документации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(аукционной документации)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*** Примечание: штраф накладывается на </a:t>
            </a:r>
            <a:r>
              <a:rPr lang="ru-RU" sz="1400" b="1" i="1" dirty="0" smtClean="0">
                <a:solidFill>
                  <a:srgbClr val="FF0000"/>
                </a:solidFill>
              </a:rPr>
              <a:t>1 руководителя </a:t>
            </a:r>
            <a:r>
              <a:rPr lang="ru-RU" sz="1400" b="1" i="1" dirty="0" smtClean="0">
                <a:solidFill>
                  <a:srgbClr val="2182BD"/>
                </a:solidFill>
              </a:rPr>
              <a:t>или утвердившего конкурсную документацию (</a:t>
            </a:r>
            <a:r>
              <a:rPr lang="ru-RU" sz="1400" b="1" i="1" dirty="0" smtClean="0">
                <a:solidFill>
                  <a:srgbClr val="FF0000"/>
                </a:solidFill>
              </a:rPr>
              <a:t>подписал приказ </a:t>
            </a:r>
            <a:r>
              <a:rPr lang="ru-RU" sz="1400" b="1" i="1" dirty="0" smtClean="0">
                <a:solidFill>
                  <a:srgbClr val="2182BD"/>
                </a:solidFill>
              </a:rPr>
              <a:t>об утверждении КД), исполняющий его обязанности на момент совершения административного правонарушения </a:t>
            </a:r>
            <a:r>
              <a:rPr lang="ru-RU" sz="1400" b="1" i="1" dirty="0" smtClean="0">
                <a:solidFill>
                  <a:srgbClr val="2182BD"/>
                </a:solidFill>
              </a:rPr>
              <a:t>либо </a:t>
            </a:r>
            <a:r>
              <a:rPr lang="ru-RU" sz="1400" b="1" i="1" dirty="0" smtClean="0">
                <a:solidFill>
                  <a:srgbClr val="2182BD"/>
                </a:solidFill>
              </a:rPr>
              <a:t>лицо утвердивший конкурсную документацию (аукционную документацию) или </a:t>
            </a:r>
            <a:r>
              <a:rPr lang="ru-RU" sz="1400" b="1" i="1" dirty="0" smtClean="0">
                <a:solidFill>
                  <a:srgbClr val="FF0000"/>
                </a:solidFill>
              </a:rPr>
              <a:t>должностное лицо разработавший техническую спецификацию</a:t>
            </a:r>
            <a:endParaRPr lang="ru-RU" sz="1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29. Потенциальный поставщик, признанный победителем, уклонившийся от заключения договора о государственных закупках </a:t>
            </a:r>
            <a:r>
              <a:rPr lang="ru-RU" sz="2000" b="1" dirty="0" smtClean="0">
                <a:solidFill>
                  <a:srgbClr val="FF0000"/>
                </a:solidFill>
              </a:rPr>
              <a:t>путем не внесения обеспечения исполнения договора, обеспечения аванса (в случае</a:t>
            </a:r>
            <a:r>
              <a:rPr lang="ru-RU" sz="2000" dirty="0" smtClean="0"/>
              <a:t>, если договором предусмотрен аванс) и (или) суммы в соответствии со </a:t>
            </a:r>
            <a:r>
              <a:rPr lang="ru-RU" sz="2000" dirty="0" smtClean="0">
                <a:hlinkClick r:id="rId2"/>
              </a:rPr>
              <a:t>статьей 13</a:t>
            </a:r>
            <a:r>
              <a:rPr lang="ru-RU" sz="2000" dirty="0" smtClean="0"/>
              <a:t> Закона, включается </a:t>
            </a:r>
            <a:r>
              <a:rPr lang="ru-RU" sz="2000" b="1" dirty="0" smtClean="0"/>
              <a:t>в реестр недобросовестных участников</a:t>
            </a:r>
            <a:r>
              <a:rPr lang="ru-RU" sz="2000" dirty="0" smtClean="0"/>
              <a:t>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на основании решения заказчика</a:t>
            </a:r>
            <a:r>
              <a:rPr lang="ru-RU" sz="2000" dirty="0" smtClean="0"/>
              <a:t> о признании потенциального поставщика недобросовестным участником государственных закупок, решения уполномоченного органа, принимаемого посредством </a:t>
            </a:r>
            <a:r>
              <a:rPr lang="ru-RU" sz="2000" dirty="0" err="1" smtClean="0"/>
              <a:t>веб-портала</a:t>
            </a:r>
            <a:r>
              <a:rPr lang="ru-RU" sz="2000" dirty="0" smtClean="0"/>
              <a:t> по форме согласно </a:t>
            </a:r>
            <a:r>
              <a:rPr lang="ru-RU" sz="2000" dirty="0" smtClean="0">
                <a:hlinkClick r:id="rId3"/>
              </a:rPr>
              <a:t>приложению 5</a:t>
            </a:r>
            <a:r>
              <a:rPr lang="ru-RU" sz="2000" dirty="0" smtClean="0"/>
              <a:t> к настоящим Правилам.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/>
              <a:t>	10-2. </a:t>
            </a:r>
            <a:r>
              <a:rPr lang="ru-RU" sz="1800" b="1" dirty="0" err="1" smtClean="0">
                <a:solidFill>
                  <a:srgbClr val="FF0000"/>
                </a:solidFill>
              </a:rPr>
              <a:t>Необращение</a:t>
            </a:r>
            <a:r>
              <a:rPr lang="ru-RU" sz="1800" b="1" dirty="0" smtClean="0">
                <a:solidFill>
                  <a:srgbClr val="FF0000"/>
                </a:solidFill>
              </a:rPr>
              <a:t> или несвоевременное обращение </a:t>
            </a:r>
            <a:r>
              <a:rPr lang="ru-RU" sz="1800" dirty="0" smtClean="0"/>
              <a:t>заказчика в суд с иском о признании поставщиков недобросовестными участниками государственных закупок </a:t>
            </a:r>
            <a:r>
              <a:rPr lang="ru-RU" sz="1800" b="1" u="sng" dirty="0" smtClean="0">
                <a:solidFill>
                  <a:srgbClr val="FF0000"/>
                </a:solidFill>
              </a:rPr>
              <a:t>в случае неисполнения либо ненадлежащего исполнения поставщиком</a:t>
            </a:r>
            <a:r>
              <a:rPr lang="ru-RU" sz="1800" dirty="0" smtClean="0"/>
              <a:t> обязательств по заключенному с ним договору о государственных закупках,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влечет штраф на должностных лиц в размере </a:t>
            </a:r>
            <a:r>
              <a:rPr lang="ru-RU" sz="1800" b="1" dirty="0" smtClean="0">
                <a:solidFill>
                  <a:srgbClr val="FF0000"/>
                </a:solidFill>
              </a:rPr>
              <a:t>тридцати </a:t>
            </a:r>
            <a:r>
              <a:rPr lang="ru-RU" sz="1800" dirty="0" smtClean="0"/>
              <a:t>месячных расчетных показателей.";</a:t>
            </a:r>
          </a:p>
          <a:p>
            <a:pPr algn="just"/>
            <a:endParaRPr lang="ru-RU" sz="1800" dirty="0" smtClean="0"/>
          </a:p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30 МРП * 3932 = 117 960 ТЕНГЕ</a:t>
            </a:r>
          </a:p>
          <a:p>
            <a:pPr algn="ctr"/>
            <a:endParaRPr lang="ru-RU" sz="1800" b="1" dirty="0" smtClean="0"/>
          </a:p>
          <a:p>
            <a:r>
              <a:rPr lang="ru-RU" sz="1800" dirty="0" smtClean="0"/>
              <a:t>Под должностными лицами следует понимать: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dirty="0" smtClean="0">
                <a:solidFill>
                  <a:srgbClr val="FF0000"/>
                </a:solidFill>
              </a:rPr>
              <a:t> первого</a:t>
            </a:r>
            <a:r>
              <a:rPr lang="ru-RU" sz="1800" dirty="0" smtClean="0"/>
              <a:t> руководителя либо лица, принявшего решение в </a:t>
            </a:r>
            <a:r>
              <a:rPr lang="ru-RU" sz="1800" b="1" dirty="0" smtClean="0">
                <a:solidFill>
                  <a:srgbClr val="FF0000"/>
                </a:solidFill>
              </a:rPr>
              <a:t>соответствии с возложенными полномочиями</a:t>
            </a:r>
            <a:r>
              <a:rPr lang="ru-RU" sz="1800" dirty="0" smtClean="0"/>
              <a:t>, заказчика либо лица, </a:t>
            </a:r>
            <a:r>
              <a:rPr lang="ru-RU" sz="1800" b="1" dirty="0" smtClean="0">
                <a:solidFill>
                  <a:srgbClr val="FF0000"/>
                </a:solidFill>
              </a:rPr>
              <a:t>исполняющего его обязанности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sz="1600" b="1" i="1" dirty="0" smtClean="0">
                <a:solidFill>
                  <a:srgbClr val="2182BD"/>
                </a:solidFill>
              </a:rPr>
              <a:t>*** </a:t>
            </a:r>
            <a:r>
              <a:rPr lang="ru-RU" sz="1600" b="1" i="1" dirty="0" smtClean="0">
                <a:solidFill>
                  <a:srgbClr val="2182BD"/>
                </a:solidFill>
              </a:rPr>
              <a:t>Примечание: согласно п. 4 статьи 8 Закона, в случае если поставщик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не исполняет </a:t>
            </a:r>
            <a:r>
              <a:rPr lang="ru-RU" sz="1600" b="1" i="1" dirty="0" smtClean="0">
                <a:solidFill>
                  <a:srgbClr val="2182BD"/>
                </a:solidFill>
              </a:rPr>
              <a:t>обязательства (пропал), заказчик обязан </a:t>
            </a:r>
            <a:r>
              <a:rPr lang="ru-RU" sz="1600" b="1" i="1" dirty="0" smtClean="0">
                <a:solidFill>
                  <a:srgbClr val="FF0000"/>
                </a:solidFill>
              </a:rPr>
              <a:t>не позднее тридцати календарных дней</a:t>
            </a:r>
            <a:r>
              <a:rPr lang="ru-RU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со дня расторжения договора </a:t>
            </a:r>
            <a:r>
              <a:rPr lang="ru-RU" sz="1600" b="1" i="1" dirty="0" smtClean="0">
                <a:solidFill>
                  <a:srgbClr val="2182BD"/>
                </a:solidFill>
              </a:rPr>
              <a:t>либо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истечения срока действия договора</a:t>
            </a:r>
            <a:r>
              <a:rPr lang="ru-RU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обратиться с иском в суд </a:t>
            </a:r>
            <a:r>
              <a:rPr lang="ru-RU" sz="1600" b="1" i="1" dirty="0" smtClean="0">
                <a:solidFill>
                  <a:srgbClr val="2182BD"/>
                </a:solidFill>
              </a:rPr>
              <a:t>о признании такого поставщика недобросовестным участником государственных закупок.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sz="1600" b="1" i="1" dirty="0" smtClean="0">
                <a:solidFill>
                  <a:srgbClr val="2182BD"/>
                </a:solidFill>
              </a:rPr>
              <a:t> *** </a:t>
            </a:r>
            <a:r>
              <a:rPr lang="ru-RU" sz="1600" b="1" i="1" dirty="0" smtClean="0">
                <a:solidFill>
                  <a:srgbClr val="2182BD"/>
                </a:solidFill>
              </a:rPr>
              <a:t>Примечание: согласно п. 4 статьи 8 Закона, в случае если поставщик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не надлежащим образом исполняет </a:t>
            </a:r>
            <a:r>
              <a:rPr lang="ru-RU" sz="1600" b="1" i="1" dirty="0" smtClean="0">
                <a:solidFill>
                  <a:srgbClr val="2182BD"/>
                </a:solidFill>
              </a:rPr>
              <a:t>обязательства, заказчик обязан </a:t>
            </a:r>
            <a:r>
              <a:rPr lang="ru-RU" sz="1600" b="1" i="1" dirty="0" smtClean="0">
                <a:solidFill>
                  <a:srgbClr val="FF0000"/>
                </a:solidFill>
              </a:rPr>
              <a:t>не позднее тридцати календарных дней</a:t>
            </a:r>
            <a:r>
              <a:rPr lang="ru-RU" sz="1600" b="1" i="1" dirty="0" smtClean="0">
                <a:solidFill>
                  <a:srgbClr val="2182BD"/>
                </a:solidFill>
              </a:rPr>
              <a:t> со дня, когда ему стало известно о факте нарушения,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обратиться с иском в суд о признании</a:t>
            </a:r>
            <a:r>
              <a:rPr lang="ru-RU" sz="1600" b="1" i="1" dirty="0" smtClean="0">
                <a:solidFill>
                  <a:srgbClr val="2182BD"/>
                </a:solidFill>
              </a:rPr>
              <a:t> такого поставщика недобросовестным участником за исключением случаев, которые в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совокупности</a:t>
            </a:r>
            <a:r>
              <a:rPr lang="ru-RU" sz="1600" b="1" i="1" dirty="0" smtClean="0">
                <a:solidFill>
                  <a:srgbClr val="2182BD"/>
                </a:solidFill>
              </a:rPr>
              <a:t> удовлетворяют следующим условиям: выплатил неустойку, поставил товар (работу или услугу) и не нанес ущерба Заказчику.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В случае если поставщик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не надлежащим образом </a:t>
            </a:r>
            <a:r>
              <a:rPr lang="ru-RU" sz="1600" b="1" i="1" dirty="0" smtClean="0">
                <a:solidFill>
                  <a:srgbClr val="2182BD"/>
                </a:solidFill>
              </a:rPr>
              <a:t>исполняет свои обязательства по договору  рекомендую направить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претензиционое</a:t>
            </a:r>
            <a:r>
              <a:rPr lang="ru-RU" sz="1600" b="1" i="1" dirty="0" smtClean="0">
                <a:solidFill>
                  <a:srgbClr val="2182BD"/>
                </a:solidFill>
              </a:rPr>
              <a:t> письмо посредством </a:t>
            </a:r>
            <a:r>
              <a:rPr lang="ru-RU" sz="1600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</a:rPr>
              <a:t> и </a:t>
            </a:r>
            <a:r>
              <a:rPr lang="ru-RU" sz="1600" b="1" i="1" u="sng" dirty="0" smtClean="0">
                <a:solidFill>
                  <a:srgbClr val="C00000"/>
                </a:solidFill>
              </a:rPr>
              <a:t>в течении 20 календарных дней направить материалы в суд.  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1600" dirty="0" smtClean="0"/>
              <a:t>11. Осуществление государственных закупок </a:t>
            </a:r>
            <a:r>
              <a:rPr lang="ru-RU" sz="1600" b="1" dirty="0" smtClean="0">
                <a:solidFill>
                  <a:srgbClr val="FF0000"/>
                </a:solidFill>
              </a:rPr>
              <a:t>способом из одного источника путем прямого заключения договора </a:t>
            </a:r>
            <a:r>
              <a:rPr lang="ru-RU" sz="1600" dirty="0" smtClean="0"/>
              <a:t>о государственных закупках </a:t>
            </a:r>
            <a:r>
              <a:rPr lang="ru-RU" sz="1600" b="1" dirty="0" smtClean="0">
                <a:solidFill>
                  <a:srgbClr val="FF0000"/>
                </a:solidFill>
              </a:rPr>
              <a:t>в случаях, не предусмотренных законодательством</a:t>
            </a:r>
            <a:r>
              <a:rPr lang="ru-RU" sz="1600" dirty="0" smtClean="0"/>
              <a:t> Республики Казахстан о государственных закупках, а равно приобретение товаров, работ, услуг, </a:t>
            </a:r>
            <a:r>
              <a:rPr lang="ru-RU" sz="1600" b="1" u="sng" dirty="0" smtClean="0">
                <a:solidFill>
                  <a:srgbClr val="00B050"/>
                </a:solidFill>
              </a:rPr>
              <a:t>не предусмотренных в утвержденном годовом плане государственных закупок</a:t>
            </a:r>
            <a:r>
              <a:rPr lang="ru-RU" sz="1600" dirty="0" smtClean="0"/>
              <a:t> (предварительном годовом плане государственных закупок),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      влекут штраф на должностных лиц в размере </a:t>
            </a:r>
            <a:r>
              <a:rPr lang="ru-RU" sz="1600" b="1" dirty="0" smtClean="0">
                <a:solidFill>
                  <a:srgbClr val="FF0000"/>
                </a:solidFill>
              </a:rPr>
              <a:t>ста месячных расчетных показателей</a:t>
            </a:r>
            <a:r>
              <a:rPr lang="ru-RU" sz="1600" dirty="0" smtClean="0"/>
              <a:t>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100 МРП* 3 932 тенге = 393 200.00 тенге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/>
              <a:t>Под должностными лицами следует понимать:</a:t>
            </a:r>
          </a:p>
          <a:p>
            <a:pPr algn="ctr"/>
            <a:endParaRPr lang="ru-RU" sz="1600" b="1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первого</a:t>
            </a:r>
            <a:r>
              <a:rPr lang="ru-RU" sz="1600" dirty="0" smtClean="0"/>
              <a:t> руководителя </a:t>
            </a:r>
            <a:r>
              <a:rPr lang="ru-RU" sz="1600" b="1" dirty="0" smtClean="0">
                <a:solidFill>
                  <a:srgbClr val="FF0000"/>
                </a:solidFill>
              </a:rPr>
              <a:t>либо</a:t>
            </a:r>
            <a:r>
              <a:rPr lang="ru-RU" sz="1600" dirty="0" smtClean="0"/>
              <a:t> лица, </a:t>
            </a:r>
            <a:r>
              <a:rPr lang="ru-RU" sz="1600" b="1" dirty="0" smtClean="0"/>
              <a:t>принявшего решение в соответствии с </a:t>
            </a:r>
            <a:r>
              <a:rPr lang="ru-RU" sz="1600" b="1" dirty="0" smtClean="0">
                <a:solidFill>
                  <a:srgbClr val="FF0000"/>
                </a:solidFill>
              </a:rPr>
              <a:t>возложенными полномочиями</a:t>
            </a:r>
            <a:r>
              <a:rPr lang="ru-RU" sz="1600" dirty="0" smtClean="0"/>
              <a:t>, заказчика </a:t>
            </a:r>
            <a:r>
              <a:rPr lang="ru-RU" sz="1600" b="1" dirty="0" smtClean="0">
                <a:solidFill>
                  <a:srgbClr val="FF0000"/>
                </a:solidFill>
              </a:rPr>
              <a:t>либо лица, исполняющего его обязанности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  <a:r>
              <a:rPr lang="en-US" sz="1400" b="1" i="1" dirty="0" smtClean="0">
                <a:solidFill>
                  <a:srgbClr val="C00000"/>
                </a:solidFill>
              </a:rPr>
              <a:t>*** </a:t>
            </a:r>
            <a:r>
              <a:rPr lang="ru-RU" sz="1400" b="1" i="1" dirty="0" smtClean="0">
                <a:solidFill>
                  <a:srgbClr val="C00000"/>
                </a:solidFill>
              </a:rPr>
              <a:t>Примечание: Пример заключения договора из одного источника путем прямого заключения , где имеется риск об административном штрафе.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Пример 1. Заказчиком заключен договор согласно п.п. 2 п. 3 статьи 16 Закона, по объектами интеллектуальной собственности, у лица, обладающего исключительными правами в отношении приобретаемых товаров, услуг, </a:t>
            </a:r>
            <a:r>
              <a:rPr lang="ru-RU" sz="1400" b="1" i="1" dirty="0" smtClean="0">
                <a:solidFill>
                  <a:srgbClr val="C00000"/>
                </a:solidFill>
              </a:rPr>
              <a:t>не имеющий заключения антимонопольного органа </a:t>
            </a:r>
            <a:r>
              <a:rPr lang="ru-RU" sz="1400" b="1" i="1" dirty="0" smtClean="0">
                <a:solidFill>
                  <a:srgbClr val="2182BD"/>
                </a:solidFill>
              </a:rPr>
              <a:t>об отсутствии субъектов частного предпринимательства, осуществляющих производство аналогичных товаров и услуг.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Пример 2. Заказчиком заключен договор согласно п.п. 28 п. 3 статьи 16 Закона, 100 МРП или 500 МРП, на однородных товаров, работы или услуги если такой годовой объем однородных товаров в стоимостном выражении </a:t>
            </a:r>
            <a:r>
              <a:rPr lang="ru-RU" sz="1400" b="1" i="1" u="sng" dirty="0" smtClean="0">
                <a:solidFill>
                  <a:srgbClr val="C00000"/>
                </a:solidFill>
              </a:rPr>
              <a:t>превышает 100 МРП или 500 МРП.</a:t>
            </a:r>
          </a:p>
          <a:p>
            <a:pPr algn="just"/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Пример 3. Заказчиком заключен договор согласно п.п. 35 п. 3 статьи 16 Закона, по ежедневной и (или) еженедельной потребности на период до подведения итогов государственных закупок, в случае если у Заказчика не имеется отказ поставщика на продление действия договора, заключенного в предыдущем году, а так же на товары работы или услуги не включенные в перечень  утвержденный уполномоченным органом (</a:t>
            </a:r>
            <a:r>
              <a:rPr lang="ru-RU" sz="1200" b="1" i="1" dirty="0" smtClean="0">
                <a:solidFill>
                  <a:srgbClr val="2182BD"/>
                </a:solidFill>
              </a:rPr>
              <a:t>Приказ Министра финансов Республики Казахстан от 20 августа 2024 года № 559</a:t>
            </a:r>
            <a:r>
              <a:rPr lang="ru-RU" sz="1400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400" b="1" i="1" dirty="0" smtClean="0">
              <a:solidFill>
                <a:srgbClr val="C0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C00000"/>
                </a:solidFill>
              </a:rPr>
              <a:t>	</a:t>
            </a:r>
            <a:endParaRPr lang="ru-RU" sz="1400" b="1" i="1" dirty="0" smtClean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12. </a:t>
            </a:r>
            <a:r>
              <a:rPr lang="ru-RU" sz="1600" dirty="0" err="1" smtClean="0"/>
              <a:t>Неуказание</a:t>
            </a:r>
            <a:r>
              <a:rPr lang="ru-RU" sz="1600" dirty="0" smtClean="0"/>
              <a:t> в протоколах предварительного допуска на участие в конкурсе (аукционе), об итогах государственных закупок способом конкурса (аукциона) </a:t>
            </a:r>
            <a:r>
              <a:rPr lang="ru-RU" sz="1600" b="1" u="sng" dirty="0" smtClean="0">
                <a:solidFill>
                  <a:srgbClr val="C00000"/>
                </a:solidFill>
              </a:rPr>
              <a:t>подробного описания причин отклонения заявки потенциального поставщика </a:t>
            </a:r>
            <a:r>
              <a:rPr lang="ru-RU" sz="1600" dirty="0" smtClean="0"/>
              <a:t>на участие в конкурсе (аукционе), в том числе сведений и документов, подтверждающих его несоответствие квалификационным требованиям и требованиям конкурсной документации (аукционной документации), –</a:t>
            </a:r>
          </a:p>
          <a:p>
            <a:r>
              <a:rPr lang="ru-RU" sz="1600" dirty="0" smtClean="0"/>
              <a:t>      влечет штраф на должностных лиц в размере </a:t>
            </a:r>
            <a:r>
              <a:rPr lang="ru-RU" sz="1600" b="1" dirty="0" smtClean="0">
                <a:solidFill>
                  <a:srgbClr val="C00000"/>
                </a:solidFill>
              </a:rPr>
              <a:t>десяти </a:t>
            </a:r>
            <a:r>
              <a:rPr lang="ru-RU" sz="1600" dirty="0" smtClean="0"/>
              <a:t>месячных расчетных показателей.</a:t>
            </a:r>
          </a:p>
          <a:p>
            <a:endParaRPr lang="ru-RU" sz="1600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10 МРП * 3 932 = 39 320 ТЕНГЕ</a:t>
            </a:r>
          </a:p>
          <a:p>
            <a:endParaRPr lang="ru-RU" sz="1600" dirty="0" smtClean="0"/>
          </a:p>
          <a:p>
            <a:r>
              <a:rPr lang="ru-RU" sz="1600" b="1" dirty="0" smtClean="0"/>
              <a:t>Под должностными лицами следует понимать: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dirty="0" smtClean="0">
                <a:solidFill>
                  <a:srgbClr val="FF0000"/>
                </a:solidFill>
              </a:rPr>
              <a:t>Председателя</a:t>
            </a:r>
            <a:r>
              <a:rPr lang="ru-RU" sz="1600" dirty="0" smtClean="0"/>
              <a:t> конкурсной комиссии (аукционной комиссии), а также </a:t>
            </a:r>
            <a:r>
              <a:rPr lang="ru-RU" sz="1600" b="1" dirty="0" smtClean="0">
                <a:solidFill>
                  <a:srgbClr val="FF0000"/>
                </a:solidFill>
              </a:rPr>
              <a:t>членов конкурсной комиссии</a:t>
            </a:r>
            <a:r>
              <a:rPr lang="ru-RU" sz="1600" dirty="0" smtClean="0"/>
              <a:t> (аукционной комиссии).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</a:t>
            </a:r>
            <a:r>
              <a:rPr lang="ru-RU" sz="1800" dirty="0" smtClean="0"/>
              <a:t>Согласно п. 4 статьи 12 Закона «О государственных закупках» под </a:t>
            </a:r>
            <a:r>
              <a:rPr lang="ru-RU" sz="1800" b="1" dirty="0" err="1" smtClean="0">
                <a:solidFill>
                  <a:srgbClr val="FF0000"/>
                </a:solidFill>
              </a:rPr>
              <a:t>неизмеряемыми</a:t>
            </a:r>
            <a:r>
              <a:rPr lang="ru-RU" sz="1800" b="1" dirty="0" smtClean="0">
                <a:solidFill>
                  <a:srgbClr val="FF0000"/>
                </a:solidFill>
              </a:rPr>
              <a:t> требованиями </a:t>
            </a:r>
            <a:r>
              <a:rPr lang="ru-RU" sz="1800" dirty="0" smtClean="0"/>
              <a:t>понимаются требования, которые нельзя точно оценить или измерить с помощью численных или статистических методов.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</a:rPr>
              <a:t>*** Примечание: Заказчик обязан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конкретизировать (точные)</a:t>
            </a:r>
            <a:r>
              <a:rPr lang="ru-RU" sz="1600" b="1" i="1" dirty="0" smtClean="0">
                <a:solidFill>
                  <a:srgbClr val="2182BD"/>
                </a:solidFill>
              </a:rPr>
              <a:t> в технической спецификации закупаемый </a:t>
            </a:r>
            <a:r>
              <a:rPr lang="ru-RU" sz="1600" b="1" i="1" dirty="0" smtClean="0">
                <a:solidFill>
                  <a:srgbClr val="FF0000"/>
                </a:solidFill>
              </a:rPr>
              <a:t>объем</a:t>
            </a:r>
            <a:r>
              <a:rPr lang="ru-RU" sz="1600" b="1" i="1" dirty="0" smtClean="0">
                <a:solidFill>
                  <a:srgbClr val="2182BD"/>
                </a:solidFill>
              </a:rPr>
              <a:t> товаров, работ и услуг, так чтобы потенциальный поставщик имел возможность </a:t>
            </a:r>
            <a:r>
              <a:rPr lang="ru-RU" sz="1600" b="1" i="1" dirty="0" smtClean="0">
                <a:solidFill>
                  <a:srgbClr val="FF0000"/>
                </a:solidFill>
              </a:rPr>
              <a:t>измерить или посчитать, данные объемы до подачи ценового предложения или конкурсное ценного предложения.</a:t>
            </a:r>
            <a:r>
              <a:rPr lang="ru-RU" sz="1600" dirty="0" smtClean="0"/>
              <a:t>  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600" b="1" i="1" dirty="0" smtClean="0">
                <a:solidFill>
                  <a:srgbClr val="FF0000"/>
                </a:solidFill>
              </a:rPr>
              <a:t>положительный</a:t>
            </a:r>
            <a:r>
              <a:rPr lang="ru-RU" sz="1600" b="1" i="1" dirty="0" smtClean="0">
                <a:solidFill>
                  <a:srgbClr val="2182BD"/>
                </a:solidFill>
              </a:rPr>
              <a:t>:    </a:t>
            </a:r>
            <a:endParaRPr lang="ru-RU" sz="1600" b="1" i="1" u="sng" dirty="0" smtClean="0">
              <a:solidFill>
                <a:srgbClr val="FF0000"/>
              </a:solidFill>
            </a:endParaRP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Пример </a:t>
            </a:r>
            <a:r>
              <a:rPr lang="ru-RU" sz="1600" b="1" i="1" dirty="0" smtClean="0">
                <a:solidFill>
                  <a:srgbClr val="FF0000"/>
                </a:solidFill>
              </a:rPr>
              <a:t>отрицательный</a:t>
            </a:r>
            <a:r>
              <a:rPr lang="ru-RU" sz="1600" b="1" i="1" dirty="0" smtClean="0">
                <a:solidFill>
                  <a:srgbClr val="2182BD"/>
                </a:solidFill>
              </a:rPr>
              <a:t>:    </a:t>
            </a:r>
            <a:endParaRPr lang="ru-RU" sz="1600" b="1" i="1" u="sng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  <a:r>
              <a:rPr lang="en-US" sz="2000" b="1" i="1" dirty="0" smtClean="0">
                <a:solidFill>
                  <a:srgbClr val="2182BD"/>
                </a:solidFill>
              </a:rPr>
              <a:t>*** </a:t>
            </a:r>
            <a:r>
              <a:rPr lang="ru-RU" sz="2000" b="1" i="1" dirty="0" smtClean="0">
                <a:solidFill>
                  <a:srgbClr val="2182BD"/>
                </a:solidFill>
              </a:rPr>
              <a:t>Примечание: Согласно Закона Республики Казахстан от 1 июля 2024 года № 106-VIII ЗРК.   «О государственных закупках» понятие предварительный протокол допуска </a:t>
            </a:r>
            <a:r>
              <a:rPr lang="ru-RU" sz="2000" b="1" i="1" dirty="0" smtClean="0">
                <a:solidFill>
                  <a:srgbClr val="FF0000"/>
                </a:solidFill>
              </a:rPr>
              <a:t>отсутствует</a:t>
            </a:r>
            <a:r>
              <a:rPr lang="ru-RU" sz="2000" b="1" i="1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Председателю и членам конкурсной комиссии рекомендую  отклонять конкурсные заявки потенциальных поставщиков согласно </a:t>
            </a:r>
            <a:r>
              <a:rPr lang="ru-RU" sz="2000" b="1" i="1" dirty="0" smtClean="0">
                <a:solidFill>
                  <a:srgbClr val="FF0000"/>
                </a:solidFill>
              </a:rPr>
              <a:t>п.  212 Правил, который содержит исчерпывающий перечень оснований для отклонений</a:t>
            </a:r>
            <a:r>
              <a:rPr lang="ru-RU" sz="2000" b="1" i="1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	Кроме того, председателю и членам конкурсной комиссии требуется отклонять конкурсные заявки не по формальному основанию, при этом протокол итогов должен содержать сведения и документы, </a:t>
            </a:r>
            <a:r>
              <a:rPr lang="ru-RU" sz="2000" b="1" i="1" dirty="0" smtClean="0">
                <a:solidFill>
                  <a:srgbClr val="FF0000"/>
                </a:solidFill>
              </a:rPr>
              <a:t>подтверждающих его несоответствие </a:t>
            </a:r>
            <a:r>
              <a:rPr lang="ru-RU" sz="2000" b="1" i="1" dirty="0" smtClean="0">
                <a:solidFill>
                  <a:srgbClr val="2182BD"/>
                </a:solidFill>
              </a:rPr>
              <a:t>квалификационным требованиям и требованиям конкурсной документации.</a:t>
            </a:r>
          </a:p>
          <a:p>
            <a:pPr algn="just"/>
            <a:r>
              <a:rPr lang="ru-RU" sz="2000" b="1" i="1" dirty="0" smtClean="0">
                <a:solidFill>
                  <a:srgbClr val="2182BD"/>
                </a:solidFill>
              </a:rPr>
              <a:t> </a:t>
            </a:r>
          </a:p>
          <a:p>
            <a:r>
              <a:rPr lang="ru-RU" sz="2000" b="1" i="1" dirty="0" smtClean="0">
                <a:solidFill>
                  <a:srgbClr val="2182BD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400" dirty="0" smtClean="0"/>
              <a:t>13. </a:t>
            </a:r>
            <a:r>
              <a:rPr lang="ru-RU" sz="1400" b="1" dirty="0" err="1" smtClean="0">
                <a:solidFill>
                  <a:srgbClr val="FF0000"/>
                </a:solidFill>
              </a:rPr>
              <a:t>Неразмещение</a:t>
            </a:r>
            <a:r>
              <a:rPr lang="ru-RU" sz="1400" b="1" dirty="0" smtClean="0">
                <a:solidFill>
                  <a:srgbClr val="FF0000"/>
                </a:solidFill>
              </a:rPr>
              <a:t> или несвоевременное размещение годового плана</a:t>
            </a:r>
            <a:r>
              <a:rPr lang="ru-RU" sz="1400" dirty="0" smtClean="0"/>
              <a:t> государственных закупок (предварительного годового плана государственных закупок) или </a:t>
            </a:r>
            <a:r>
              <a:rPr lang="ru-RU" sz="1400" b="1" dirty="0" smtClean="0">
                <a:solidFill>
                  <a:srgbClr val="FF0000"/>
                </a:solidFill>
              </a:rPr>
              <a:t>внесенных изменений и (или) дополнений в годовой план государственных закупок</a:t>
            </a:r>
            <a:r>
              <a:rPr lang="ru-RU" sz="1400" dirty="0" smtClean="0"/>
              <a:t> (предварительный годовой план государственных закупок) на </a:t>
            </a:r>
            <a:r>
              <a:rPr lang="ru-RU" sz="1400" dirty="0" err="1" smtClean="0"/>
              <a:t>веб-портале</a:t>
            </a:r>
            <a:r>
              <a:rPr lang="ru-RU" sz="1400" dirty="0" smtClean="0"/>
              <a:t> государственных закупок, за исключением сведений, составляющих государственные секреты в соответствии с законодательством Республики Казахстан о государственных секретах и (или) содержащих информацию ограниченного распространения, </a:t>
            </a:r>
            <a:r>
              <a:rPr lang="ru-RU" sz="1400" b="1" dirty="0" smtClean="0"/>
              <a:t>а равно утверждение (уточнение) годового плана государственных закупок в объеме, </a:t>
            </a:r>
            <a:r>
              <a:rPr lang="ru-RU" sz="1400" b="1" dirty="0" smtClean="0">
                <a:solidFill>
                  <a:srgbClr val="FF0000"/>
                </a:solidFill>
              </a:rPr>
              <a:t>не соответствующем бюджету (плану развития),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выделенным деньгам из Фонда поддержки инфраструктуры образования или </a:t>
            </a:r>
            <a:r>
              <a:rPr lang="ru-RU" sz="1400" b="1" dirty="0" smtClean="0">
                <a:solidFill>
                  <a:srgbClr val="2182BD"/>
                </a:solidFill>
              </a:rPr>
              <a:t>индивидуальному плану финансирования в совокупности по спецификам экономической классификации (статьям расходов), </a:t>
            </a:r>
            <a:r>
              <a:rPr lang="ru-RU" sz="1400" dirty="0" smtClean="0"/>
              <a:t>по которым требуются заключения договоров о государственных закупках, –</a:t>
            </a:r>
          </a:p>
          <a:p>
            <a:r>
              <a:rPr lang="ru-RU" sz="1400" dirty="0" smtClean="0"/>
              <a:t>      влекут штраф на должностных лиц в размере </a:t>
            </a:r>
            <a:r>
              <a:rPr lang="ru-RU" sz="1400" b="1" dirty="0" smtClean="0">
                <a:solidFill>
                  <a:srgbClr val="FF0000"/>
                </a:solidFill>
              </a:rPr>
              <a:t>пятнадцати месячных расчетных показателей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algn="ctr"/>
            <a:r>
              <a:rPr lang="ru-RU" sz="1400" b="1" dirty="0" smtClean="0"/>
              <a:t>15 МРП * 3 932 МРП = 58 980.00 ТЕНГЕ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b="1" dirty="0" smtClean="0"/>
              <a:t>Под должностными лицами следует понимать:</a:t>
            </a:r>
          </a:p>
          <a:p>
            <a:endParaRPr lang="ru-RU" sz="1400" dirty="0" smtClean="0"/>
          </a:p>
          <a:p>
            <a:pPr algn="just"/>
            <a:r>
              <a:rPr lang="ru-RU" sz="1400" dirty="0" smtClean="0"/>
              <a:t>	</a:t>
            </a:r>
            <a:r>
              <a:rPr lang="ru-RU" sz="1400" b="1" dirty="0" smtClean="0">
                <a:solidFill>
                  <a:srgbClr val="FF0000"/>
                </a:solidFill>
              </a:rPr>
              <a:t>первого</a:t>
            </a:r>
            <a:r>
              <a:rPr lang="ru-RU" sz="1400" dirty="0" smtClean="0"/>
              <a:t> руководителя либо лица, </a:t>
            </a:r>
            <a:r>
              <a:rPr lang="ru-RU" sz="1400" b="1" dirty="0" smtClean="0">
                <a:solidFill>
                  <a:srgbClr val="FF0000"/>
                </a:solidFill>
              </a:rPr>
              <a:t>принявшего решение в соответствии с возложенными полномочиями</a:t>
            </a:r>
            <a:r>
              <a:rPr lang="ru-RU" sz="1400" dirty="0" smtClean="0"/>
              <a:t>, заказчика либо лица, </a:t>
            </a:r>
            <a:r>
              <a:rPr lang="ru-RU" sz="1400" b="1" dirty="0" smtClean="0">
                <a:solidFill>
                  <a:srgbClr val="FF0000"/>
                </a:solidFill>
              </a:rPr>
              <a:t>исполняющего его обязанности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3999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b="1" i="1" dirty="0" smtClean="0">
                <a:solidFill>
                  <a:srgbClr val="2182BD"/>
                </a:solidFill>
              </a:rPr>
              <a:t>*** </a:t>
            </a:r>
            <a:r>
              <a:rPr lang="ru-RU" b="1" i="1" dirty="0" smtClean="0">
                <a:solidFill>
                  <a:srgbClr val="2182BD"/>
                </a:solidFill>
              </a:rPr>
              <a:t>Примечание: согласно п. 5 статьи 6 Закона, Заказчик </a:t>
            </a:r>
            <a:r>
              <a:rPr lang="ru-RU" b="1" i="1" dirty="0" smtClean="0">
                <a:solidFill>
                  <a:srgbClr val="FF0000"/>
                </a:solidFill>
              </a:rPr>
              <a:t>в течение пяти рабочих дней </a:t>
            </a:r>
            <a:r>
              <a:rPr lang="ru-RU" b="1" i="1" dirty="0" smtClean="0">
                <a:solidFill>
                  <a:srgbClr val="2182BD"/>
                </a:solidFill>
              </a:rPr>
              <a:t>со дня утверждения годового плана государственных закупок (предварительного годового плана государственных закупок) </a:t>
            </a:r>
            <a:r>
              <a:rPr lang="ru-RU" b="1" i="1" dirty="0" smtClean="0">
                <a:solidFill>
                  <a:srgbClr val="FF0000"/>
                </a:solidFill>
              </a:rPr>
              <a:t>обязан разместить его на </a:t>
            </a:r>
            <a:r>
              <a:rPr lang="ru-RU" b="1" i="1" dirty="0" err="1" smtClean="0">
                <a:solidFill>
                  <a:srgbClr val="FF0000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.</a:t>
            </a: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При этом, рекомендую после утверждения соответствующего бюджета (плана развития) в течении 10 рабочих дней вносить соответствующие данные не посредственно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, после чего выгрузить с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b="1" i="1" dirty="0" smtClean="0">
                <a:solidFill>
                  <a:srgbClr val="2182BD"/>
                </a:solidFill>
              </a:rPr>
              <a:t> в формате </a:t>
            </a:r>
            <a:r>
              <a:rPr lang="en-US" b="1" i="1" dirty="0" err="1" smtClean="0">
                <a:solidFill>
                  <a:srgbClr val="2182BD"/>
                </a:solidFill>
              </a:rPr>
              <a:t>Excell</a:t>
            </a:r>
            <a:r>
              <a:rPr lang="ru-RU" b="1" i="1" dirty="0" smtClean="0">
                <a:solidFill>
                  <a:srgbClr val="2182BD"/>
                </a:solidFill>
              </a:rPr>
              <a:t> и приложить к приказу об утверждении плана государственных закупок.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</a:t>
            </a:r>
            <a:r>
              <a:rPr lang="en-US" b="1" i="1" dirty="0" smtClean="0">
                <a:solidFill>
                  <a:srgbClr val="2182BD"/>
                </a:solidFill>
              </a:rPr>
              <a:t>*** </a:t>
            </a:r>
            <a:r>
              <a:rPr lang="ru-RU" b="1" i="1" dirty="0" smtClean="0">
                <a:solidFill>
                  <a:srgbClr val="2182BD"/>
                </a:solidFill>
              </a:rPr>
              <a:t>Примечание: согласно п. 7 статьи 6 Закона, Заказчик </a:t>
            </a:r>
            <a:r>
              <a:rPr lang="ru-RU" b="1" i="1" dirty="0" smtClean="0">
                <a:solidFill>
                  <a:srgbClr val="FF0000"/>
                </a:solidFill>
              </a:rPr>
              <a:t>в течение пяти рабочих дней </a:t>
            </a:r>
            <a:r>
              <a:rPr lang="ru-RU" b="1" i="1" dirty="0" smtClean="0">
                <a:solidFill>
                  <a:srgbClr val="2182BD"/>
                </a:solidFill>
              </a:rPr>
              <a:t>со дня принятия решения </a:t>
            </a:r>
            <a:r>
              <a:rPr lang="ru-RU" b="1" i="1" u="sng" dirty="0" smtClean="0">
                <a:solidFill>
                  <a:srgbClr val="FF0000"/>
                </a:solidFill>
              </a:rPr>
              <a:t>о внесении изменений и (или) дополнений </a:t>
            </a:r>
            <a:r>
              <a:rPr lang="ru-RU" b="1" i="1" dirty="0" smtClean="0">
                <a:solidFill>
                  <a:srgbClr val="2182BD"/>
                </a:solidFill>
              </a:rPr>
              <a:t>в годовой план государственных закупок (предварительный годовой план государственных закупок) обязан разместить внесенные изменения и (или) дополнения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. (приказ </a:t>
            </a:r>
            <a:r>
              <a:rPr lang="ru-RU" b="1" i="1" dirty="0" err="1" smtClean="0">
                <a:solidFill>
                  <a:srgbClr val="2182BD"/>
                </a:solidFill>
              </a:rPr>
              <a:t>регестрировать</a:t>
            </a:r>
            <a:r>
              <a:rPr lang="ru-RU" b="1" i="1" dirty="0" smtClean="0">
                <a:solidFill>
                  <a:srgbClr val="2182BD"/>
                </a:solidFill>
              </a:rPr>
              <a:t> в день когда будет готова вся информация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При этом, рекомендую после принятия решения </a:t>
            </a:r>
            <a:r>
              <a:rPr lang="ru-RU" b="1" i="1" u="sng" dirty="0" smtClean="0">
                <a:solidFill>
                  <a:srgbClr val="FF0000"/>
                </a:solidFill>
              </a:rPr>
              <a:t>о внесении изменений и (или) дополнений </a:t>
            </a:r>
            <a:r>
              <a:rPr lang="ru-RU" b="1" i="1" dirty="0" smtClean="0">
                <a:solidFill>
                  <a:srgbClr val="2182BD"/>
                </a:solidFill>
              </a:rPr>
              <a:t>в годовой план государственных закупок вносить соответствующие данные не посредственно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, после чего выгрузить с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веб-портала</a:t>
            </a:r>
            <a:r>
              <a:rPr lang="ru-RU" b="1" i="1" dirty="0" smtClean="0">
                <a:solidFill>
                  <a:srgbClr val="2182BD"/>
                </a:solidFill>
              </a:rPr>
              <a:t> в формате </a:t>
            </a:r>
            <a:r>
              <a:rPr lang="en-US" b="1" i="1" dirty="0" err="1" smtClean="0">
                <a:solidFill>
                  <a:srgbClr val="2182BD"/>
                </a:solidFill>
              </a:rPr>
              <a:t>Excell</a:t>
            </a:r>
            <a:r>
              <a:rPr lang="ru-RU" b="1" i="1" dirty="0" smtClean="0">
                <a:solidFill>
                  <a:srgbClr val="2182BD"/>
                </a:solidFill>
              </a:rPr>
              <a:t> и приложить к приказу об утверждении плана государственных закупок. (приказ </a:t>
            </a:r>
            <a:r>
              <a:rPr lang="ru-RU" b="1" i="1" dirty="0" err="1" smtClean="0">
                <a:solidFill>
                  <a:srgbClr val="2182BD"/>
                </a:solidFill>
              </a:rPr>
              <a:t>регестрировать</a:t>
            </a:r>
            <a:r>
              <a:rPr lang="ru-RU" b="1" i="1" dirty="0" smtClean="0">
                <a:solidFill>
                  <a:srgbClr val="2182BD"/>
                </a:solidFill>
              </a:rPr>
              <a:t> в день когда будет готова вся информация на </a:t>
            </a:r>
            <a:r>
              <a:rPr lang="ru-RU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b="1" i="1" dirty="0" smtClean="0">
                <a:solidFill>
                  <a:srgbClr val="2182BD"/>
                </a:solidFill>
              </a:rPr>
              <a:t>)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14. </a:t>
            </a:r>
            <a:r>
              <a:rPr lang="ru-RU" sz="1800" b="1" dirty="0" smtClean="0">
                <a:solidFill>
                  <a:srgbClr val="FF0000"/>
                </a:solidFill>
              </a:rPr>
              <a:t>Несвоевременное рассмотрение заявок </a:t>
            </a:r>
            <a:r>
              <a:rPr lang="ru-RU" sz="1800" dirty="0" smtClean="0"/>
              <a:t>потенциальных поставщиков на участие в конкурсе (аукционе), </a:t>
            </a:r>
            <a:r>
              <a:rPr lang="ru-RU" sz="1800" b="1" dirty="0" smtClean="0">
                <a:solidFill>
                  <a:srgbClr val="FF0000"/>
                </a:solidFill>
              </a:rPr>
              <a:t>а равно несвоевременное размещение протокола</a:t>
            </a:r>
            <a:r>
              <a:rPr lang="ru-RU" sz="1800" dirty="0" smtClean="0"/>
              <a:t> предварительного допуска и (или) протокола итогов –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влекут штраф на должностных лиц в размере </a:t>
            </a:r>
            <a:r>
              <a:rPr lang="ru-RU" sz="1800" b="1" dirty="0" smtClean="0">
                <a:solidFill>
                  <a:srgbClr val="FF0000"/>
                </a:solidFill>
              </a:rPr>
              <a:t>тридцати месячных расчетных показателей.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800" b="1" dirty="0" smtClean="0"/>
              <a:t>30 МРП * 3 932 МРП = 117 960.00 ТЕНГЕ</a:t>
            </a:r>
          </a:p>
          <a:p>
            <a:pPr algn="ctr"/>
            <a:endParaRPr lang="ru-RU" sz="1800" b="1" dirty="0" smtClean="0"/>
          </a:p>
          <a:p>
            <a:r>
              <a:rPr lang="ru-RU" sz="1800" b="1" dirty="0" smtClean="0"/>
              <a:t>Под должностными лицами следует понимать:</a:t>
            </a:r>
          </a:p>
          <a:p>
            <a:endParaRPr lang="ru-RU" sz="1800" b="1" dirty="0" smtClean="0"/>
          </a:p>
          <a:p>
            <a:r>
              <a:rPr lang="ru-RU" sz="1800" dirty="0" smtClean="0"/>
              <a:t>	</a:t>
            </a:r>
            <a:r>
              <a:rPr lang="ru-RU" sz="1800" b="1" dirty="0" smtClean="0">
                <a:solidFill>
                  <a:srgbClr val="FF0000"/>
                </a:solidFill>
              </a:rPr>
              <a:t>председателя</a:t>
            </a:r>
            <a:r>
              <a:rPr lang="ru-RU" sz="1800" dirty="0" smtClean="0"/>
              <a:t> конкурсной комиссии (аукционной комиссии), а также </a:t>
            </a:r>
            <a:r>
              <a:rPr lang="ru-RU" sz="1800" b="1" dirty="0" smtClean="0">
                <a:solidFill>
                  <a:srgbClr val="FF0000"/>
                </a:solidFill>
              </a:rPr>
              <a:t>членов</a:t>
            </a:r>
            <a:r>
              <a:rPr lang="ru-RU" sz="1800" dirty="0" smtClean="0"/>
              <a:t> и </a:t>
            </a:r>
            <a:r>
              <a:rPr lang="ru-RU" sz="1800" b="1" dirty="0" smtClean="0">
                <a:solidFill>
                  <a:srgbClr val="FF0000"/>
                </a:solidFill>
              </a:rPr>
              <a:t>секретаря</a:t>
            </a:r>
            <a:r>
              <a:rPr lang="ru-RU" sz="1800" dirty="0" smtClean="0"/>
              <a:t> конкурсной комиссии (аукционной комиссии);</a:t>
            </a:r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39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</a:t>
            </a:r>
            <a:r>
              <a:rPr lang="en-US" sz="1800" b="1" i="1" dirty="0" smtClean="0">
                <a:solidFill>
                  <a:srgbClr val="2182BD"/>
                </a:solidFill>
              </a:rPr>
              <a:t>*** </a:t>
            </a:r>
            <a:r>
              <a:rPr lang="ru-RU" sz="1800" b="1" i="1" dirty="0" smtClean="0">
                <a:solidFill>
                  <a:srgbClr val="2182BD"/>
                </a:solidFill>
              </a:rPr>
              <a:t>Примечание: согласно п.п. 3 п. 208 Правил, председатель и члены конкурсной комиссии, рассматривает конкурсные заявки потенциальных поставщиков </a:t>
            </a:r>
            <a:r>
              <a:rPr lang="ru-RU" sz="1800" b="1" i="1" dirty="0" smtClean="0">
                <a:solidFill>
                  <a:srgbClr val="FF0000"/>
                </a:solidFill>
              </a:rPr>
              <a:t>в течении 3 рабочих дней </a:t>
            </a:r>
            <a:r>
              <a:rPr lang="ru-RU" sz="1800" b="1" i="1" dirty="0" smtClean="0">
                <a:solidFill>
                  <a:srgbClr val="2182BD"/>
                </a:solidFill>
              </a:rPr>
              <a:t>и принимают решение о </a:t>
            </a:r>
            <a:r>
              <a:rPr lang="ru-RU" sz="1800" b="1" i="1" dirty="0" smtClean="0">
                <a:solidFill>
                  <a:srgbClr val="C00000"/>
                </a:solidFill>
              </a:rPr>
              <a:t>соответствии</a:t>
            </a:r>
            <a:r>
              <a:rPr lang="ru-RU" sz="1800" b="1" i="1" dirty="0" smtClean="0">
                <a:solidFill>
                  <a:srgbClr val="2182BD"/>
                </a:solidFill>
              </a:rPr>
              <a:t> либо о </a:t>
            </a:r>
            <a:r>
              <a:rPr lang="ru-RU" sz="1800" b="1" i="1" u="sng" dirty="0" smtClean="0">
                <a:solidFill>
                  <a:srgbClr val="C00000"/>
                </a:solidFill>
              </a:rPr>
              <a:t>не соответствии </a:t>
            </a:r>
            <a:r>
              <a:rPr lang="ru-RU" sz="1800" b="1" i="1" dirty="0" smtClean="0">
                <a:solidFill>
                  <a:srgbClr val="2182BD"/>
                </a:solidFill>
              </a:rPr>
              <a:t>потенциального поставщика квалификационным требованиям, а так же требованиям конкурсной документации.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При этом, согласно п. 211 Правил, секретарь конкурсной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комисии</a:t>
            </a:r>
            <a:r>
              <a:rPr lang="ru-RU" sz="1800" b="1" i="1" dirty="0" smtClean="0">
                <a:solidFill>
                  <a:srgbClr val="2182BD"/>
                </a:solidFill>
              </a:rPr>
              <a:t> размещает протокол итогов </a:t>
            </a:r>
            <a:r>
              <a:rPr lang="ru-RU" sz="1800" b="1" i="1" u="sng" dirty="0" smtClean="0">
                <a:solidFill>
                  <a:srgbClr val="C00000"/>
                </a:solidFill>
              </a:rPr>
              <a:t>в день принятия решения </a:t>
            </a:r>
            <a:r>
              <a:rPr lang="ru-RU" sz="1800" b="1" i="1" dirty="0" smtClean="0">
                <a:solidFill>
                  <a:srgbClr val="2182BD"/>
                </a:solidFill>
              </a:rPr>
              <a:t>об итогах государственных закупок способом конкурса, на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веб-портале</a:t>
            </a:r>
            <a:r>
              <a:rPr lang="ru-RU" sz="1800" b="1" i="1" dirty="0" smtClean="0">
                <a:solidFill>
                  <a:srgbClr val="2182BD"/>
                </a:solidFill>
              </a:rPr>
              <a:t>. </a:t>
            </a: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2. Должностное лицо </a:t>
            </a:r>
            <a:r>
              <a:rPr lang="ru-RU" sz="2400" b="1" dirty="0" smtClean="0">
                <a:solidFill>
                  <a:srgbClr val="FF0000"/>
                </a:solidFill>
              </a:rPr>
              <a:t>не подлежит привлечению к административной ответственности</a:t>
            </a:r>
            <a:r>
              <a:rPr lang="ru-RU" sz="2400" dirty="0" smtClean="0"/>
              <a:t>, предусмотренной настоящей статьей, в случае самостоятельного устранения нарушений, выявленных по результатам камерального контроля, </a:t>
            </a:r>
            <a:r>
              <a:rPr lang="ru-RU" sz="2400" b="1" u="sng" dirty="0" smtClean="0"/>
              <a:t>в течение десяти рабочих дней </a:t>
            </a:r>
            <a:r>
              <a:rPr lang="ru-RU" sz="2400" dirty="0" smtClean="0"/>
              <a:t>со дня, следующего за днем вручения объекту контроля уведомления об устранении нарушений, </a:t>
            </a:r>
            <a:r>
              <a:rPr lang="ru-RU" sz="2400" b="1" dirty="0" smtClean="0">
                <a:solidFill>
                  <a:srgbClr val="FF0000"/>
                </a:solidFill>
              </a:rPr>
              <a:t>выявленных по результатам камерального контроля.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62. Освобождение от административной ответственности в связи с истечением срока давности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just"/>
            <a:r>
              <a:rPr lang="ru-RU" b="1" dirty="0" smtClean="0"/>
              <a:t>	</a:t>
            </a:r>
            <a:r>
              <a:rPr lang="ru-RU" dirty="0" smtClean="0"/>
              <a:t> При совершении административного правонарушения в </a:t>
            </a:r>
            <a:r>
              <a:rPr lang="ru-RU" b="1" dirty="0" smtClean="0">
                <a:solidFill>
                  <a:srgbClr val="C00000"/>
                </a:solidFill>
              </a:rPr>
              <a:t>области финансов</a:t>
            </a:r>
            <a:r>
              <a:rPr lang="ru-RU" dirty="0" smtClean="0"/>
              <a:t>, при восстановлении платежеспособности, реабилитации и банкротстве лицо </a:t>
            </a:r>
            <a:r>
              <a:rPr lang="ru-RU" b="1" u="sng" dirty="0" smtClean="0">
                <a:solidFill>
                  <a:srgbClr val="C00000"/>
                </a:solidFill>
              </a:rPr>
              <a:t>подлежит привлечению к административной ответственности не позднее трех лет</a:t>
            </a:r>
            <a:r>
              <a:rPr lang="ru-RU" dirty="0" smtClean="0"/>
              <a:t> со дня совершения административного правонарушения, </a:t>
            </a:r>
            <a:r>
              <a:rPr lang="ru-RU" b="1" dirty="0" smtClean="0">
                <a:solidFill>
                  <a:srgbClr val="FF0000"/>
                </a:solidFill>
              </a:rPr>
              <a:t>но не может быть привлечено </a:t>
            </a:r>
            <a:r>
              <a:rPr lang="ru-RU" dirty="0" smtClean="0"/>
              <a:t>к административной ответственности </a:t>
            </a:r>
            <a:r>
              <a:rPr lang="ru-RU" b="1" u="sng" dirty="0" smtClean="0">
                <a:solidFill>
                  <a:srgbClr val="FF0000"/>
                </a:solidFill>
              </a:rPr>
              <a:t>по истечении двух месяцев со дня обнаружения административного правонарушения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2182BD"/>
                </a:solidFill>
              </a:rPr>
              <a:t>*** Примечание: по истечении 3 (трех) лет, со дня совершения нарушения лицо не может быть наказано в виде административного штрафа.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b="1" i="1" dirty="0" smtClean="0">
                <a:solidFill>
                  <a:srgbClr val="2182BD"/>
                </a:solidFill>
              </a:rPr>
              <a:t>	*** Примечание: в случае если между аудиторским отчетом и административным актом  срок превысил 2 (два) месяца, так же не может быть наказано в виде административного штрафа.</a:t>
            </a: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endParaRPr lang="ru-RU" b="1" i="1" dirty="0" smtClean="0">
              <a:solidFill>
                <a:srgbClr val="2182BD"/>
              </a:solidFill>
            </a:endParaRPr>
          </a:p>
          <a:p>
            <a:pPr algn="just"/>
            <a:endParaRPr lang="ru-RU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Статья 30. Административная ответственность должностных лиц</a:t>
            </a:r>
          </a:p>
          <a:p>
            <a:pPr algn="ctr"/>
            <a:endParaRPr lang="ru-RU" b="1" dirty="0" smtClean="0"/>
          </a:p>
          <a:p>
            <a:pPr algn="just"/>
            <a:r>
              <a:rPr lang="ru-RU" dirty="0" smtClean="0"/>
              <a:t>	Должностное лицо привлекается к административной ответственности при условии совершения административного правонарушения в связи с неисполнением или ненадлежащим исполнением им служебных обязанностей. При отсутствии этого обстоятельства должностное лицо, виновное в совершении административного правонарушения, подлежит ответственности на общих основаниях.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Примечание. </a:t>
            </a:r>
            <a:r>
              <a:rPr lang="ru-RU" b="1" dirty="0" smtClean="0">
                <a:solidFill>
                  <a:srgbClr val="FF0000"/>
                </a:solidFill>
              </a:rPr>
              <a:t>Должностными лицами </a:t>
            </a:r>
            <a:r>
              <a:rPr lang="ru-RU" dirty="0" smtClean="0"/>
              <a:t>в настоящем Кодексе </a:t>
            </a:r>
            <a:r>
              <a:rPr lang="ru-RU" b="1" u="sng" dirty="0" smtClean="0">
                <a:solidFill>
                  <a:srgbClr val="FF0000"/>
                </a:solidFill>
              </a:rPr>
              <a:t>признаются лица</a:t>
            </a:r>
            <a:r>
              <a:rPr lang="ru-RU" dirty="0" smtClean="0"/>
              <a:t>, постоянно, временно или по специальному полномочию осуществляющие или осуществлявшие на момент совершения административного правонарушения функции представителя власти </a:t>
            </a:r>
            <a:r>
              <a:rPr lang="ru-RU" b="1" dirty="0" smtClean="0"/>
              <a:t>либо </a:t>
            </a:r>
            <a:r>
              <a:rPr lang="ru-RU" b="1" dirty="0" smtClean="0">
                <a:solidFill>
                  <a:srgbClr val="FF0000"/>
                </a:solidFill>
              </a:rPr>
              <a:t>выполняющие</a:t>
            </a:r>
            <a:r>
              <a:rPr lang="ru-RU" b="1" dirty="0" smtClean="0"/>
              <a:t> или </a:t>
            </a:r>
            <a:r>
              <a:rPr lang="ru-RU" b="1" dirty="0" smtClean="0">
                <a:solidFill>
                  <a:srgbClr val="FF0000"/>
                </a:solidFill>
              </a:rPr>
              <a:t>выполнявшие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2182BD"/>
                </a:solidFill>
              </a:rPr>
              <a:t>на момент совершения административного правонарушения</a:t>
            </a:r>
            <a:r>
              <a:rPr lang="ru-RU" b="1" dirty="0" smtClean="0"/>
              <a:t> </a:t>
            </a:r>
            <a:r>
              <a:rPr lang="ru-RU" dirty="0" smtClean="0"/>
              <a:t>организационно-распорядительные или административно-хозяйственные функции в государственных учреждениях, субъектах </a:t>
            </a:r>
            <a:r>
              <a:rPr lang="ru-RU" dirty="0" err="1" smtClean="0"/>
              <a:t>квазигосударственного</a:t>
            </a:r>
            <a:r>
              <a:rPr lang="ru-RU" dirty="0" smtClean="0"/>
              <a:t> сектора, органах местного самоуправления.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Статья 25. Административное правонарушение</a:t>
            </a:r>
          </a:p>
          <a:p>
            <a:endParaRPr lang="ru-RU" sz="2400" b="1" dirty="0" smtClean="0"/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1. Административным правонарушением </a:t>
            </a:r>
            <a:r>
              <a:rPr lang="ru-RU" sz="2400" b="1" dirty="0" smtClean="0"/>
              <a:t>признается противоправное, виновное (умышленное или </a:t>
            </a:r>
            <a:r>
              <a:rPr lang="ru-RU" sz="2400" b="1" dirty="0" smtClean="0">
                <a:solidFill>
                  <a:srgbClr val="FF0000"/>
                </a:solidFill>
              </a:rPr>
              <a:t>неосторожное</a:t>
            </a:r>
            <a:r>
              <a:rPr lang="ru-RU" sz="2400" dirty="0" smtClean="0"/>
              <a:t>) действие либо бездействие физического лица или противоправное действие либо бездействие юридического лица, за которое настоящим Кодексом предусмотрена административная ответственность.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58. Наложение административных взысканий при совершении нескольких административных правонарушений</a:t>
            </a:r>
          </a:p>
          <a:p>
            <a:endParaRPr lang="ru-RU" sz="2400" b="1" dirty="0" smtClean="0"/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1. При совершении одним лицом </a:t>
            </a:r>
            <a:r>
              <a:rPr lang="ru-RU" sz="2400" b="1" dirty="0" smtClean="0">
                <a:solidFill>
                  <a:srgbClr val="FF0000"/>
                </a:solidFill>
              </a:rPr>
              <a:t>двух или более </a:t>
            </a:r>
            <a:r>
              <a:rPr lang="ru-RU" sz="2400" b="1" dirty="0" smtClean="0"/>
              <a:t>административных правонарушений</a:t>
            </a:r>
            <a:r>
              <a:rPr lang="ru-RU" sz="2400" dirty="0" smtClean="0"/>
              <a:t> административное взыскание налагается за </a:t>
            </a:r>
            <a:r>
              <a:rPr lang="ru-RU" sz="2400" b="1" dirty="0" smtClean="0"/>
              <a:t>каждое правонарушение в </a:t>
            </a:r>
            <a:r>
              <a:rPr lang="ru-RU" sz="2400" b="1" dirty="0" smtClean="0">
                <a:solidFill>
                  <a:srgbClr val="FF0000"/>
                </a:solidFill>
              </a:rPr>
              <a:t>отдельности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1800" dirty="0" smtClean="0"/>
              <a:t>Согласно п. 4 статьи 12 Закона «О государственных закупках»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неадминистрируемыми</a:t>
            </a:r>
            <a:r>
              <a:rPr lang="ru-RU" sz="1800" dirty="0" smtClean="0"/>
              <a:t> требованиями понимаются требования, которые невозможно проверить и (или) контролировать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    	*** Примечание: 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неадминистрируемые</a:t>
            </a:r>
            <a:r>
              <a:rPr lang="ru-RU" sz="1800" b="1" i="1" dirty="0" smtClean="0">
                <a:solidFill>
                  <a:srgbClr val="2182BD"/>
                </a:solidFill>
              </a:rPr>
              <a:t> требования к </a:t>
            </a:r>
            <a:r>
              <a:rPr lang="ru-RU" sz="1800" b="1" i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1800" b="1" i="1" dirty="0" smtClean="0">
                <a:solidFill>
                  <a:srgbClr val="2182BD"/>
                </a:solidFill>
              </a:rPr>
              <a:t> поставщикам, это те требования, которые прямо </a:t>
            </a:r>
            <a:r>
              <a:rPr lang="ru-RU" sz="1800" b="1" i="1" dirty="0" smtClean="0">
                <a:solidFill>
                  <a:srgbClr val="FF0000"/>
                </a:solidFill>
              </a:rPr>
              <a:t>не предусмотрено </a:t>
            </a:r>
            <a:r>
              <a:rPr lang="ru-RU" sz="1800" b="1" i="1" dirty="0" smtClean="0">
                <a:solidFill>
                  <a:srgbClr val="2182BD"/>
                </a:solidFill>
              </a:rPr>
              <a:t>Законом о государственных закупках или правилами осуществления государственных закупок).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7030A0"/>
                </a:solidFill>
              </a:rPr>
              <a:t>	*** Пример</a:t>
            </a:r>
            <a:r>
              <a:rPr lang="ru-RU" sz="1800" b="1" i="1" smtClean="0">
                <a:solidFill>
                  <a:srgbClr val="7030A0"/>
                </a:solidFill>
              </a:rPr>
              <a:t>: - заказчик </a:t>
            </a:r>
            <a:r>
              <a:rPr lang="ru-RU" sz="1800" b="1" i="1" dirty="0" smtClean="0">
                <a:solidFill>
                  <a:srgbClr val="7030A0"/>
                </a:solidFill>
              </a:rPr>
              <a:t>при закупе </a:t>
            </a:r>
            <a:r>
              <a:rPr lang="ru-RU" sz="1800" b="1" i="1" dirty="0" smtClean="0">
                <a:solidFill>
                  <a:srgbClr val="FF0000"/>
                </a:solidFill>
              </a:rPr>
              <a:t>товаров</a:t>
            </a:r>
            <a:r>
              <a:rPr lang="ru-RU" sz="1800" b="1" i="1" dirty="0" smtClean="0">
                <a:solidFill>
                  <a:srgbClr val="7030A0"/>
                </a:solidFill>
              </a:rPr>
              <a:t>  в технической спецификации установил требования к </a:t>
            </a:r>
            <a:r>
              <a:rPr lang="ru-RU" sz="1800" b="1" i="1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1800" b="1" i="1" dirty="0" smtClean="0">
                <a:solidFill>
                  <a:srgbClr val="7030A0"/>
                </a:solidFill>
              </a:rPr>
              <a:t> поставщикам опыт работы на рынке  5 лет.</a:t>
            </a:r>
          </a:p>
          <a:p>
            <a:pPr algn="just"/>
            <a:endParaRPr lang="ru-RU" sz="1800" b="1" i="1" dirty="0" smtClean="0">
              <a:solidFill>
                <a:srgbClr val="7030A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7030A0"/>
                </a:solidFill>
              </a:rPr>
              <a:t>	</a:t>
            </a:r>
            <a:r>
              <a:rPr lang="ru-RU" sz="1800" b="1" i="1" dirty="0" smtClean="0">
                <a:solidFill>
                  <a:schemeClr val="accent2"/>
                </a:solidFill>
              </a:rPr>
              <a:t>Данный факт, является </a:t>
            </a:r>
            <a:r>
              <a:rPr lang="ru-RU" sz="1800" b="1" i="1" dirty="0" err="1" smtClean="0">
                <a:solidFill>
                  <a:schemeClr val="accent2"/>
                </a:solidFill>
              </a:rPr>
              <a:t>неадминистрируемым</a:t>
            </a:r>
            <a:r>
              <a:rPr lang="ru-RU" sz="1800" b="1" i="1" dirty="0" smtClean="0">
                <a:solidFill>
                  <a:schemeClr val="accent2"/>
                </a:solidFill>
              </a:rPr>
              <a:t> требованием, так </a:t>
            </a:r>
            <a:r>
              <a:rPr lang="ru-RU" sz="1800" b="1" i="1" dirty="0" smtClean="0">
                <a:solidFill>
                  <a:schemeClr val="accent2"/>
                </a:solidFill>
                <a:hlinkClick r:id="rId2" tooltip="Приказ Министра финансов Республики Казахстан от 11 декабря 2015 года № 648 «Об утверждении Правил осуществления государственных закупок» (с изменениями и дополнениями по состоянию на 15.12.2024 г.) (утратил силу)"/>
              </a:rPr>
              <a:t>пунктом 73 </a:t>
            </a:r>
            <a:r>
              <a:rPr lang="ru-RU" sz="1800" b="1" i="1" dirty="0" smtClean="0">
                <a:solidFill>
                  <a:schemeClr val="accent2"/>
                </a:solidFill>
              </a:rPr>
              <a:t>Правил осуществления государственных закупок, утвержденных приказом Министра финансов РК от 9 декабря 2024 года № 687, квалификационное требование </a:t>
            </a:r>
            <a:r>
              <a:rPr lang="ru-RU" sz="1800" b="1" i="1" dirty="0" smtClean="0">
                <a:solidFill>
                  <a:srgbClr val="FF0000"/>
                </a:solidFill>
              </a:rPr>
              <a:t>по товарам </a:t>
            </a:r>
            <a:r>
              <a:rPr lang="ru-RU" sz="1800" b="1" i="1" dirty="0" smtClean="0">
                <a:solidFill>
                  <a:schemeClr val="accent2"/>
                </a:solidFill>
              </a:rPr>
              <a:t>в части обладания материальными и трудовыми ресурсами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не предъявляется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endParaRPr lang="ru-RU" sz="2800" dirty="0" smtClean="0"/>
          </a:p>
          <a:p>
            <a:pPr algn="just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Статья 640. Нарушение законодательства Республики Казахстан об электронном документе и электронной цифровой подписи.</a:t>
            </a:r>
          </a:p>
          <a:p>
            <a:pPr algn="ctr"/>
            <a:endParaRPr lang="ru-RU" sz="2000" b="1" dirty="0" smtClean="0"/>
          </a:p>
          <a:p>
            <a:pPr algn="just"/>
            <a:r>
              <a:rPr lang="ru-RU" sz="2000" b="1" dirty="0" smtClean="0"/>
              <a:t>	</a:t>
            </a:r>
            <a:r>
              <a:rPr lang="ru-RU" sz="2000" dirty="0" smtClean="0"/>
              <a:t> 1. </a:t>
            </a:r>
            <a:r>
              <a:rPr lang="ru-RU" sz="2000" b="1" dirty="0" smtClean="0">
                <a:solidFill>
                  <a:srgbClr val="FF0000"/>
                </a:solidFill>
              </a:rPr>
              <a:t>Отказ в принятии электронных документов </a:t>
            </a:r>
            <a:r>
              <a:rPr lang="ru-RU" sz="2000" dirty="0" smtClean="0"/>
              <a:t>в случаях, предусмотренных законами Республики Казахстан, –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влечет штраф на должностных лиц в размере </a:t>
            </a:r>
            <a:r>
              <a:rPr lang="ru-RU" sz="2000" b="1" dirty="0" smtClean="0">
                <a:solidFill>
                  <a:srgbClr val="FF0000"/>
                </a:solidFill>
              </a:rPr>
              <a:t>двадцати</a:t>
            </a:r>
            <a:r>
              <a:rPr lang="ru-RU" sz="2000" dirty="0" smtClean="0"/>
              <a:t>, на юридических лиц – в размере пятидесяти месячных расчетных показателей.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800" b="1" i="1" dirty="0" smtClean="0">
                <a:solidFill>
                  <a:srgbClr val="2182BD"/>
                </a:solidFill>
              </a:rPr>
              <a:t>*** Примечание: согласно п.  578 Правил осуществления государственных закупок «Документы об исполнении договора (акт приема-передачи товара, акт выполненных работ, оказанных услуг, счет-фактура, накладная) </a:t>
            </a:r>
            <a:r>
              <a:rPr lang="ru-RU" sz="1800" b="1" i="1" dirty="0" smtClean="0">
                <a:solidFill>
                  <a:srgbClr val="FF0000"/>
                </a:solidFill>
              </a:rPr>
              <a:t>оформляются в электронной форме</a:t>
            </a:r>
            <a:r>
              <a:rPr lang="ru-RU" sz="1800" b="1" i="1" dirty="0" smtClean="0">
                <a:solidFill>
                  <a:srgbClr val="2182BD"/>
                </a:solidFill>
              </a:rPr>
              <a:t>, за исключением случаев, предусмотренных </a:t>
            </a:r>
            <a:r>
              <a:rPr lang="ru-RU" sz="1800" b="1" i="1" dirty="0" smtClean="0">
                <a:solidFill>
                  <a:srgbClr val="2182BD"/>
                </a:solidFill>
                <a:hlinkClick r:id="rId2"/>
              </a:rPr>
              <a:t>Законом</a:t>
            </a:r>
            <a:r>
              <a:rPr lang="ru-RU" sz="1800" b="1" i="1" dirty="0" smtClean="0">
                <a:solidFill>
                  <a:srgbClr val="2182BD"/>
                </a:solidFill>
              </a:rPr>
              <a:t>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000" b="1" dirty="0" smtClean="0"/>
              <a:t>Статья 640. Нарушение законодательства Республики Казахстан об электронном документе и электронной цифровой подписи.</a:t>
            </a:r>
          </a:p>
          <a:p>
            <a:pPr algn="ctr"/>
            <a:endParaRPr lang="ru-RU" sz="1600" b="1" dirty="0" smtClean="0"/>
          </a:p>
          <a:p>
            <a:endParaRPr lang="ru-RU" dirty="0" smtClean="0"/>
          </a:p>
          <a:p>
            <a:pPr algn="just"/>
            <a:r>
              <a:rPr lang="ru-RU" sz="2000" dirty="0" smtClean="0"/>
              <a:t>	5. </a:t>
            </a:r>
            <a:r>
              <a:rPr lang="ru-RU" sz="2000" b="1" dirty="0" smtClean="0"/>
              <a:t>Незаконная </a:t>
            </a:r>
            <a:r>
              <a:rPr lang="ru-RU" sz="2000" b="1" dirty="0" smtClean="0">
                <a:solidFill>
                  <a:srgbClr val="FF0000"/>
                </a:solidFill>
              </a:rPr>
              <a:t>передача закрытого ключа </a:t>
            </a:r>
            <a:r>
              <a:rPr lang="ru-RU" sz="2000" b="1" dirty="0" smtClean="0"/>
              <a:t>электронной цифровой подписи другим лицам </a:t>
            </a:r>
            <a:r>
              <a:rPr lang="ru-RU" sz="2000" dirty="0" smtClean="0"/>
              <a:t>–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влечет штраф на физических лиц в размере десяти, </a:t>
            </a:r>
            <a:r>
              <a:rPr lang="ru-RU" sz="2000" b="1" dirty="0" smtClean="0">
                <a:solidFill>
                  <a:srgbClr val="FF0000"/>
                </a:solidFill>
              </a:rPr>
              <a:t>на должностных лиц</a:t>
            </a:r>
            <a:r>
              <a:rPr lang="ru-RU" sz="2000" dirty="0" smtClean="0"/>
              <a:t>, субъектов малого предпринимательства или некоммерческие организации – </a:t>
            </a:r>
            <a:r>
              <a:rPr lang="ru-RU" sz="2000" b="1" dirty="0" smtClean="0">
                <a:solidFill>
                  <a:srgbClr val="FF0000"/>
                </a:solidFill>
              </a:rPr>
              <a:t>в размере пятнадцати</a:t>
            </a:r>
            <a:r>
              <a:rPr lang="ru-RU" sz="2000" dirty="0" smtClean="0"/>
              <a:t>, на субъектов среднего предпринимательства – в размере тридцати, на субъектов крупного предпринимательства – в размере ста пятидесяти месячных расчетных показателей.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1"/>
            <a:ext cx="91440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4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пункту 3 статьи 10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Закона Республики Казахстан «Об электронном документе и электронной цифровой подписи» от 7 января 2003 года № 370, руководитель юридического лица или лицо, его замещающее, вправе наделять полномочиями работника данного юридического лица или назначенного им лица на подписание электронного документа. </a:t>
            </a:r>
          </a:p>
          <a:p>
            <a:pPr marL="0" marR="0" lvl="0" indent="254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4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этом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каждый сотрудник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использует регистрационное свидетельство и соответствующий ему закрытый ключ электронной цифровой подписи,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полученный на свое имя. </a:t>
            </a:r>
          </a:p>
          <a:p>
            <a:pPr marL="0" marR="0" lvl="0" indent="254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cs typeface="Arial" pitchFamily="34" charset="0"/>
              </a:rPr>
              <a:t>	*** 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Примечание: Передача тех или иных полномочий на получение и использование ключей электронной цифровой подписи (далее - ЭЦП) юридического лица регулируются внутренней документацией юридического лица (</a:t>
            </a:r>
            <a:r>
              <a:rPr lang="ru-RU" sz="16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приказ, доверенность и т.д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.). </a:t>
            </a: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	При этом закрытые ключи ЭЦП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могут быть переданы другим лицам 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(например,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первый руководитель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, получивший ключи ЭЦП от имени юридического лица на свое имя,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может передавать полученные ключи ЭЦП сотрудникам или третьим лицам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). </a:t>
            </a:r>
          </a:p>
          <a:p>
            <a:pPr marL="0" marR="0" lvl="0" indent="254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2182BD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1600" b="1" dirty="0" smtClean="0"/>
              <a:t>Статья 640. Нарушение законодательства Республики Казахстан об электронном документе и электронной цифровой подписи</a:t>
            </a:r>
          </a:p>
          <a:p>
            <a:endParaRPr lang="ru-RU" sz="1600" b="1" dirty="0" smtClean="0"/>
          </a:p>
          <a:p>
            <a:pPr algn="just"/>
            <a:r>
              <a:rPr lang="ru-RU" sz="1600" dirty="0" smtClean="0"/>
              <a:t>6. </a:t>
            </a:r>
            <a:r>
              <a:rPr lang="ru-RU" sz="1600" b="1" dirty="0" smtClean="0">
                <a:solidFill>
                  <a:srgbClr val="FF0000"/>
                </a:solidFill>
              </a:rPr>
              <a:t>Использование </a:t>
            </a:r>
            <a:r>
              <a:rPr lang="ru-RU" sz="1600" dirty="0" smtClean="0"/>
              <a:t>закрытого ключа электронной цифровой подписи другого лица –</a:t>
            </a:r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      влечет штраф на физических лиц в размере пятидесяти, на </a:t>
            </a:r>
            <a:r>
              <a:rPr lang="ru-RU" sz="1600" b="1" dirty="0" smtClean="0">
                <a:solidFill>
                  <a:srgbClr val="FF0000"/>
                </a:solidFill>
              </a:rPr>
              <a:t>должностных лиц</a:t>
            </a:r>
            <a:r>
              <a:rPr lang="ru-RU" sz="1600" dirty="0" smtClean="0"/>
              <a:t>, субъектов малого предпринимательства или некоммерческие организации – </a:t>
            </a:r>
            <a:r>
              <a:rPr lang="ru-RU" sz="1600" b="1" dirty="0" smtClean="0">
                <a:solidFill>
                  <a:srgbClr val="FF0000"/>
                </a:solidFill>
              </a:rPr>
              <a:t>в размере ста</a:t>
            </a:r>
            <a:r>
              <a:rPr lang="ru-RU" sz="1600" dirty="0" smtClean="0"/>
              <a:t>, на субъектов среднего предпринимательства – в размере ста пятидесяти, на субъектов крупного предпринимательства – в размере двухсот месячных расчетных показателей.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***Примечание: Подписание документов посредством </a:t>
            </a:r>
            <a:r>
              <a:rPr lang="ru-RU" sz="1600" b="1" i="1" dirty="0" err="1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 другим лицом, предусмотрен штраф.</a:t>
            </a: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	Должностное лицо посредством </a:t>
            </a:r>
            <a:r>
              <a:rPr lang="ru-RU" sz="1600" b="1" i="1" dirty="0" err="1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веб-портала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вправе 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подписывать акты приема передачи, акты выполненных (оказанных) работ и услуг, а так же накладных по </a:t>
            </a:r>
            <a:r>
              <a:rPr lang="ru-RU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приказу либо по доверенности</a:t>
            </a:r>
            <a:r>
              <a:rPr lang="ru-RU" sz="1600" b="1" i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 smtClean="0"/>
              <a:t>	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2000" dirty="0" smtClean="0"/>
              <a:t>указания на </a:t>
            </a:r>
            <a:r>
              <a:rPr lang="ru-RU" sz="2000" b="1" u="sng" dirty="0" smtClean="0">
                <a:solidFill>
                  <a:srgbClr val="FF0000"/>
                </a:solidFill>
              </a:rPr>
              <a:t>характеристики</a:t>
            </a:r>
            <a:r>
              <a:rPr lang="ru-RU" sz="2000" dirty="0" smtClean="0"/>
              <a:t>, определяющие принадлежность приобретаемых товаров, работ, услуг отдельным </a:t>
            </a:r>
            <a:r>
              <a:rPr lang="ru-RU" sz="2000" b="1" u="sng" dirty="0" smtClean="0">
                <a:solidFill>
                  <a:srgbClr val="FF0000"/>
                </a:solidFill>
              </a:rPr>
              <a:t>потенциальным</a:t>
            </a:r>
            <a:r>
              <a:rPr lang="ru-RU" sz="2000" b="1" dirty="0" smtClean="0"/>
              <a:t> поставщикам.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*** Примечание: приобретения однородных товаров, представленных и доступных на рынке, стоимость годового объема которых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не превышает тысячекратного размера месячного расчетного показателя</a:t>
            </a:r>
            <a:r>
              <a:rPr lang="ru-RU" sz="1400" b="1" i="1" dirty="0" smtClean="0">
                <a:solidFill>
                  <a:srgbClr val="2182BD"/>
                </a:solidFill>
              </a:rPr>
              <a:t>, установленного на соответствующий финансовый год законом о республиканском бюджете.</a:t>
            </a:r>
          </a:p>
          <a:p>
            <a:endParaRPr lang="ru-RU" sz="14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      Данный подпункт </a:t>
            </a:r>
            <a:r>
              <a:rPr lang="ru-RU" sz="1400" b="1" i="1" dirty="0" smtClean="0">
                <a:solidFill>
                  <a:srgbClr val="FF0000"/>
                </a:solidFill>
              </a:rPr>
              <a:t>не распространяется </a:t>
            </a:r>
            <a:r>
              <a:rPr lang="ru-RU" sz="1400" b="1" i="1" dirty="0" smtClean="0">
                <a:solidFill>
                  <a:srgbClr val="2182BD"/>
                </a:solidFill>
              </a:rPr>
              <a:t>на государственные закупки товаров, работ, услуг на которые решением Правительства Республики Казахстан установлены </a:t>
            </a:r>
            <a:r>
              <a:rPr lang="ru-RU" sz="1400" b="1" i="1" dirty="0" smtClean="0">
                <a:solidFill>
                  <a:srgbClr val="FF0000"/>
                </a:solidFill>
              </a:rPr>
              <a:t>изъятия из национального режима.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2182BD"/>
                </a:solidFill>
              </a:rPr>
              <a:t> *** Примечание: с 18 марта 2025 года указание на 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производителя, при приобретение товаров изъятые из национального режима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не допустимы</a:t>
            </a:r>
            <a:r>
              <a:rPr lang="ru-RU" sz="1400" b="1" i="1" dirty="0" smtClean="0">
                <a:solidFill>
                  <a:srgbClr val="2182BD"/>
                </a:solidFill>
              </a:rPr>
              <a:t>, и предусматривает административную ответственность. (50 МРП)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</a:p>
          <a:p>
            <a:pPr algn="just"/>
            <a:r>
              <a:rPr lang="ru-RU" sz="1400" b="1" i="1" dirty="0" smtClean="0">
                <a:solidFill>
                  <a:srgbClr val="2182BD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***Примечание: при проведения процедур способом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конкурса или аукциона </a:t>
            </a:r>
            <a:r>
              <a:rPr lang="ru-RU" sz="1600" b="1" i="1" dirty="0" smtClean="0">
                <a:solidFill>
                  <a:srgbClr val="2182BD"/>
                </a:solidFill>
              </a:rPr>
              <a:t>указания на 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производителя,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запрещено.</a:t>
            </a:r>
          </a:p>
          <a:p>
            <a:pPr algn="just"/>
            <a:endParaRPr lang="ru-RU" sz="1600" b="1" i="1" u="sng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*** Примечание: так же запрещено в технической спецификации при проведении </a:t>
            </a:r>
            <a:r>
              <a:rPr lang="ru-RU" sz="1600" b="1" i="1" dirty="0" smtClean="0">
                <a:solidFill>
                  <a:srgbClr val="FF0000"/>
                </a:solidFill>
              </a:rPr>
              <a:t>конкурса или аукциона </a:t>
            </a:r>
            <a:r>
              <a:rPr lang="ru-RU" sz="1600" b="1" i="1" dirty="0" smtClean="0">
                <a:solidFill>
                  <a:srgbClr val="2182BD"/>
                </a:solidFill>
              </a:rPr>
              <a:t>указывать следующее: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1. Операционная система:  </a:t>
            </a:r>
            <a:r>
              <a:rPr lang="en-US" sz="1600" b="1" i="1" dirty="0" smtClean="0">
                <a:solidFill>
                  <a:srgbClr val="2182BD"/>
                </a:solidFill>
              </a:rPr>
              <a:t>Windows</a:t>
            </a:r>
            <a:r>
              <a:rPr lang="ru-RU" sz="1600" b="1" i="1" dirty="0" smtClean="0">
                <a:solidFill>
                  <a:srgbClr val="2182BD"/>
                </a:solidFill>
              </a:rPr>
              <a:t> 11, </a:t>
            </a:r>
            <a:r>
              <a:rPr lang="en-US" sz="1600" b="1" i="1" dirty="0" smtClean="0">
                <a:solidFill>
                  <a:srgbClr val="2182BD"/>
                </a:solidFill>
              </a:rPr>
              <a:t> </a:t>
            </a:r>
            <a:r>
              <a:rPr lang="ru-RU" sz="1600" b="1" i="1" dirty="0" smtClean="0">
                <a:solidFill>
                  <a:srgbClr val="2182BD"/>
                </a:solidFill>
              </a:rPr>
              <a:t>не менее </a:t>
            </a:r>
            <a:r>
              <a:rPr lang="en-US" sz="1600" b="1" i="1" dirty="0" smtClean="0">
                <a:solidFill>
                  <a:srgbClr val="2182BD"/>
                </a:solidFill>
              </a:rPr>
              <a:t>Windows</a:t>
            </a:r>
            <a:r>
              <a:rPr lang="ru-RU" sz="1600" b="1" i="1" dirty="0" smtClean="0">
                <a:solidFill>
                  <a:srgbClr val="2182BD"/>
                </a:solidFill>
              </a:rPr>
              <a:t> 11, </a:t>
            </a:r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2182BD"/>
                </a:solidFill>
              </a:rPr>
              <a:t>	2. Процессор: </a:t>
            </a:r>
            <a:r>
              <a:rPr lang="en-US" sz="1600" b="1" i="1" dirty="0" smtClean="0">
                <a:solidFill>
                  <a:srgbClr val="2182BD"/>
                </a:solidFill>
              </a:rPr>
              <a:t>Intel</a:t>
            </a:r>
            <a:r>
              <a:rPr lang="ru-RU" sz="1600" b="1" i="1" dirty="0" smtClean="0">
                <a:solidFill>
                  <a:srgbClr val="2182BD"/>
                </a:solidFill>
              </a:rPr>
              <a:t>,</a:t>
            </a:r>
            <a:r>
              <a:rPr lang="en-US" sz="1600" b="1" i="1" dirty="0" smtClean="0">
                <a:solidFill>
                  <a:srgbClr val="2182BD"/>
                </a:solidFill>
              </a:rPr>
              <a:t>  </a:t>
            </a:r>
            <a:r>
              <a:rPr lang="ru-RU" sz="1600" b="1" i="1" dirty="0" smtClean="0">
                <a:solidFill>
                  <a:srgbClr val="2182BD"/>
                </a:solidFill>
              </a:rPr>
              <a:t>не менее </a:t>
            </a:r>
            <a:r>
              <a:rPr lang="en-US" sz="1600" b="1" i="1" dirty="0" smtClean="0">
                <a:solidFill>
                  <a:srgbClr val="2182BD"/>
                </a:solidFill>
              </a:rPr>
              <a:t>Intel</a:t>
            </a:r>
            <a:r>
              <a:rPr lang="ru-RU" sz="1600" b="1" i="1" dirty="0" smtClean="0">
                <a:solidFill>
                  <a:srgbClr val="2182BD"/>
                </a:solidFill>
              </a:rPr>
              <a:t>, </a:t>
            </a:r>
            <a:r>
              <a:rPr lang="en-US" sz="1600" b="1" i="1" dirty="0" smtClean="0">
                <a:solidFill>
                  <a:srgbClr val="2182BD"/>
                </a:solidFill>
              </a:rPr>
              <a:t>Core 3</a:t>
            </a:r>
            <a:r>
              <a:rPr lang="ru-RU" sz="1600" b="1" i="1" dirty="0" smtClean="0">
                <a:solidFill>
                  <a:srgbClr val="2182BD"/>
                </a:solidFill>
              </a:rPr>
              <a:t>, не менее </a:t>
            </a:r>
            <a:r>
              <a:rPr lang="en-US" sz="1600" b="1" i="1" dirty="0" smtClean="0">
                <a:solidFill>
                  <a:srgbClr val="2182BD"/>
                </a:solidFill>
              </a:rPr>
              <a:t>Core 3</a:t>
            </a:r>
            <a:r>
              <a:rPr lang="ru-RU" sz="1600" b="1" i="1" dirty="0" smtClean="0">
                <a:solidFill>
                  <a:srgbClr val="2182BD"/>
                </a:solidFill>
              </a:rPr>
              <a:t> и т.д.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3573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ru-RU" sz="1800" dirty="0" smtClean="0"/>
              <a:t>2. </a:t>
            </a:r>
            <a:r>
              <a:rPr lang="ru-RU" sz="1800" b="1" dirty="0" err="1" smtClean="0">
                <a:solidFill>
                  <a:srgbClr val="FF0000"/>
                </a:solidFill>
              </a:rPr>
              <a:t>Нерассмотрение</a:t>
            </a:r>
            <a:r>
              <a:rPr lang="ru-RU" sz="1800" b="1" dirty="0" smtClean="0">
                <a:solidFill>
                  <a:srgbClr val="FF0000"/>
                </a:solidFill>
              </a:rPr>
              <a:t> либо несвоевременное </a:t>
            </a:r>
            <a:r>
              <a:rPr lang="ru-RU" sz="1800" dirty="0" smtClean="0"/>
              <a:t>рассмотрение замечаний к проекту конкурсной документации (аукционной документации), </a:t>
            </a:r>
            <a:r>
              <a:rPr lang="ru-RU" sz="1800" b="1" dirty="0" smtClean="0">
                <a:solidFill>
                  <a:srgbClr val="FF0000"/>
                </a:solidFill>
              </a:rPr>
              <a:t>запросов о разъяснении положений</a:t>
            </a:r>
            <a:r>
              <a:rPr lang="ru-RU" sz="1800" dirty="0" smtClean="0"/>
              <a:t> конкурсной документации (аукционной документации), поступивших в рамках предварительного обсуждения проекта конкурсной документации (аукционной документации), </a:t>
            </a:r>
            <a:r>
              <a:rPr lang="ru-RU" sz="1800" b="1" u="sng" dirty="0" smtClean="0">
                <a:solidFill>
                  <a:srgbClr val="FF0000"/>
                </a:solidFill>
              </a:rPr>
              <a:t>а равно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неразмещение</a:t>
            </a:r>
            <a:r>
              <a:rPr lang="ru-RU" sz="1800" b="1" u="sng" dirty="0" smtClean="0">
                <a:solidFill>
                  <a:srgbClr val="FF0000"/>
                </a:solidFill>
              </a:rPr>
              <a:t> либо несвоевременное размещение на </a:t>
            </a:r>
            <a:r>
              <a:rPr lang="ru-RU" sz="1800" b="1" u="sng" dirty="0" err="1" smtClean="0">
                <a:solidFill>
                  <a:srgbClr val="FF0000"/>
                </a:solidFill>
              </a:rPr>
              <a:t>веб-портале</a:t>
            </a:r>
            <a:r>
              <a:rPr lang="ru-RU" sz="1800" dirty="0" smtClean="0"/>
              <a:t> государственных закупок протокола предварительного обсуждения проекта конкурсной документации (аукционной документации) </a:t>
            </a:r>
            <a:r>
              <a:rPr lang="ru-RU" sz="1800" b="1" u="sng" dirty="0" smtClean="0"/>
              <a:t>при наличии к ним замечаний и запросов о разъяснениях</a:t>
            </a:r>
            <a:r>
              <a:rPr lang="ru-RU" sz="1800" dirty="0" smtClean="0"/>
              <a:t>, а также текста конкурсной документации (аукционной документации), за исключением случаев, предусмотренных законодательством Республики Казахстан о государственных закупках, –</a:t>
            </a:r>
          </a:p>
          <a:p>
            <a:pPr algn="just"/>
            <a:r>
              <a:rPr lang="ru-RU" sz="1800" dirty="0" smtClean="0"/>
              <a:t>      влекут штраф на должностных лиц в размере </a:t>
            </a:r>
            <a:r>
              <a:rPr lang="ru-RU" sz="1800" b="1" u="sng" dirty="0" smtClean="0">
                <a:solidFill>
                  <a:srgbClr val="FF0000"/>
                </a:solidFill>
              </a:rPr>
              <a:t>тридцати</a:t>
            </a:r>
            <a:r>
              <a:rPr lang="ru-RU" sz="1800" dirty="0" smtClean="0"/>
              <a:t> месячных расчетных показателей.</a:t>
            </a:r>
          </a:p>
          <a:p>
            <a:pPr algn="just"/>
            <a:endParaRPr lang="ru-RU" sz="1800" dirty="0" smtClean="0"/>
          </a:p>
          <a:p>
            <a:pPr algn="just"/>
            <a:endParaRPr lang="ru-RU" sz="1800" dirty="0" smtClean="0"/>
          </a:p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30 МРП * 3 932 ТЕНГЕ = 117 960.00 ТЕНГЕ.</a:t>
            </a:r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9891</TotalTime>
  <Words>541</Words>
  <Application>Microsoft Office PowerPoint</Application>
  <PresentationFormat>Экран (16:9)</PresentationFormat>
  <Paragraphs>514</Paragraphs>
  <Slides>63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592</cp:revision>
  <cp:lastPrinted>2023-06-22T08:50:07Z</cp:lastPrinted>
  <dcterms:created xsi:type="dcterms:W3CDTF">2022-11-05T05:19:54Z</dcterms:created>
  <dcterms:modified xsi:type="dcterms:W3CDTF">2026-03-09T05:56:12Z</dcterms:modified>
</cp:coreProperties>
</file>