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30"/>
  </p:notesMasterIdLst>
  <p:sldIdLst>
    <p:sldId id="1171" r:id="rId2"/>
    <p:sldId id="1174" r:id="rId3"/>
    <p:sldId id="1175" r:id="rId4"/>
    <p:sldId id="1177" r:id="rId5"/>
    <p:sldId id="1194" r:id="rId6"/>
    <p:sldId id="1196" r:id="rId7"/>
    <p:sldId id="1197" r:id="rId8"/>
    <p:sldId id="1198" r:id="rId9"/>
    <p:sldId id="1199" r:id="rId10"/>
    <p:sldId id="1178" r:id="rId11"/>
    <p:sldId id="1176" r:id="rId12"/>
    <p:sldId id="1195" r:id="rId13"/>
    <p:sldId id="1181" r:id="rId14"/>
    <p:sldId id="1183" r:id="rId15"/>
    <p:sldId id="1182" r:id="rId16"/>
    <p:sldId id="1184" r:id="rId17"/>
    <p:sldId id="1185" r:id="rId18"/>
    <p:sldId id="1200" r:id="rId19"/>
    <p:sldId id="1201" r:id="rId20"/>
    <p:sldId id="1202" r:id="rId21"/>
    <p:sldId id="1203" r:id="rId22"/>
    <p:sldId id="1204" r:id="rId23"/>
    <p:sldId id="1205" r:id="rId24"/>
    <p:sldId id="1206" r:id="rId25"/>
    <p:sldId id="1207" r:id="rId26"/>
    <p:sldId id="1208" r:id="rId27"/>
    <p:sldId id="1186" r:id="rId28"/>
    <p:sldId id="1187" r:id="rId29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82BD"/>
    <a:srgbClr val="1658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37" autoAdjust="0"/>
    <p:restoredTop sz="96395" autoAdjust="0"/>
  </p:normalViewPr>
  <p:slideViewPr>
    <p:cSldViewPr snapToGrid="0">
      <p:cViewPr>
        <p:scale>
          <a:sx n="80" d="100"/>
          <a:sy n="80" d="100"/>
        </p:scale>
        <p:origin x="-1882" y="-5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07.02.2026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dilet.zan.kz/rus/docs/Z2400000106" TargetMode="External"/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</a:t>
            </a:r>
            <a:r>
              <a:rPr lang="ru-RU" altLang="ru-RU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2025 г</a:t>
            </a:r>
            <a:r>
              <a:rPr lang="en-US" altLang="ru-RU" sz="12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закупках»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dirty="0" smtClean="0"/>
              <a:t>Нормы законодательства касательно обеспечения договора и обеспечения </a:t>
            </a:r>
            <a:r>
              <a:rPr lang="ru-RU" sz="1800" dirty="0" err="1" smtClean="0"/>
              <a:t>антидемпинга</a:t>
            </a:r>
            <a:r>
              <a:rPr lang="ru-RU" sz="1800" dirty="0" smtClean="0"/>
              <a:t>.</a:t>
            </a:r>
          </a:p>
          <a:p>
            <a:pPr algn="ctr"/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ЗРК.</a:t>
            </a:r>
          </a:p>
          <a:p>
            <a:pPr algn="ctr"/>
            <a:r>
              <a:rPr lang="ru-RU" altLang="ru-RU" sz="1800" b="1" dirty="0" smtClean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Вступил в </a:t>
            </a:r>
            <a:r>
              <a:rPr lang="ru-RU" altLang="ru-RU" sz="1800" b="1" dirty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184. По каждому коду бюджетной классификации расходов авансовая (предварительная) оплата в размере </a:t>
            </a:r>
            <a:r>
              <a:rPr lang="ru-RU" b="1" dirty="0" smtClean="0">
                <a:solidFill>
                  <a:srgbClr val="FF0000"/>
                </a:solidFill>
              </a:rPr>
              <a:t>не более пятидесяти процентов </a:t>
            </a:r>
            <a:r>
              <a:rPr lang="ru-RU" dirty="0" smtClean="0"/>
              <a:t>от суммы договора на текущий финансовый год </a:t>
            </a:r>
            <a:r>
              <a:rPr lang="ru-RU" b="1" dirty="0" smtClean="0"/>
              <a:t>допускается</a:t>
            </a:r>
            <a:r>
              <a:rPr lang="ru-RU" dirty="0" smtClean="0"/>
              <a:t> по следующим спецификам экономической классификации расходов: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736982"/>
          <a:ext cx="9144000" cy="3465716"/>
        </p:xfrm>
        <a:graphic>
          <a:graphicData uri="http://schemas.openxmlformats.org/drawingml/2006/table">
            <a:tbl>
              <a:tblPr/>
              <a:tblGrid>
                <a:gridCol w="982639"/>
                <a:gridCol w="6175091"/>
                <a:gridCol w="1986270"/>
              </a:tblGrid>
              <a:tr h="4489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Специфика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Наименование специфики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Размер аванса не более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141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Приобретение продуктов питания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142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Приобретение лекарственных средств и прочих изделий медицинского назначения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159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Оплата прочих услуг и работ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431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Строительство новых объектов и реконструкция имеющихся объектов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149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Приобретение прочих запасов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413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Приобретение транспортных средств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6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414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Приобретение машин, оборудования, инструментов, производственного и хозяйственного инвентаря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151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Оплата коммунальных услуг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123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Страхование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152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почтовой связи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149 и 414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Отечественным поставщикам,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указывается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 </a:t>
                      </a:r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плане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государственных закупках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149 и 414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Отечественным поставщикам,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указывается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 </a:t>
                      </a:r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договоре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автоматически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веб-порталом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</a:p>
                  </a:txBody>
                  <a:tcPr marL="7158" marR="7158" marT="7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 rot="10800000" flipH="1" flipV="1">
            <a:off x="0" y="4280018"/>
            <a:ext cx="9144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199. </a:t>
            </a:r>
            <a:r>
              <a:rPr lang="ru-RU" b="1" dirty="0" smtClean="0">
                <a:solidFill>
                  <a:srgbClr val="FF0000"/>
                </a:solidFill>
              </a:rPr>
              <a:t>Авансовая (предварительная) оплата </a:t>
            </a:r>
            <a:r>
              <a:rPr lang="ru-RU" dirty="0" smtClean="0"/>
              <a:t>при заключении гражданско-правовых сделок, по итогам проведения электронных государственных закупок способом </a:t>
            </a:r>
            <a:r>
              <a:rPr lang="ru-RU" b="1" dirty="0" smtClean="0">
                <a:solidFill>
                  <a:srgbClr val="FF0000"/>
                </a:solidFill>
              </a:rPr>
              <a:t>запроса ценовых предложений </a:t>
            </a:r>
            <a:r>
              <a:rPr lang="ru-RU" dirty="0" smtClean="0"/>
              <a:t>товаров, работ, услуг, </a:t>
            </a:r>
            <a:r>
              <a:rPr lang="ru-RU" b="1" dirty="0" smtClean="0">
                <a:solidFill>
                  <a:srgbClr val="FF0000"/>
                </a:solidFill>
              </a:rPr>
              <a:t>не разрешается.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en-US" dirty="0" smtClean="0"/>
              <a:t>	</a:t>
            </a:r>
            <a:r>
              <a:rPr lang="ru-RU" sz="2000" dirty="0" smtClean="0"/>
              <a:t>558</a:t>
            </a:r>
            <a:r>
              <a:rPr lang="ru-RU" sz="2000" dirty="0" smtClean="0"/>
              <a:t>. Обеспечение исполнения договора, </a:t>
            </a:r>
            <a:r>
              <a:rPr lang="ru-RU" sz="2000" b="1" dirty="0" smtClean="0">
                <a:solidFill>
                  <a:srgbClr val="FF0000"/>
                </a:solidFill>
              </a:rPr>
              <a:t>обеспечение аванса </a:t>
            </a:r>
            <a:r>
              <a:rPr lang="ru-RU" sz="2000" dirty="0" smtClean="0"/>
              <a:t>(при наличии), антидемпинговая сумма (при наличии), внесенное в виде электронной </a:t>
            </a:r>
            <a:r>
              <a:rPr lang="ru-RU" sz="2000" b="1" dirty="0" smtClean="0"/>
              <a:t>банковской гарантии</a:t>
            </a:r>
            <a:r>
              <a:rPr lang="ru-RU" sz="2000" dirty="0" smtClean="0"/>
              <a:t>, </a:t>
            </a:r>
            <a:r>
              <a:rPr lang="ru-RU" sz="2000" b="1" dirty="0" smtClean="0">
                <a:solidFill>
                  <a:srgbClr val="FF0000"/>
                </a:solidFill>
              </a:rPr>
              <a:t>не возвращается</a:t>
            </a:r>
            <a:r>
              <a:rPr lang="ru-RU" sz="2000" dirty="0" smtClean="0"/>
              <a:t> заказчиком поставщику в случае </a:t>
            </a:r>
            <a:r>
              <a:rPr lang="ru-RU" sz="2000" b="1" u="sng" dirty="0" smtClean="0">
                <a:solidFill>
                  <a:srgbClr val="0070C0"/>
                </a:solidFill>
              </a:rPr>
              <a:t>расторжения договора в связи с неисполнением либо ненадлежащим исполнением поставщиком </a:t>
            </a:r>
            <a:r>
              <a:rPr lang="ru-RU" sz="2000" dirty="0" smtClean="0"/>
              <a:t>договорных обязательств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</a:t>
            </a:r>
            <a:r>
              <a:rPr lang="en-US" sz="2000" dirty="0" smtClean="0"/>
              <a:t>	</a:t>
            </a:r>
            <a:r>
              <a:rPr lang="ru-RU" sz="2000" dirty="0" smtClean="0"/>
              <a:t>559</a:t>
            </a:r>
            <a:r>
              <a:rPr lang="ru-RU" sz="2000" dirty="0" smtClean="0"/>
              <a:t>. Обеспечение исполнения договора, </a:t>
            </a:r>
            <a:r>
              <a:rPr lang="ru-RU" sz="2000" b="1" dirty="0" smtClean="0">
                <a:solidFill>
                  <a:srgbClr val="FF0000"/>
                </a:solidFill>
              </a:rPr>
              <a:t>обеспечения аванса </a:t>
            </a:r>
            <a:r>
              <a:rPr lang="ru-RU" sz="2000" dirty="0" smtClean="0"/>
              <a:t>(при наличии), антидемпинговая сумма (при наличии), внесенное через </a:t>
            </a:r>
            <a:r>
              <a:rPr lang="ru-RU" sz="2000" b="1" dirty="0" smtClean="0"/>
              <a:t>электронный кошелек</a:t>
            </a:r>
            <a:r>
              <a:rPr lang="ru-RU" sz="2000" dirty="0" smtClean="0"/>
              <a:t>, блокируется единым оператором и </a:t>
            </a:r>
            <a:r>
              <a:rPr lang="ru-RU" sz="2000" b="1" dirty="0" smtClean="0">
                <a:solidFill>
                  <a:srgbClr val="FF0000"/>
                </a:solidFill>
              </a:rPr>
              <a:t>не возвращается</a:t>
            </a:r>
            <a:r>
              <a:rPr lang="ru-RU" sz="2000" dirty="0" smtClean="0"/>
              <a:t> поставщику в случае </a:t>
            </a:r>
            <a:r>
              <a:rPr lang="ru-RU" sz="2000" b="1" u="sng" dirty="0" smtClean="0">
                <a:solidFill>
                  <a:srgbClr val="0070C0"/>
                </a:solidFill>
              </a:rPr>
              <a:t>расторжения договора (истечения срока действия договора) в связи с неисполнением либо ненадлежащим исполнением поставщиком</a:t>
            </a:r>
            <a:r>
              <a:rPr lang="ru-RU" sz="2000" dirty="0" smtClean="0"/>
              <a:t> договорных обязательств.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 </a:t>
            </a:r>
            <a:r>
              <a:rPr lang="ru-RU" dirty="0" smtClean="0"/>
              <a:t>	</a:t>
            </a:r>
            <a:r>
              <a:rPr lang="ru-RU" sz="2000" dirty="0" smtClean="0"/>
              <a:t>544</a:t>
            </a:r>
            <a:r>
              <a:rPr lang="ru-RU" sz="2000" dirty="0" smtClean="0"/>
              <a:t>. Поставщик вправе </a:t>
            </a:r>
            <a:r>
              <a:rPr lang="ru-RU" sz="2000" b="1" u="sng" dirty="0" smtClean="0">
                <a:solidFill>
                  <a:srgbClr val="FF0000"/>
                </a:solidFill>
              </a:rPr>
              <a:t>отказаться</a:t>
            </a:r>
            <a:r>
              <a:rPr lang="ru-RU" sz="2000" dirty="0" smtClean="0"/>
              <a:t> от полной суммы </a:t>
            </a:r>
            <a:r>
              <a:rPr lang="ru-RU" sz="2000" b="1" dirty="0" smtClean="0"/>
              <a:t>аванса либо от части аванса</a:t>
            </a:r>
            <a:r>
              <a:rPr lang="ru-RU" sz="2000" dirty="0" smtClean="0"/>
              <a:t>. </a:t>
            </a:r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В </a:t>
            </a:r>
            <a:r>
              <a:rPr lang="ru-RU" sz="2000" dirty="0" smtClean="0"/>
              <a:t>случае </a:t>
            </a:r>
            <a:r>
              <a:rPr lang="ru-RU" sz="2000" b="1" dirty="0" smtClean="0">
                <a:solidFill>
                  <a:srgbClr val="FF0000"/>
                </a:solidFill>
              </a:rPr>
              <a:t>частичного</a:t>
            </a:r>
            <a:r>
              <a:rPr lang="ru-RU" sz="2000" dirty="0" smtClean="0"/>
              <a:t> отказа от аванса, поставщик </a:t>
            </a:r>
            <a:r>
              <a:rPr lang="ru-RU" sz="2000" b="1" dirty="0" smtClean="0"/>
              <a:t>вносит обеспечение аванса в размере, равном части получаемого аванса</a:t>
            </a:r>
            <a:r>
              <a:rPr lang="ru-RU" sz="2000" b="1" dirty="0" smtClean="0"/>
              <a:t>.</a:t>
            </a:r>
          </a:p>
          <a:p>
            <a:pPr algn="just"/>
            <a:endParaRPr lang="ru-RU" sz="2000" b="1" dirty="0" smtClean="0"/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Примечание: </a:t>
            </a:r>
            <a:r>
              <a:rPr lang="ru-RU" sz="1400" b="1" i="1" dirty="0" smtClean="0">
                <a:solidFill>
                  <a:srgbClr val="0070C0"/>
                </a:solidFill>
              </a:rPr>
              <a:t>Поставщик </a:t>
            </a:r>
            <a:r>
              <a:rPr lang="ru-RU" sz="1400" b="1" i="1" dirty="0" smtClean="0">
                <a:solidFill>
                  <a:srgbClr val="FF0000"/>
                </a:solidFill>
              </a:rPr>
              <a:t>вправе отказаться </a:t>
            </a:r>
            <a:r>
              <a:rPr lang="ru-RU" sz="1400" b="1" i="1" dirty="0" smtClean="0">
                <a:solidFill>
                  <a:srgbClr val="0070C0"/>
                </a:solidFill>
              </a:rPr>
              <a:t>от выплаты аванса. </a:t>
            </a:r>
            <a:endParaRPr lang="ru-RU" sz="1400" b="1" i="1" dirty="0" smtClean="0">
              <a:solidFill>
                <a:srgbClr val="0070C0"/>
              </a:solidFill>
            </a:endParaRP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</a:t>
            </a:r>
            <a:r>
              <a:rPr lang="ru-RU" sz="1400" b="1" i="1" dirty="0" smtClean="0">
                <a:solidFill>
                  <a:srgbClr val="0070C0"/>
                </a:solidFill>
              </a:rPr>
              <a:t>Для </a:t>
            </a:r>
            <a:r>
              <a:rPr lang="ru-RU" sz="1400" b="1" i="1" dirty="0" smtClean="0">
                <a:solidFill>
                  <a:srgbClr val="0070C0"/>
                </a:solidFill>
              </a:rPr>
              <a:t>этого на стадии согласовании договора (</a:t>
            </a:r>
            <a:r>
              <a:rPr lang="ru-RU" sz="1400" b="1" i="1" dirty="0" smtClean="0">
                <a:solidFill>
                  <a:srgbClr val="FF0000"/>
                </a:solidFill>
              </a:rPr>
              <a:t>статус</a:t>
            </a:r>
            <a:r>
              <a:rPr lang="ru-RU" sz="1400" b="1" i="1" dirty="0" smtClean="0">
                <a:solidFill>
                  <a:srgbClr val="0070C0"/>
                </a:solidFill>
              </a:rPr>
              <a:t> договора должен быть «Отправлен на согласование поставщику»), Поставщику во </a:t>
            </a:r>
            <a:r>
              <a:rPr lang="ru-RU" sz="1400" b="1" i="1" dirty="0" smtClean="0">
                <a:solidFill>
                  <a:srgbClr val="FF0000"/>
                </a:solidFill>
              </a:rPr>
              <a:t>вкладке «Договор и согласование» </a:t>
            </a:r>
            <a:r>
              <a:rPr lang="ru-RU" sz="1400" b="1" i="1" dirty="0" smtClean="0">
                <a:solidFill>
                  <a:srgbClr val="0070C0"/>
                </a:solidFill>
              </a:rPr>
              <a:t>(внутренняя вкладка Договор) требуется проставить галочку в поле «</a:t>
            </a:r>
            <a:r>
              <a:rPr lang="ru-RU" sz="1400" b="1" i="1" dirty="0" smtClean="0">
                <a:solidFill>
                  <a:srgbClr val="FF0000"/>
                </a:solidFill>
              </a:rPr>
              <a:t>Я согласен с отказом от аванса</a:t>
            </a:r>
            <a:r>
              <a:rPr lang="ru-RU" sz="1400" b="1" i="1" dirty="0" smtClean="0">
                <a:solidFill>
                  <a:srgbClr val="0070C0"/>
                </a:solidFill>
              </a:rPr>
              <a:t>» и нажать на кнопку «Отказаться от  аванса</a:t>
            </a:r>
            <a:r>
              <a:rPr lang="ru-RU" sz="1400" b="1" i="1" dirty="0" smtClean="0">
                <a:solidFill>
                  <a:srgbClr val="0070C0"/>
                </a:solidFill>
              </a:rPr>
              <a:t>».</a:t>
            </a:r>
          </a:p>
          <a:p>
            <a:pPr algn="just"/>
            <a:endParaRPr lang="ru-RU" sz="1400" b="1" i="1" dirty="0" smtClean="0">
              <a:solidFill>
                <a:srgbClr val="0070C0"/>
              </a:solidFill>
            </a:endParaRPr>
          </a:p>
          <a:p>
            <a:r>
              <a:rPr lang="ru-RU" sz="1400" b="1" i="1" dirty="0" smtClean="0">
                <a:solidFill>
                  <a:srgbClr val="0070C0"/>
                </a:solidFill>
              </a:rPr>
              <a:t>	</a:t>
            </a:r>
            <a:endParaRPr lang="ru-RU" sz="1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3314" name="Picture 2" descr="https://wiki.goszakup.gov.kz/download/attachments/1311046/image2020-1-10_18-33-30.png?version=1&amp;modificationDate=1578659610000&amp;api=v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4838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14338" name="Picture 2" descr="https://wiki.goszakup.gov.kz/download/attachments/1311046/image2020-1-10_18-33-30.png?version=1&amp;modificationDate=1578659610000&amp;api=v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1185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132161"/>
            <a:ext cx="9144000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1400" b="1" i="1" dirty="0" smtClean="0">
                <a:solidFill>
                  <a:srgbClr val="FF0000"/>
                </a:solidFill>
              </a:rPr>
              <a:t>Частичный отказ </a:t>
            </a:r>
            <a:r>
              <a:rPr lang="ru-RU" sz="1400" b="1" i="1" dirty="0" smtClean="0">
                <a:solidFill>
                  <a:srgbClr val="0070C0"/>
                </a:solidFill>
              </a:rPr>
              <a:t>(уменьшение суммы) от аванса поставщиком</a:t>
            </a:r>
          </a:p>
          <a:p>
            <a:pPr algn="just"/>
            <a:r>
              <a:rPr lang="ru-RU" sz="1400" b="1" i="1" dirty="0" smtClean="0">
                <a:solidFill>
                  <a:srgbClr val="0070C0"/>
                </a:solidFill>
              </a:rPr>
              <a:t>	При необходимости поставщик в статусе договора «На согласовании у поставщика» может частично отказаться от аванса -  </a:t>
            </a:r>
            <a:r>
              <a:rPr lang="ru-RU" sz="1400" b="1" i="1" dirty="0" smtClean="0">
                <a:solidFill>
                  <a:srgbClr val="FF0000"/>
                </a:solidFill>
              </a:rPr>
              <a:t>уменьшить сумму аванса </a:t>
            </a:r>
            <a:r>
              <a:rPr lang="ru-RU" sz="1400" b="1" i="1" dirty="0" smtClean="0">
                <a:solidFill>
                  <a:srgbClr val="0070C0"/>
                </a:solidFill>
              </a:rPr>
              <a:t>в разделе «Договор и согласование» - «Договор». Для этого необходимо в предмете договора Приложения 1 выбрать действие «</a:t>
            </a:r>
            <a:r>
              <a:rPr lang="ru-RU" sz="1400" b="1" i="1" dirty="0" smtClean="0">
                <a:solidFill>
                  <a:srgbClr val="FF0000"/>
                </a:solidFill>
              </a:rPr>
              <a:t>Уменьшить аванс</a:t>
            </a:r>
            <a:r>
              <a:rPr lang="ru-RU" sz="1400" b="1" i="1" dirty="0" smtClean="0">
                <a:solidFill>
                  <a:srgbClr val="0070C0"/>
                </a:solidFill>
              </a:rPr>
              <a:t>». 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В </a:t>
            </a:r>
            <a:r>
              <a:rPr lang="ru-RU" sz="1400" dirty="0" smtClean="0"/>
              <a:t>открывшемся окне заполнить </a:t>
            </a:r>
            <a:r>
              <a:rPr lang="ru-RU" sz="1400" b="1" dirty="0" smtClean="0">
                <a:solidFill>
                  <a:srgbClr val="FF0000"/>
                </a:solidFill>
              </a:rPr>
              <a:t>поле процента </a:t>
            </a:r>
            <a:r>
              <a:rPr lang="ru-RU" sz="1400" dirty="0" smtClean="0"/>
              <a:t>аванса и нажать «Сохранить». Система </a:t>
            </a:r>
            <a:r>
              <a:rPr lang="ru-RU" sz="1400" b="1" dirty="0" smtClean="0">
                <a:solidFill>
                  <a:srgbClr val="FF0000"/>
                </a:solidFill>
              </a:rPr>
              <a:t>обновит данные Приложения 1 </a:t>
            </a:r>
            <a:r>
              <a:rPr lang="ru-RU" sz="1400" dirty="0" smtClean="0"/>
              <a:t>и текста договора в части расчета суммы обеспечения аванса согласно измененному значению.</a:t>
            </a:r>
            <a:endParaRPr lang="ru-RU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546</a:t>
            </a:r>
            <a:r>
              <a:rPr lang="ru-RU" sz="1600" dirty="0" smtClean="0"/>
              <a:t>. Поставщик может выбрать один из следующих видов обеспечения исполнения договора, обеспечения аванса (при наличии), антидемпинговую сумму (при наличии</a:t>
            </a:r>
            <a:r>
              <a:rPr lang="ru-RU" sz="1600" dirty="0" smtClean="0"/>
              <a:t>):</a:t>
            </a:r>
            <a:endParaRPr lang="en-US" sz="1600" dirty="0" smtClean="0"/>
          </a:p>
          <a:p>
            <a:pPr algn="just"/>
            <a:endParaRPr lang="ru-RU" sz="1600" dirty="0" smtClean="0"/>
          </a:p>
          <a:p>
            <a:r>
              <a:rPr lang="ru-RU" sz="1600" dirty="0" smtClean="0"/>
              <a:t>      1) деньги, находящиеся в </a:t>
            </a:r>
            <a:r>
              <a:rPr lang="ru-RU" sz="1600" b="1" dirty="0" smtClean="0">
                <a:solidFill>
                  <a:srgbClr val="FF0000"/>
                </a:solidFill>
              </a:rPr>
              <a:t>электронном кошельке </a:t>
            </a:r>
            <a:r>
              <a:rPr lang="ru-RU" sz="1600" dirty="0" smtClean="0"/>
              <a:t>поставщика</a:t>
            </a:r>
            <a:r>
              <a:rPr lang="ru-RU" sz="1600" dirty="0" smtClean="0"/>
              <a:t>;</a:t>
            </a:r>
            <a:endParaRPr lang="en-US" sz="1600" dirty="0" smtClean="0"/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      2) </a:t>
            </a:r>
            <a:r>
              <a:rPr lang="ru-RU" sz="1600" b="1" dirty="0" smtClean="0"/>
              <a:t>банковскую гарантию</a:t>
            </a:r>
            <a:r>
              <a:rPr lang="ru-RU" sz="1600" dirty="0" smtClean="0"/>
              <a:t>, представляемую в форме </a:t>
            </a:r>
            <a:r>
              <a:rPr lang="ru-RU" sz="1600" b="1" dirty="0" smtClean="0">
                <a:solidFill>
                  <a:srgbClr val="FF0000"/>
                </a:solidFill>
              </a:rPr>
              <a:t>электронного документа </a:t>
            </a:r>
            <a:r>
              <a:rPr lang="ru-RU" sz="1600" dirty="0" smtClean="0"/>
              <a:t>по форме согласно </a:t>
            </a:r>
            <a:r>
              <a:rPr lang="ru-RU" sz="1600" dirty="0" smtClean="0">
                <a:hlinkClick r:id="rId2"/>
              </a:rPr>
              <a:t>приложению 44</a:t>
            </a:r>
            <a:r>
              <a:rPr lang="ru-RU" sz="1600" dirty="0" smtClean="0"/>
              <a:t> к настоящим Правилам. Предоставление банковской гарантии на бумажном носителе допускается в случаях, предусмотренных подпунктами 4), 9), 17), 18), 20), 21), 22), 23), 26), 31), 32), 35), 40) и 41) пункта 3 </a:t>
            </a:r>
            <a:r>
              <a:rPr lang="ru-RU" sz="1600" dirty="0" smtClean="0">
                <a:hlinkClick r:id="rId3"/>
              </a:rPr>
              <a:t>статьи 16</a:t>
            </a:r>
            <a:r>
              <a:rPr lang="ru-RU" sz="1600" dirty="0" smtClean="0"/>
              <a:t> и </a:t>
            </a:r>
            <a:r>
              <a:rPr lang="ru-RU" sz="1600" dirty="0" smtClean="0">
                <a:hlinkClick r:id="rId3"/>
              </a:rPr>
              <a:t>статьей 27</a:t>
            </a:r>
            <a:r>
              <a:rPr lang="ru-RU" sz="1600" dirty="0" smtClean="0"/>
              <a:t> Закона</a:t>
            </a:r>
            <a:r>
              <a:rPr lang="ru-RU" sz="1600" dirty="0" smtClean="0"/>
              <a:t>;</a:t>
            </a:r>
            <a:endParaRPr lang="en-US" sz="1600" dirty="0" smtClean="0"/>
          </a:p>
          <a:p>
            <a:endParaRPr lang="ru-RU" sz="1600" dirty="0" smtClean="0"/>
          </a:p>
          <a:p>
            <a:pPr algn="just"/>
            <a:r>
              <a:rPr lang="ru-RU" sz="1600" dirty="0" smtClean="0"/>
              <a:t>  </a:t>
            </a:r>
            <a:r>
              <a:rPr lang="ru-RU" sz="1600" dirty="0" smtClean="0"/>
              <a:t>3</a:t>
            </a:r>
            <a:r>
              <a:rPr lang="ru-RU" sz="1600" dirty="0" smtClean="0"/>
              <a:t>) </a:t>
            </a:r>
            <a:r>
              <a:rPr lang="ru-RU" sz="1600" b="1" dirty="0" smtClean="0">
                <a:solidFill>
                  <a:srgbClr val="FF0000"/>
                </a:solidFill>
              </a:rPr>
              <a:t>договор страхования гражданско-правовой </a:t>
            </a:r>
            <a:r>
              <a:rPr lang="ru-RU" sz="1600" dirty="0" smtClean="0"/>
              <a:t>ответственности поставщика, представляемый в форме </a:t>
            </a:r>
            <a:r>
              <a:rPr lang="ru-RU" sz="1600" b="1" dirty="0" smtClean="0">
                <a:solidFill>
                  <a:srgbClr val="FF0000"/>
                </a:solidFill>
              </a:rPr>
              <a:t>электронного документа </a:t>
            </a:r>
            <a:r>
              <a:rPr lang="ru-RU" sz="1600" dirty="0" smtClean="0"/>
              <a:t>согласно </a:t>
            </a:r>
            <a:r>
              <a:rPr lang="ru-RU" sz="1600" dirty="0" smtClean="0">
                <a:hlinkClick r:id="rId2"/>
              </a:rPr>
              <a:t>приложению 45</a:t>
            </a:r>
            <a:r>
              <a:rPr lang="ru-RU" sz="1600" dirty="0" smtClean="0"/>
              <a:t> к настоящим Правилам</a:t>
            </a:r>
            <a:r>
              <a:rPr lang="ru-RU" sz="1600" dirty="0" smtClean="0"/>
              <a:t>.</a:t>
            </a:r>
            <a:endParaRPr lang="en-US" sz="1600" dirty="0" smtClean="0"/>
          </a:p>
          <a:p>
            <a:pPr algn="just"/>
            <a:endParaRPr lang="en-US" sz="1600" dirty="0" smtClean="0"/>
          </a:p>
          <a:p>
            <a:pPr algn="just"/>
            <a:r>
              <a:rPr lang="en-US" sz="1600" dirty="0" smtClean="0"/>
              <a:t>	</a:t>
            </a:r>
            <a:r>
              <a:rPr lang="ru-RU" sz="1600" i="1" dirty="0" smtClean="0"/>
              <a:t>Примечание: </a:t>
            </a:r>
            <a:r>
              <a:rPr lang="ru-RU" sz="1600" b="1" i="1" dirty="0" smtClean="0">
                <a:solidFill>
                  <a:srgbClr val="FF0000"/>
                </a:solidFill>
              </a:rPr>
              <a:t>договор страхования</a:t>
            </a:r>
            <a:r>
              <a:rPr lang="ru-RU" sz="1600" i="1" dirty="0" smtClean="0"/>
              <a:t> гражданско-правовой ответственности </a:t>
            </a:r>
            <a:r>
              <a:rPr lang="ru-RU" sz="1600" i="1" dirty="0" smtClean="0"/>
              <a:t>поставщика </a:t>
            </a:r>
            <a:r>
              <a:rPr lang="ru-RU" sz="1600" b="1" i="1" dirty="0" smtClean="0"/>
              <a:t>не предоставляется </a:t>
            </a:r>
            <a:r>
              <a:rPr lang="ru-RU" sz="1600" i="1" dirty="0" smtClean="0"/>
              <a:t>на демпинговую сумму.</a:t>
            </a:r>
            <a:endParaRPr lang="ru-RU" sz="1600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sz="2400" dirty="0" smtClean="0"/>
              <a:t>	537</a:t>
            </a:r>
            <a:r>
              <a:rPr lang="ru-RU" sz="2400" dirty="0" smtClean="0"/>
              <a:t>. Поставщик в течение </a:t>
            </a:r>
            <a:r>
              <a:rPr lang="ru-RU" sz="2400" b="1" dirty="0" smtClean="0">
                <a:solidFill>
                  <a:srgbClr val="FF0000"/>
                </a:solidFill>
              </a:rPr>
              <a:t>десяти рабочих дней </a:t>
            </a:r>
            <a:r>
              <a:rPr lang="ru-RU" sz="2400" dirty="0" smtClean="0"/>
              <a:t>со дня вступления в силу договора вносит обеспечение исполнения договора </a:t>
            </a:r>
            <a:r>
              <a:rPr lang="ru-RU" sz="2400" b="1" dirty="0" smtClean="0">
                <a:solidFill>
                  <a:srgbClr val="FF0000"/>
                </a:solidFill>
              </a:rPr>
              <a:t>обеспечение аванса </a:t>
            </a:r>
            <a:r>
              <a:rPr lang="ru-RU" sz="2400" dirty="0" smtClean="0"/>
              <a:t>(при наличии), антидемпинговую сумму (при наличии</a:t>
            </a:r>
            <a:r>
              <a:rPr lang="ru-RU" sz="2400" dirty="0" smtClean="0"/>
              <a:t>).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      </a:t>
            </a:r>
            <a:r>
              <a:rPr lang="ru-RU" sz="2400" dirty="0" smtClean="0"/>
              <a:t>	Требование </a:t>
            </a:r>
            <a:r>
              <a:rPr lang="ru-RU" sz="2400" dirty="0" smtClean="0"/>
              <a:t>части первой настоящего пункта </a:t>
            </a:r>
            <a:r>
              <a:rPr lang="ru-RU" sz="2400" b="1" u="sng" dirty="0" smtClean="0">
                <a:solidFill>
                  <a:srgbClr val="FF0000"/>
                </a:solidFill>
              </a:rPr>
              <a:t>не распространяется</a:t>
            </a:r>
            <a:r>
              <a:rPr lang="ru-RU" sz="2400" dirty="0" smtClean="0"/>
              <a:t> на поставщиков, находящихся </a:t>
            </a:r>
            <a:r>
              <a:rPr lang="ru-RU" sz="2400" b="1" dirty="0" smtClean="0">
                <a:solidFill>
                  <a:srgbClr val="FF0000"/>
                </a:solidFill>
              </a:rPr>
              <a:t>в реестре казахстанских товаропроизводителей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2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400" i="1" dirty="0" smtClean="0"/>
              <a:t>Примечание: оплата аванса Заказчиком </a:t>
            </a:r>
            <a:r>
              <a:rPr lang="ru-RU" sz="2400" b="1" i="1" dirty="0" smtClean="0">
                <a:solidFill>
                  <a:srgbClr val="FF0000"/>
                </a:solidFill>
              </a:rPr>
              <a:t>не допускается </a:t>
            </a:r>
            <a:r>
              <a:rPr lang="ru-RU" sz="2400" i="1" dirty="0" smtClean="0"/>
              <a:t>до внесения Поставщиком обеспечения договора и обеспечение аванса.</a:t>
            </a:r>
          </a:p>
          <a:p>
            <a:pPr algn="just"/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	</a:t>
            </a:r>
            <a:r>
              <a:rPr lang="ru-RU" sz="2400" dirty="0" smtClean="0"/>
              <a:t>532</a:t>
            </a:r>
            <a:r>
              <a:rPr lang="ru-RU" sz="2400" dirty="0" smtClean="0"/>
              <a:t>. Если потенциальный поставщик, определенный победителем, </a:t>
            </a:r>
            <a:r>
              <a:rPr lang="ru-RU" sz="2400" b="1" dirty="0" smtClean="0">
                <a:solidFill>
                  <a:srgbClr val="FF0000"/>
                </a:solidFill>
              </a:rPr>
              <a:t>не внес </a:t>
            </a:r>
            <a:r>
              <a:rPr lang="ru-RU" sz="2400" dirty="0" smtClean="0"/>
              <a:t>обеспечение </a:t>
            </a:r>
            <a:r>
              <a:rPr lang="ru-RU" sz="2400" dirty="0" smtClean="0"/>
              <a:t>исполнения договора, </a:t>
            </a:r>
            <a:r>
              <a:rPr lang="ru-RU" sz="2400" b="1" dirty="0" smtClean="0">
                <a:solidFill>
                  <a:srgbClr val="FF0000"/>
                </a:solidFill>
              </a:rPr>
              <a:t>обеспечение аванса </a:t>
            </a:r>
            <a:r>
              <a:rPr lang="ru-RU" sz="2400" dirty="0" smtClean="0"/>
              <a:t>(при наличии), антидемпинговую сумму (при наличии), заказчик в течение </a:t>
            </a:r>
            <a:r>
              <a:rPr lang="ru-RU" sz="2400" b="1" dirty="0" smtClean="0">
                <a:solidFill>
                  <a:srgbClr val="FF0000"/>
                </a:solidFill>
              </a:rPr>
              <a:t>двух рабочих дней </a:t>
            </a:r>
            <a:r>
              <a:rPr lang="ru-RU" sz="2400" dirty="0" smtClean="0"/>
              <a:t>со дня истечения срока внесения указанных обеспечений, посредством </a:t>
            </a:r>
            <a:r>
              <a:rPr lang="ru-RU" sz="2400" dirty="0" err="1" smtClean="0"/>
              <a:t>веб-портала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направляет поставщику уведомление о намерении расторгнуть договор.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6" name="Рисунок 5" descr="Слай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 </a:t>
            </a:r>
            <a:r>
              <a:rPr lang="ru-RU" sz="2400" dirty="0" smtClean="0"/>
              <a:t>	539</a:t>
            </a:r>
            <a:r>
              <a:rPr lang="ru-RU" sz="2400" dirty="0" smtClean="0"/>
              <a:t>. Требование по внесению обеспечения аванса </a:t>
            </a:r>
            <a:r>
              <a:rPr lang="ru-RU" sz="2400" b="1" dirty="0" smtClean="0">
                <a:solidFill>
                  <a:srgbClr val="FF0000"/>
                </a:solidFill>
              </a:rPr>
              <a:t>не распространяется</a:t>
            </a:r>
            <a:r>
              <a:rPr lang="ru-RU" sz="2400" dirty="0" smtClean="0"/>
              <a:t> на</a:t>
            </a:r>
            <a:r>
              <a:rPr lang="ru-RU" sz="2400" dirty="0" smtClean="0"/>
              <a:t>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1) поставщиков, с которыми заключены договора в рамках казначейского сопровождения</a:t>
            </a:r>
            <a:r>
              <a:rPr lang="ru-RU" sz="2400" dirty="0" smtClean="0"/>
              <a:t>;</a:t>
            </a:r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      2) поставщиков, находящихся в </a:t>
            </a:r>
            <a:r>
              <a:rPr lang="ru-RU" sz="2400" b="1" dirty="0" smtClean="0">
                <a:solidFill>
                  <a:srgbClr val="FF0000"/>
                </a:solidFill>
              </a:rPr>
              <a:t>реестре казахстанских товаропроизводителей.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smtClean="0"/>
              <a:t>	</a:t>
            </a:r>
            <a:r>
              <a:rPr lang="ru-RU" sz="2800" dirty="0" smtClean="0"/>
              <a:t>540</a:t>
            </a:r>
            <a:r>
              <a:rPr lang="ru-RU" sz="2800" dirty="0" smtClean="0"/>
              <a:t>. В случае заключения договора по итогам запроса ценовых предложений, из одного источника, осуществленных на основании </a:t>
            </a:r>
            <a:r>
              <a:rPr lang="ru-RU" sz="2800" b="1" dirty="0" smtClean="0">
                <a:solidFill>
                  <a:srgbClr val="FF0000"/>
                </a:solidFill>
              </a:rPr>
              <a:t>подпункта 2) пункта 2 </a:t>
            </a:r>
            <a:r>
              <a:rPr lang="ru-RU" sz="2800" dirty="0" smtClean="0"/>
              <a:t>и пункта 3 </a:t>
            </a:r>
            <a:r>
              <a:rPr lang="ru-RU" sz="2800" dirty="0" smtClean="0">
                <a:hlinkClick r:id="rId2"/>
              </a:rPr>
              <a:t>статьи 16</a:t>
            </a:r>
            <a:r>
              <a:rPr lang="ru-RU" sz="2800" dirty="0" smtClean="0"/>
              <a:t> Закона, заказчик </a:t>
            </a:r>
            <a:r>
              <a:rPr lang="ru-RU" sz="2800" b="1" dirty="0" smtClean="0">
                <a:solidFill>
                  <a:srgbClr val="FF0000"/>
                </a:solidFill>
              </a:rPr>
              <a:t>может установить</a:t>
            </a:r>
            <a:r>
              <a:rPr lang="ru-RU" sz="2800" dirty="0" smtClean="0"/>
              <a:t> требование о внесении обеспечения аванса.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smtClean="0"/>
              <a:t>	</a:t>
            </a:r>
            <a:r>
              <a:rPr lang="ru-RU" sz="2000" dirty="0" smtClean="0"/>
              <a:t>554</a:t>
            </a:r>
            <a:r>
              <a:rPr lang="ru-RU" sz="2000" dirty="0" smtClean="0"/>
              <a:t>. По мере исполнения обязательств по договору заказчик </a:t>
            </a:r>
            <a:r>
              <a:rPr lang="ru-RU" sz="2000" b="1" dirty="0" smtClean="0">
                <a:solidFill>
                  <a:srgbClr val="00B0F0"/>
                </a:solidFill>
              </a:rPr>
              <a:t>по запросу поставщика</a:t>
            </a:r>
            <a:r>
              <a:rPr lang="ru-RU" sz="2000" dirty="0" smtClean="0"/>
              <a:t>, в течение пяти рабочих дней уменьшает размер обеспечения исполнения аванса, внесенного в виде </a:t>
            </a:r>
            <a:r>
              <a:rPr lang="ru-RU" sz="2000" b="1" dirty="0" smtClean="0">
                <a:solidFill>
                  <a:srgbClr val="00B0F0"/>
                </a:solidFill>
              </a:rPr>
              <a:t>электронной банковской </a:t>
            </a:r>
            <a:r>
              <a:rPr lang="ru-RU" sz="2000" dirty="0" smtClean="0"/>
              <a:t>гарантии </a:t>
            </a:r>
            <a:r>
              <a:rPr lang="ru-RU" sz="2000" b="1" dirty="0" smtClean="0">
                <a:solidFill>
                  <a:srgbClr val="FF0000"/>
                </a:solidFill>
              </a:rPr>
              <a:t>пропорционально выполненным обязательствам</a:t>
            </a:r>
            <a:r>
              <a:rPr lang="ru-RU" sz="2000" dirty="0" smtClean="0"/>
              <a:t>, предусмотренным договором о государственных закупках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      </a:t>
            </a:r>
            <a:r>
              <a:rPr lang="ru-RU" sz="2000" dirty="0" smtClean="0"/>
              <a:t>	555</a:t>
            </a:r>
            <a:r>
              <a:rPr lang="ru-RU" sz="2000" dirty="0" smtClean="0"/>
              <a:t>. По мере исполнения обязательств по договору, единый оператор по запросу поставщика и подтверждения заказчиком возврата, в течение трех рабочих дней посредством </a:t>
            </a:r>
            <a:r>
              <a:rPr lang="ru-RU" sz="2000" dirty="0" err="1" smtClean="0"/>
              <a:t>веб-портала</a:t>
            </a:r>
            <a:r>
              <a:rPr lang="ru-RU" sz="2000" dirty="0" smtClean="0"/>
              <a:t> разблокирует размер обеспечения исполнения аванса, внесенного с </a:t>
            </a:r>
            <a:r>
              <a:rPr lang="ru-RU" sz="2000" b="1" dirty="0" smtClean="0">
                <a:solidFill>
                  <a:srgbClr val="2182BD"/>
                </a:solidFill>
              </a:rPr>
              <a:t>электронного кошелька </a:t>
            </a:r>
            <a:r>
              <a:rPr lang="ru-RU" sz="2000" b="1" dirty="0" smtClean="0">
                <a:solidFill>
                  <a:srgbClr val="FF0000"/>
                </a:solidFill>
              </a:rPr>
              <a:t>пропорционально выполненным обязательствам</a:t>
            </a:r>
            <a:r>
              <a:rPr lang="ru-RU" sz="2000" dirty="0" smtClean="0"/>
              <a:t>, предусмотренным договором.</a:t>
            </a:r>
            <a:endParaRPr lang="ru-RU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Возврат обеспечения исполнения аванса пропорционально выполненным обязательствам</a:t>
            </a:r>
            <a:endParaRPr lang="ru-RU" sz="2000" dirty="0" smtClean="0"/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pPr algn="just"/>
            <a:r>
              <a:rPr lang="ru-RU" sz="2000" dirty="0" smtClean="0"/>
              <a:t>	Для </a:t>
            </a:r>
            <a:r>
              <a:rPr lang="ru-RU" sz="2000" dirty="0" smtClean="0"/>
              <a:t>возврата внесенного обеспечения исполнения </a:t>
            </a:r>
            <a:r>
              <a:rPr lang="ru-RU" sz="2000" b="1" dirty="0" smtClean="0"/>
              <a:t>аванса по мере исполнения договора</a:t>
            </a:r>
            <a:r>
              <a:rPr lang="ru-RU" sz="2000" dirty="0" smtClean="0"/>
              <a:t> пропорционально выполненным обязательствам согласно </a:t>
            </a:r>
            <a:r>
              <a:rPr lang="ru-RU" sz="2000" dirty="0" smtClean="0"/>
              <a:t>п. 555 с </a:t>
            </a:r>
            <a:r>
              <a:rPr lang="ru-RU" sz="2000" dirty="0" smtClean="0"/>
              <a:t>денег электронного кошелька необходимо перейти во вкладку «Обеспечение исполнения» </a:t>
            </a:r>
            <a:r>
              <a:rPr lang="ru-RU" sz="2000" dirty="0" smtClean="0">
                <a:solidFill>
                  <a:srgbClr val="FF0000"/>
                </a:solidFill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</a:rPr>
              <a:t>подтвердить либо отклонить запрос на возврат. </a:t>
            </a:r>
          </a:p>
          <a:p>
            <a:pPr algn="just"/>
            <a:r>
              <a:rPr lang="ru-RU" sz="2000" dirty="0" smtClean="0"/>
              <a:t>	В </a:t>
            </a:r>
            <a:r>
              <a:rPr lang="ru-RU" sz="2000" dirty="0" smtClean="0"/>
              <a:t>строке запроса со статусом «В ожидании» таблицы «Запрос на уменьшение суммы обеспечения договора» в столбце «Действия» </a:t>
            </a:r>
            <a:r>
              <a:rPr lang="ru-RU" sz="2000" b="1" dirty="0" smtClean="0">
                <a:solidFill>
                  <a:srgbClr val="FF0000"/>
                </a:solidFill>
              </a:rPr>
              <a:t>необходимо нажать на кнопку «Просмотр</a:t>
            </a:r>
            <a:r>
              <a:rPr lang="ru-RU" sz="2000" b="1" dirty="0" smtClean="0">
                <a:solidFill>
                  <a:srgbClr val="FF0000"/>
                </a:solidFill>
              </a:rPr>
              <a:t>».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</a:t>
            </a:r>
            <a:r>
              <a:rPr lang="ru-RU" sz="2000" i="1" dirty="0" smtClean="0"/>
              <a:t>Примечание: запрос на возврат аванса направляется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Поставщиком</a:t>
            </a:r>
            <a:r>
              <a:rPr lang="ru-RU" sz="2000" i="1" dirty="0" smtClean="0"/>
              <a:t>.</a:t>
            </a:r>
          </a:p>
          <a:p>
            <a:pPr algn="just"/>
            <a:endParaRPr lang="ru-RU" sz="2000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41986" name="Picture 2" descr="https://wiki.goszakup.gov.kz/download/attachments/1311197/image2022-7-7_13-1-15.png?version=1&amp;modificationDate=1657177258000&amp;api=v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В </a:t>
            </a:r>
            <a:r>
              <a:rPr lang="ru-RU" dirty="0" smtClean="0"/>
              <a:t>открывшейся форме необходимо для утверждения </a:t>
            </a:r>
            <a:r>
              <a:rPr lang="ru-RU" b="1" dirty="0" smtClean="0">
                <a:solidFill>
                  <a:srgbClr val="FF0000"/>
                </a:solidFill>
              </a:rPr>
              <a:t>необходимо</a:t>
            </a:r>
            <a:r>
              <a:rPr lang="ru-RU" dirty="0" smtClean="0"/>
              <a:t> нажать на кнопку «</a:t>
            </a:r>
            <a:r>
              <a:rPr lang="ru-RU" b="1" dirty="0" smtClean="0">
                <a:solidFill>
                  <a:srgbClr val="FF0000"/>
                </a:solidFill>
              </a:rPr>
              <a:t>Утвердить</a:t>
            </a:r>
            <a:r>
              <a:rPr lang="ru-RU" dirty="0" smtClean="0"/>
              <a:t>», а для отклонения «</a:t>
            </a:r>
            <a:r>
              <a:rPr lang="ru-RU" b="1" dirty="0" smtClean="0">
                <a:solidFill>
                  <a:srgbClr val="FF0000"/>
                </a:solidFill>
              </a:rPr>
              <a:t>Отклонить</a:t>
            </a:r>
            <a:r>
              <a:rPr lang="ru-RU" dirty="0" smtClean="0"/>
              <a:t>». В случае отклонения обязательное поле для заполнения «</a:t>
            </a:r>
            <a:r>
              <a:rPr lang="ru-RU" b="1" dirty="0" smtClean="0">
                <a:solidFill>
                  <a:srgbClr val="FF0000"/>
                </a:solidFill>
              </a:rPr>
              <a:t>Причина отклонения</a:t>
            </a:r>
            <a:r>
              <a:rPr lang="ru-RU" dirty="0" smtClean="0"/>
              <a:t>».</a:t>
            </a:r>
            <a:r>
              <a:rPr lang="ru-RU" dirty="0" smtClean="0"/>
              <a:t> После отклонения запроса система позволит </a:t>
            </a:r>
            <a:r>
              <a:rPr lang="ru-RU" b="1" dirty="0" smtClean="0">
                <a:solidFill>
                  <a:srgbClr val="FF0000"/>
                </a:solidFill>
              </a:rPr>
              <a:t>повторно</a:t>
            </a:r>
            <a:r>
              <a:rPr lang="ru-RU" dirty="0" smtClean="0"/>
              <a:t> отправить запрос.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	</a:t>
            </a:r>
            <a:endParaRPr lang="ru-RU" dirty="0" smtClean="0"/>
          </a:p>
          <a:p>
            <a:r>
              <a:rPr lang="ru-RU" dirty="0" smtClean="0"/>
              <a:t>	</a:t>
            </a:r>
          </a:p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42" name="Picture 2" descr="https://wiki.goszakup.gov.kz/download/attachments/1311197/image2022-7-7_13-2-35.png?version=1&amp;modificationDate=1657177338000&amp;api=v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000124"/>
            <a:ext cx="9144000" cy="2011363"/>
          </a:xfrm>
          <a:prstGeom prst="rect">
            <a:avLst/>
          </a:prstGeom>
          <a:noFill/>
        </p:spPr>
      </p:pic>
      <p:pic>
        <p:nvPicPr>
          <p:cNvPr id="10244" name="Picture 4" descr="https://wiki.goszakup.gov.kz/download/attachments/1311197/image2022-7-7_13-3-15.png?version=1&amp;modificationDate=1657177378000&amp;api=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81312"/>
            <a:ext cx="9144000" cy="2262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3200" dirty="0" smtClean="0"/>
              <a:t>560</a:t>
            </a:r>
            <a:r>
              <a:rPr lang="ru-RU" sz="3200" dirty="0" smtClean="0"/>
              <a:t>. Единый оператор в </a:t>
            </a:r>
            <a:r>
              <a:rPr lang="ru-RU" sz="3200" b="1" dirty="0" smtClean="0">
                <a:solidFill>
                  <a:srgbClr val="FF0000"/>
                </a:solidFill>
              </a:rPr>
              <a:t>течение пяти рабочих дней</a:t>
            </a:r>
            <a:r>
              <a:rPr lang="ru-RU" sz="3200" dirty="0" smtClean="0"/>
              <a:t> со дня поступления от заказчика заявления посредством </a:t>
            </a:r>
            <a:r>
              <a:rPr lang="ru-RU" sz="3200" dirty="0" err="1" smtClean="0"/>
              <a:t>веб-портала</a:t>
            </a:r>
            <a:r>
              <a:rPr lang="ru-RU" sz="3200" dirty="0" smtClean="0"/>
              <a:t> </a:t>
            </a:r>
            <a:r>
              <a:rPr lang="ru-RU" sz="3200" b="1" dirty="0" smtClean="0"/>
              <a:t>осуществляет перевод</a:t>
            </a:r>
            <a:r>
              <a:rPr lang="ru-RU" sz="3200" dirty="0" smtClean="0"/>
              <a:t> с электронного кошелька поставщика заблокированные деньги по обеспечению исполнения договора, </a:t>
            </a:r>
            <a:r>
              <a:rPr lang="ru-RU" sz="3200" b="1" dirty="0" smtClean="0">
                <a:solidFill>
                  <a:srgbClr val="FF0000"/>
                </a:solidFill>
              </a:rPr>
              <a:t>обеспечению аванса </a:t>
            </a:r>
            <a:r>
              <a:rPr lang="ru-RU" sz="3200" dirty="0" smtClean="0"/>
              <a:t>(при наличии), антидемпинговой суммы (при наличии), </a:t>
            </a:r>
            <a:r>
              <a:rPr lang="ru-RU" sz="3200" b="1" dirty="0" smtClean="0">
                <a:solidFill>
                  <a:srgbClr val="FF0000"/>
                </a:solidFill>
              </a:rPr>
              <a:t>на счет заказчика, указанный в заявлении.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	</a:t>
            </a:r>
            <a:r>
              <a:rPr lang="ru-RU" sz="2400" dirty="0" smtClean="0"/>
              <a:t>10. Порядок заключения договора, в том числе внесения обеспечений исполнения договора (обеспечения аванса, антидемпинговой суммы), их виды определяются правилами осуществления государственных закупок.</a:t>
            </a:r>
          </a:p>
          <a:p>
            <a:pPr algn="just"/>
            <a:r>
              <a:rPr lang="ru-RU" sz="2400" dirty="0" smtClean="0"/>
              <a:t>  При этом в случаях, определенных правилами осуществления государственных закупок, размер обеспечения исполнения договора составляет </a:t>
            </a:r>
            <a:r>
              <a:rPr lang="ru-RU" sz="2400" b="1" dirty="0" smtClean="0">
                <a:solidFill>
                  <a:srgbClr val="FF0000"/>
                </a:solidFill>
              </a:rPr>
              <a:t>от трех до пяти процентов от общей суммы договора.</a:t>
            </a:r>
          </a:p>
          <a:p>
            <a:pPr algn="just"/>
            <a:r>
              <a:rPr lang="ru-RU" sz="2400" dirty="0" smtClean="0"/>
              <a:t>      В случае, если договором предусмотрена выплата </a:t>
            </a:r>
            <a:r>
              <a:rPr lang="ru-RU" sz="2400" dirty="0" smtClean="0">
                <a:solidFill>
                  <a:srgbClr val="FF0000"/>
                </a:solidFill>
              </a:rPr>
              <a:t>аванса</a:t>
            </a:r>
            <a:r>
              <a:rPr lang="ru-RU" sz="2400" dirty="0" smtClean="0"/>
              <a:t>, поставщик дополнительно к обеспечению исполнения договора вносит обеспечение </a:t>
            </a:r>
            <a:r>
              <a:rPr lang="ru-RU" sz="2400" b="1" dirty="0" smtClean="0">
                <a:solidFill>
                  <a:srgbClr val="FF0000"/>
                </a:solidFill>
              </a:rPr>
              <a:t>аванса в размере, равном авансу.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Для государственных </a:t>
            </a:r>
            <a:r>
              <a:rPr lang="ru-RU" sz="4800" b="1" dirty="0" smtClean="0">
                <a:solidFill>
                  <a:srgbClr val="FF0000"/>
                </a:solidFill>
              </a:rPr>
              <a:t>органов</a:t>
            </a:r>
            <a:r>
              <a:rPr lang="ru-RU" sz="4800" dirty="0" smtClean="0"/>
              <a:t> и </a:t>
            </a:r>
            <a:r>
              <a:rPr lang="ru-RU" sz="4800" dirty="0" smtClean="0">
                <a:solidFill>
                  <a:srgbClr val="FF0000"/>
                </a:solidFill>
              </a:rPr>
              <a:t>у</a:t>
            </a:r>
            <a:r>
              <a:rPr lang="ru-RU" sz="4800" b="1" dirty="0" smtClean="0">
                <a:solidFill>
                  <a:srgbClr val="FF0000"/>
                </a:solidFill>
              </a:rPr>
              <a:t>чреждений</a:t>
            </a:r>
            <a:r>
              <a:rPr lang="ru-RU" sz="4800" dirty="0" smtClean="0"/>
              <a:t> требования в части аванса 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400" dirty="0" smtClean="0"/>
              <a:t>24</a:t>
            </a:r>
            <a:r>
              <a:rPr lang="ru-RU" sz="1400" dirty="0" smtClean="0"/>
              <a:t>. Заказчики указывают в годовом плане государственных закупок (предварительном годовом плане государственных закупок) предварительную оплату (аванс) в размере </a:t>
            </a:r>
            <a:r>
              <a:rPr lang="ru-RU" sz="1400" b="1" dirty="0" smtClean="0">
                <a:solidFill>
                  <a:srgbClr val="FF0000"/>
                </a:solidFill>
              </a:rPr>
              <a:t>тридцати процентов от суммы</a:t>
            </a:r>
            <a:r>
              <a:rPr lang="ru-RU" sz="1400" dirty="0" smtClean="0"/>
              <a:t>, выделенной для осуществления государственных закупок, без учета налога на добавленную стоимость, при осуществлении государственных закупок</a:t>
            </a:r>
            <a:r>
              <a:rPr lang="ru-RU" sz="1400" dirty="0" smtClean="0"/>
              <a:t>:</a:t>
            </a:r>
          </a:p>
          <a:p>
            <a:pPr algn="just"/>
            <a:endParaRPr lang="ru-RU" sz="1400" dirty="0" smtClean="0"/>
          </a:p>
          <a:p>
            <a:r>
              <a:rPr lang="ru-RU" sz="1400" dirty="0" smtClean="0"/>
              <a:t>      1) строительно-монтажных работ</a:t>
            </a:r>
            <a:r>
              <a:rPr lang="ru-RU" sz="1400" dirty="0" smtClean="0"/>
              <a:t>;</a:t>
            </a:r>
          </a:p>
          <a:p>
            <a:endParaRPr lang="ru-RU" sz="1400" dirty="0" smtClean="0"/>
          </a:p>
          <a:p>
            <a:pPr algn="just"/>
            <a:r>
              <a:rPr lang="ru-RU" sz="1400" dirty="0" smtClean="0"/>
              <a:t>      2) товаров, на которые решением Правительства Республики Казахстан установлены </a:t>
            </a:r>
            <a:r>
              <a:rPr lang="ru-RU" sz="1400" b="1" dirty="0" smtClean="0">
                <a:solidFill>
                  <a:srgbClr val="FF0000"/>
                </a:solidFill>
              </a:rPr>
              <a:t>изъятия из национального режима</a:t>
            </a:r>
            <a:r>
              <a:rPr lang="ru-RU" sz="14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endParaRPr lang="ru-RU" sz="14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1400" dirty="0" smtClean="0"/>
              <a:t>	Примечание: в соответствии с п. 2.3. Договора, в </a:t>
            </a:r>
            <a:r>
              <a:rPr lang="ru-RU" sz="1400" dirty="0" smtClean="0"/>
              <a:t>случае, если Поставщик находится в реестре казахстанских товаропроизводителей, Заказчик в течение 10 (десяти) календарных дней со дня заключения договора производит авансовый платеж в </a:t>
            </a:r>
            <a:r>
              <a:rPr lang="ru-RU" sz="1400" b="1" u="sng" dirty="0" smtClean="0">
                <a:solidFill>
                  <a:srgbClr val="FF0000"/>
                </a:solidFill>
              </a:rPr>
              <a:t>размере 50 (пятидесяти) процентов </a:t>
            </a:r>
            <a:r>
              <a:rPr lang="ru-RU" sz="1400" dirty="0" smtClean="0"/>
              <a:t>от суммы договора на текущий финансовый год</a:t>
            </a:r>
            <a:r>
              <a:rPr lang="ru-RU" sz="1400" dirty="0" smtClean="0"/>
              <a:t>.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	Заказчик в плане государственных закупок указывает 30 % аванса, при этом при формировании договора на </a:t>
            </a:r>
            <a:r>
              <a:rPr lang="ru-RU" sz="1400" dirty="0" err="1" smtClean="0"/>
              <a:t>веб-портале</a:t>
            </a:r>
            <a:r>
              <a:rPr lang="ru-RU" sz="1400" dirty="0" smtClean="0"/>
              <a:t> в приложении 1 проекта договора </a:t>
            </a:r>
            <a:r>
              <a:rPr lang="ru-RU" sz="1400" b="1" dirty="0" smtClean="0">
                <a:solidFill>
                  <a:srgbClr val="FF0000"/>
                </a:solidFill>
              </a:rPr>
              <a:t>автоматически устанавливается 50 % аванса.</a:t>
            </a:r>
          </a:p>
          <a:p>
            <a:pPr algn="just"/>
            <a:r>
              <a:rPr lang="ru-RU" sz="1400" dirty="0" smtClean="0"/>
              <a:t>	В </a:t>
            </a:r>
            <a:r>
              <a:rPr lang="ru-RU" sz="1400" dirty="0" smtClean="0"/>
              <a:t>случае, если поставщик находится в реестре казахстанских товаропроизводителей, срок </a:t>
            </a:r>
            <a:r>
              <a:rPr lang="ru-RU" sz="1400" b="1" dirty="0" smtClean="0">
                <a:solidFill>
                  <a:srgbClr val="FF0000"/>
                </a:solidFill>
              </a:rPr>
              <a:t>полной оплаты</a:t>
            </a:r>
            <a:r>
              <a:rPr lang="ru-RU" sz="1400" dirty="0" smtClean="0"/>
              <a:t> за поставку товаров </a:t>
            </a:r>
            <a:r>
              <a:rPr lang="ru-RU" sz="1400" b="1" dirty="0" smtClean="0">
                <a:solidFill>
                  <a:srgbClr val="FF0000"/>
                </a:solidFill>
              </a:rPr>
              <a:t>не превышает 10 (десять) рабочих дней </a:t>
            </a:r>
            <a:r>
              <a:rPr lang="ru-RU" sz="1400" dirty="0" smtClean="0"/>
              <a:t>со дня исполнения обязательств по данному договору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smtClean="0"/>
              <a:t>	</a:t>
            </a:r>
            <a:r>
              <a:rPr lang="ru-RU" sz="3200" dirty="0" smtClean="0"/>
              <a:t>25</a:t>
            </a:r>
            <a:r>
              <a:rPr lang="ru-RU" sz="3200" dirty="0" smtClean="0"/>
              <a:t>. Указание предварительной оплаты (аванса) при осуществлении государственных закупок, в том числе </a:t>
            </a:r>
            <a:r>
              <a:rPr lang="ru-RU" sz="3200" b="1" dirty="0" smtClean="0">
                <a:solidFill>
                  <a:srgbClr val="FF0000"/>
                </a:solidFill>
              </a:rPr>
              <a:t>по иным </a:t>
            </a:r>
            <a:r>
              <a:rPr lang="ru-RU" sz="3200" dirty="0" smtClean="0"/>
              <a:t>товарам, работам, услугам указывается заказчиком </a:t>
            </a:r>
            <a:r>
              <a:rPr lang="ru-RU" sz="3200" b="1" dirty="0" smtClean="0">
                <a:solidFill>
                  <a:srgbClr val="FF0000"/>
                </a:solidFill>
              </a:rPr>
              <a:t>самостоятельно исходя из наличия финансирования </a:t>
            </a:r>
            <a:r>
              <a:rPr lang="ru-RU" sz="3200" dirty="0" smtClean="0"/>
              <a:t>в соответствии с бюджетным законодательством.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dirty="0" smtClean="0"/>
              <a:t>Согласно п. 2.3. Типового договора: в </a:t>
            </a:r>
            <a:r>
              <a:rPr lang="ru-RU" sz="2400" dirty="0" smtClean="0"/>
              <a:t>случае, если Поставщик находится в </a:t>
            </a:r>
            <a:r>
              <a:rPr lang="ru-RU" sz="2400" b="1" dirty="0" smtClean="0">
                <a:solidFill>
                  <a:srgbClr val="FF0000"/>
                </a:solidFill>
              </a:rPr>
              <a:t>реестре казахстанских товаропроизводителей</a:t>
            </a:r>
            <a:r>
              <a:rPr lang="ru-RU" sz="2400" dirty="0" smtClean="0"/>
              <a:t>, Заказчик </a:t>
            </a:r>
            <a:r>
              <a:rPr lang="ru-RU" sz="2400" b="1" dirty="0" smtClean="0">
                <a:solidFill>
                  <a:srgbClr val="0070C0"/>
                </a:solidFill>
              </a:rPr>
              <a:t>в течение 10 (десяти) календарных дней</a:t>
            </a:r>
            <a:r>
              <a:rPr lang="ru-RU" sz="2400" dirty="0" smtClean="0"/>
              <a:t> со дня заключения договора производит авансовый платеж в </a:t>
            </a:r>
            <a:r>
              <a:rPr lang="ru-RU" sz="2400" b="1" u="sng" dirty="0" smtClean="0">
                <a:solidFill>
                  <a:srgbClr val="FF0000"/>
                </a:solidFill>
              </a:rPr>
              <a:t>размере 50 (пятидесяти) процентов от суммы договора</a:t>
            </a:r>
            <a:r>
              <a:rPr lang="ru-RU" sz="2400" dirty="0" smtClean="0"/>
              <a:t> на текущий финансовый год. Оплата за поставленный Товар производится Заказчиком путем перечисления денежных средств на расчетный счет Поставщика не позднее 30 (тридцати) календарных дней с даты подписания Сторонами акта приема-передачи Товара.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3" name="Рисунок 2" descr="аван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45" y="0"/>
            <a:ext cx="8836925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" name="Рисунок 2" descr="аванс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78" y="0"/>
            <a:ext cx="8905164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10752</TotalTime>
  <Words>206</Words>
  <Application>Microsoft Office PowerPoint</Application>
  <PresentationFormat>Экран (16:9)</PresentationFormat>
  <Paragraphs>160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529</cp:revision>
  <cp:lastPrinted>2023-06-22T08:50:07Z</cp:lastPrinted>
  <dcterms:created xsi:type="dcterms:W3CDTF">2022-11-05T05:19:54Z</dcterms:created>
  <dcterms:modified xsi:type="dcterms:W3CDTF">2026-02-08T13:31:41Z</dcterms:modified>
</cp:coreProperties>
</file>