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4" r:id="rId1"/>
  </p:sldMasterIdLst>
  <p:notesMasterIdLst>
    <p:notesMasterId r:id="rId12"/>
  </p:notesMasterIdLst>
  <p:sldIdLst>
    <p:sldId id="256" r:id="rId2"/>
    <p:sldId id="294" r:id="rId3"/>
    <p:sldId id="295" r:id="rId4"/>
    <p:sldId id="283" r:id="rId5"/>
    <p:sldId id="285" r:id="rId6"/>
    <p:sldId id="286" r:id="rId7"/>
    <p:sldId id="288" r:id="rId8"/>
    <p:sldId id="287" r:id="rId9"/>
    <p:sldId id="296" r:id="rId10"/>
    <p:sldId id="292" r:id="rId11"/>
  </p:sldIdLst>
  <p:sldSz cx="14630400" cy="8229600"/>
  <p:notesSz cx="6797675" cy="9872663"/>
  <p:embeddedFontLst>
    <p:embeddedFont>
      <p:font typeface="Bahnschrift Light SemiCondensed" panose="020B0502040204020203" pitchFamily="3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Montserrat" panose="020B0604020202020204" charset="-52"/>
      <p:regular r:id="rId18"/>
      <p:bold r:id="rId19"/>
      <p:italic r:id="rId20"/>
      <p:boldItalic r:id="rId21"/>
    </p:embeddedFont>
    <p:embeddedFont>
      <p:font typeface="Tahoma" panose="020B0604030504040204" pitchFamily="3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92" userDrawn="1">
          <p15:clr>
            <a:srgbClr val="A4A3A4"/>
          </p15:clr>
        </p15:guide>
        <p15:guide id="2" pos="460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Жан-Ахмет Тұрсынбай Сержанұлы" initials="ЖАТС" lastIdx="1" clrIdx="0">
    <p:extLst>
      <p:ext uri="{19B8F6BF-5375-455C-9EA6-DF929625EA0E}">
        <p15:presenceInfo xmlns:p15="http://schemas.microsoft.com/office/powerpoint/2012/main" userId="S-1-5-21-3132570165-2898613162-186165057-88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7B69A0B-3593-49D4-93AF-05902CA20625}">
  <a:tblStyle styleId="{27B69A0B-3593-49D4-93AF-05902CA2062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DD8CE317-3632-4BE9-93BE-3B27F991CCD2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666" y="9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2"/>
            <a:ext cx="2454716" cy="309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47" tIns="33311" rIns="66647" bIns="33311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208703" y="2"/>
            <a:ext cx="2454716" cy="309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47" tIns="33311" rIns="66647" bIns="33311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81075" y="769938"/>
            <a:ext cx="3702050" cy="2082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566473" y="2969512"/>
            <a:ext cx="4531784" cy="2429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47" tIns="33311" rIns="66647" bIns="33311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5860823"/>
            <a:ext cx="2454716" cy="309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47" tIns="33311" rIns="66647" bIns="33311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208703" y="5860823"/>
            <a:ext cx="2454716" cy="309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6647" tIns="33311" rIns="66647" bIns="33311" anchor="b" anchorCtr="0">
            <a:noAutofit/>
          </a:bodyPr>
          <a:lstStyle/>
          <a:p>
            <a:pPr algn="r">
              <a:buSzPts val="900"/>
            </a:pPr>
            <a:fld id="{00000000-1234-1234-1234-123412341234}" type="slidenum">
              <a:rPr lang="en-US" sz="900" smtClean="0"/>
              <a:pPr algn="r">
                <a:buSzPts val="900"/>
              </a:pPr>
              <a:t>‹#›</a:t>
            </a:fld>
            <a:endParaRPr lang="en-US" sz="9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62063"/>
            <a:ext cx="6046788" cy="3402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79769" y="4751226"/>
            <a:ext cx="5437991" cy="388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sldNum" idx="12"/>
          </p:nvPr>
        </p:nvSpPr>
        <p:spPr>
          <a:xfrm>
            <a:off x="3850445" y="9377331"/>
            <a:ext cx="2945609" cy="4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400"/>
              </a:pPr>
              <a:t>1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62063"/>
            <a:ext cx="6046788" cy="3402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79769" y="4751226"/>
            <a:ext cx="5437991" cy="388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sldNum" idx="12"/>
          </p:nvPr>
        </p:nvSpPr>
        <p:spPr>
          <a:xfrm>
            <a:off x="3850445" y="9377331"/>
            <a:ext cx="2945609" cy="4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400"/>
              </a:pPr>
              <a:t>10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3928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62063"/>
            <a:ext cx="6046788" cy="3402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79769" y="4751226"/>
            <a:ext cx="5437991" cy="388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sldNum" idx="12"/>
          </p:nvPr>
        </p:nvSpPr>
        <p:spPr>
          <a:xfrm>
            <a:off x="3850445" y="9377331"/>
            <a:ext cx="2945609" cy="4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255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62063"/>
            <a:ext cx="6046788" cy="3402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79769" y="4751226"/>
            <a:ext cx="5437991" cy="388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sldNum" idx="12"/>
          </p:nvPr>
        </p:nvSpPr>
        <p:spPr>
          <a:xfrm>
            <a:off x="3850445" y="9377331"/>
            <a:ext cx="2945609" cy="4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3415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62063"/>
            <a:ext cx="6046788" cy="3402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79769" y="4751226"/>
            <a:ext cx="5437991" cy="388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sldNum" idx="12"/>
          </p:nvPr>
        </p:nvSpPr>
        <p:spPr>
          <a:xfrm>
            <a:off x="3850445" y="9377331"/>
            <a:ext cx="2945609" cy="4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400"/>
              </a:pPr>
              <a:t>4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2999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62063"/>
            <a:ext cx="6046788" cy="3402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79769" y="4751226"/>
            <a:ext cx="5437991" cy="388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sldNum" idx="12"/>
          </p:nvPr>
        </p:nvSpPr>
        <p:spPr>
          <a:xfrm>
            <a:off x="3850445" y="9377331"/>
            <a:ext cx="2945609" cy="4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400"/>
              </a:pPr>
              <a:t>5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2156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62063"/>
            <a:ext cx="6046788" cy="3402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79769" y="4751226"/>
            <a:ext cx="5437991" cy="388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sldNum" idx="12"/>
          </p:nvPr>
        </p:nvSpPr>
        <p:spPr>
          <a:xfrm>
            <a:off x="3850445" y="9377331"/>
            <a:ext cx="2945609" cy="4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400"/>
              </a:pPr>
              <a:t>6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6378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62063"/>
            <a:ext cx="6046788" cy="3402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79769" y="4751226"/>
            <a:ext cx="5437991" cy="388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sldNum" idx="12"/>
          </p:nvPr>
        </p:nvSpPr>
        <p:spPr>
          <a:xfrm>
            <a:off x="3850445" y="9377331"/>
            <a:ext cx="2945609" cy="4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400"/>
              </a:pPr>
              <a:t>7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6378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62063"/>
            <a:ext cx="6046788" cy="3402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79769" y="4751226"/>
            <a:ext cx="5437991" cy="388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t" anchorCtr="0">
            <a:noAutofit/>
          </a:bodyPr>
          <a:lstStyle/>
          <a:p>
            <a:pPr marL="0" indent="0"/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sldNum" idx="12"/>
          </p:nvPr>
        </p:nvSpPr>
        <p:spPr>
          <a:xfrm>
            <a:off x="3850445" y="9377331"/>
            <a:ext cx="2945609" cy="4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400"/>
              </a:pPr>
              <a:t>8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6378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62063"/>
            <a:ext cx="6046788" cy="3402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79769" y="4751226"/>
            <a:ext cx="5437991" cy="3887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sldNum" idx="12"/>
          </p:nvPr>
        </p:nvSpPr>
        <p:spPr>
          <a:xfrm>
            <a:off x="3850445" y="9377331"/>
            <a:ext cx="2945609" cy="495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6528" tIns="43252" rIns="86528" bIns="43252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400"/>
              </a:pPr>
              <a:t>9</a:t>
            </a:fld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6437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">
  <p:cSld name="1_Титульный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2" y="3237383"/>
            <a:ext cx="14630400" cy="17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0" tIns="54850" rIns="109700" bIns="54850" anchor="t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0"/>
            <a:ext cx="14630400" cy="406500"/>
          </a:xfrm>
          <a:prstGeom prst="rect">
            <a:avLst/>
          </a:prstGeom>
          <a:solidFill>
            <a:srgbClr val="194A5D"/>
          </a:solidFill>
          <a:ln>
            <a:noFill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 sz="2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13690854" y="7599761"/>
            <a:ext cx="877800" cy="630000"/>
          </a:xfrm>
          <a:prstGeom prst="rect">
            <a:avLst/>
          </a:prstGeom>
        </p:spPr>
        <p:txBody>
          <a:bodyPr spcFirstLastPara="1" wrap="square" lIns="134100" tIns="134100" rIns="134100" bIns="134100" anchor="t" anchorCtr="0">
            <a:noAutofit/>
          </a:bodyPr>
          <a:lstStyle>
            <a:lvl1pPr lvl="0">
              <a:buNone/>
              <a:defRPr>
                <a:solidFill>
                  <a:srgbClr val="000000"/>
                </a:solidFill>
              </a:defRPr>
            </a:lvl1pPr>
            <a:lvl2pPr lvl="1">
              <a:buNone/>
              <a:defRPr>
                <a:solidFill>
                  <a:srgbClr val="000000"/>
                </a:solidFill>
              </a:defRPr>
            </a:lvl2pPr>
            <a:lvl3pPr lvl="2">
              <a:buNone/>
              <a:defRPr>
                <a:solidFill>
                  <a:srgbClr val="000000"/>
                </a:solidFill>
              </a:defRPr>
            </a:lvl3pPr>
            <a:lvl4pPr lvl="3">
              <a:buNone/>
              <a:defRPr>
                <a:solidFill>
                  <a:srgbClr val="000000"/>
                </a:solidFill>
              </a:defRPr>
            </a:lvl4pPr>
            <a:lvl5pPr lvl="4">
              <a:buNone/>
              <a:defRPr>
                <a:solidFill>
                  <a:srgbClr val="000000"/>
                </a:solidFill>
              </a:defRPr>
            </a:lvl5pPr>
            <a:lvl6pPr lvl="5">
              <a:buNone/>
              <a:defRPr>
                <a:solidFill>
                  <a:srgbClr val="000000"/>
                </a:solidFill>
              </a:defRPr>
            </a:lvl6pPr>
            <a:lvl7pPr lvl="6">
              <a:buNone/>
              <a:defRPr>
                <a:solidFill>
                  <a:srgbClr val="000000"/>
                </a:solidFill>
              </a:defRPr>
            </a:lvl7pPr>
            <a:lvl8pPr lvl="7">
              <a:buNone/>
              <a:defRPr>
                <a:solidFill>
                  <a:srgbClr val="000000"/>
                </a:solidFill>
              </a:defRPr>
            </a:lvl8pPr>
            <a:lvl9pPr lvl="8">
              <a:buNone/>
              <a:defRPr>
                <a:solidFill>
                  <a:srgbClr val="00000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13690854" y="7599761"/>
            <a:ext cx="877800" cy="630000"/>
          </a:xfrm>
          <a:prstGeom prst="rect">
            <a:avLst/>
          </a:prstGeom>
        </p:spPr>
        <p:txBody>
          <a:bodyPr spcFirstLastPara="1" wrap="square" lIns="134100" tIns="134100" rIns="134100" bIns="1341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1005840" y="438150"/>
            <a:ext cx="12618600" cy="15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0" tIns="54850" rIns="109700" bIns="5485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body" idx="1"/>
          </p:nvPr>
        </p:nvSpPr>
        <p:spPr>
          <a:xfrm>
            <a:off x="1005840" y="2190750"/>
            <a:ext cx="12618600" cy="52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0" tIns="54850" rIns="109700" bIns="54850" anchor="t" anchorCtr="0">
            <a:normAutofit/>
          </a:bodyPr>
          <a:lstStyle>
            <a:lvl1pPr marL="457200" marR="0" lvl="0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○"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■"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○"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83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■"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83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●"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83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○"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83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■"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7"/>
          <p:cNvSpPr txBox="1">
            <a:spLocks noGrp="1"/>
          </p:cNvSpPr>
          <p:nvPr>
            <p:ph type="dt" idx="10"/>
          </p:nvPr>
        </p:nvSpPr>
        <p:spPr>
          <a:xfrm>
            <a:off x="1005840" y="7627620"/>
            <a:ext cx="32919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0" tIns="54850" rIns="109700" bIns="548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ftr" idx="11"/>
          </p:nvPr>
        </p:nvSpPr>
        <p:spPr>
          <a:xfrm>
            <a:off x="4846320" y="7627620"/>
            <a:ext cx="49377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0" tIns="54850" rIns="109700" bIns="5485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sldNum" idx="12"/>
          </p:nvPr>
        </p:nvSpPr>
        <p:spPr>
          <a:xfrm>
            <a:off x="10332720" y="7627620"/>
            <a:ext cx="32919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0" tIns="54850" rIns="109700" bIns="548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  <a:defRPr sz="1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ункты" type="tx">
  <p:cSld name="TITLE_AND_BOD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1"/>
          </p:nvPr>
        </p:nvSpPr>
        <p:spPr>
          <a:xfrm>
            <a:off x="723900" y="1423777"/>
            <a:ext cx="13182600" cy="560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  <a:defRPr sz="33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bg>
      <p:bgPr>
        <a:solidFill>
          <a:srgbClr val="000000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" name="Google Shape;46;p9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13690854" y="7599761"/>
            <a:ext cx="877800" cy="630000"/>
          </a:xfrm>
          <a:prstGeom prst="rect">
            <a:avLst/>
          </a:prstGeom>
        </p:spPr>
        <p:txBody>
          <a:bodyPr spcFirstLastPara="1" wrap="square" lIns="134100" tIns="134100" rIns="134100" bIns="1341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bg>
      <p:bgPr>
        <a:solidFill>
          <a:srgbClr val="000000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10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13690854" y="7599761"/>
            <a:ext cx="877800" cy="630000"/>
          </a:xfrm>
          <a:prstGeom prst="rect">
            <a:avLst/>
          </a:prstGeom>
        </p:spPr>
        <p:txBody>
          <a:bodyPr spcFirstLastPara="1" wrap="square" lIns="134100" tIns="134100" rIns="134100" bIns="1341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bg>
      <p:bgPr>
        <a:solidFill>
          <a:srgbClr val="000000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11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13690854" y="7599761"/>
            <a:ext cx="877800" cy="630000"/>
          </a:xfrm>
          <a:prstGeom prst="rect">
            <a:avLst/>
          </a:prstGeom>
        </p:spPr>
        <p:txBody>
          <a:bodyPr spcFirstLastPara="1" wrap="square" lIns="134100" tIns="134100" rIns="134100" bIns="1341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 master">
  <p:cSld name="Slide 6 master">
    <p:bg>
      <p:bgPr>
        <a:solidFill>
          <a:srgbClr val="000000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" name="Google Shape;61;p12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13690854" y="7599761"/>
            <a:ext cx="877800" cy="630000"/>
          </a:xfrm>
          <a:prstGeom prst="rect">
            <a:avLst/>
          </a:prstGeom>
        </p:spPr>
        <p:txBody>
          <a:bodyPr spcFirstLastPara="1" wrap="square" lIns="134100" tIns="134100" rIns="134100" bIns="1341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 master">
  <p:cSld name="Slide 7 master">
    <p:bg>
      <p:bgPr>
        <a:solidFill>
          <a:srgbClr val="000000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13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13690854" y="7599761"/>
            <a:ext cx="877800" cy="630000"/>
          </a:xfrm>
          <a:prstGeom prst="rect">
            <a:avLst/>
          </a:prstGeom>
        </p:spPr>
        <p:txBody>
          <a:bodyPr spcFirstLastPara="1" wrap="square" lIns="134100" tIns="134100" rIns="134100" bIns="1341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 master">
  <p:cSld name="Slide 8 master">
    <p:bg>
      <p:bgPr>
        <a:solidFill>
          <a:srgbClr val="000000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4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4"/>
          <p:cNvSpPr txBox="1">
            <a:spLocks noGrp="1"/>
          </p:cNvSpPr>
          <p:nvPr>
            <p:ph type="sldNum" idx="12"/>
          </p:nvPr>
        </p:nvSpPr>
        <p:spPr>
          <a:xfrm>
            <a:off x="13690854" y="7599761"/>
            <a:ext cx="877800" cy="630000"/>
          </a:xfrm>
          <a:prstGeom prst="rect">
            <a:avLst/>
          </a:prstGeom>
        </p:spPr>
        <p:txBody>
          <a:bodyPr spcFirstLastPara="1" wrap="square" lIns="134100" tIns="134100" rIns="134100" bIns="1341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 master">
  <p:cSld name="Slide 9 master">
    <p:bg>
      <p:bgPr>
        <a:solidFill>
          <a:srgbClr val="000000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6F4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15" descr="preencoded.png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39215" y="7749540"/>
            <a:ext cx="1722605" cy="41148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>
            <a:spLocks noGrp="1"/>
          </p:cNvSpPr>
          <p:nvPr>
            <p:ph type="sldNum" idx="12"/>
          </p:nvPr>
        </p:nvSpPr>
        <p:spPr>
          <a:xfrm>
            <a:off x="13690854" y="7599761"/>
            <a:ext cx="877800" cy="630000"/>
          </a:xfrm>
          <a:prstGeom prst="rect">
            <a:avLst/>
          </a:prstGeom>
        </p:spPr>
        <p:txBody>
          <a:bodyPr spcFirstLastPara="1" wrap="square" lIns="134100" tIns="134100" rIns="134100" bIns="1341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3690854" y="7599761"/>
            <a:ext cx="8778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100" tIns="134100" rIns="134100" bIns="134100" anchor="t" anchorCtr="0">
            <a:noAutofit/>
          </a:bodyPr>
          <a:lstStyle>
            <a:lvl1pPr lvl="0" algn="r">
              <a:buNone/>
              <a:defRPr sz="1900">
                <a:solidFill>
                  <a:schemeClr val="tx1"/>
                </a:solidFill>
              </a:defRPr>
            </a:lvl1pPr>
            <a:lvl2pPr lvl="1" algn="r">
              <a:buNone/>
              <a:defRPr sz="1900">
                <a:solidFill>
                  <a:schemeClr val="tx1"/>
                </a:solidFill>
              </a:defRPr>
            </a:lvl2pPr>
            <a:lvl3pPr lvl="2" algn="r">
              <a:buNone/>
              <a:defRPr sz="1900">
                <a:solidFill>
                  <a:schemeClr val="tx1"/>
                </a:solidFill>
              </a:defRPr>
            </a:lvl3pPr>
            <a:lvl4pPr lvl="3" algn="r">
              <a:buNone/>
              <a:defRPr sz="1900">
                <a:solidFill>
                  <a:schemeClr val="tx1"/>
                </a:solidFill>
              </a:defRPr>
            </a:lvl4pPr>
            <a:lvl5pPr lvl="4" algn="r">
              <a:buNone/>
              <a:defRPr sz="1900">
                <a:solidFill>
                  <a:schemeClr val="tx1"/>
                </a:solidFill>
              </a:defRPr>
            </a:lvl5pPr>
            <a:lvl6pPr lvl="5" algn="r">
              <a:buNone/>
              <a:defRPr sz="1900">
                <a:solidFill>
                  <a:schemeClr val="tx1"/>
                </a:solidFill>
              </a:defRPr>
            </a:lvl6pPr>
            <a:lvl7pPr lvl="6" algn="r">
              <a:buNone/>
              <a:defRPr sz="1900">
                <a:solidFill>
                  <a:schemeClr val="tx1"/>
                </a:solidFill>
              </a:defRPr>
            </a:lvl7pPr>
            <a:lvl8pPr lvl="7" algn="r">
              <a:buNone/>
              <a:defRPr sz="1900">
                <a:solidFill>
                  <a:schemeClr val="tx1"/>
                </a:solidFill>
              </a:defRPr>
            </a:lvl8pPr>
            <a:lvl9pPr lvl="8" algn="r">
              <a:buNone/>
              <a:defRPr sz="1900">
                <a:solidFill>
                  <a:schemeClr val="tx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f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15626"/>
          <a:stretch/>
        </p:blipFill>
        <p:spPr>
          <a:xfrm>
            <a:off x="0" y="0"/>
            <a:ext cx="14630402" cy="82295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42C4F">
              <a:alpha val="87450"/>
            </a:srgbClr>
          </a:solidFill>
          <a:ln w="12700" cap="flat" cmpd="sng">
            <a:solidFill>
              <a:srgbClr val="2641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8"/>
          <p:cNvSpPr txBox="1"/>
          <p:nvPr/>
        </p:nvSpPr>
        <p:spPr>
          <a:xfrm>
            <a:off x="1223806" y="3256030"/>
            <a:ext cx="7303506" cy="2488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9700" tIns="54850" rIns="109700" bIns="5485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lang="ru-RU" sz="3600" b="1" dirty="0">
                <a:solidFill>
                  <a:srgbClr val="E4AF77"/>
                </a:solidFill>
                <a:latin typeface="Montserrat" panose="020B0604020202020204" charset="-52"/>
                <a:sym typeface="Montserrat"/>
              </a:rPr>
              <a:t>ИТОГИ за 2025 год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lang="ru-RU" sz="315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lang="ru-RU" sz="32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Закон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lang="ru-RU" sz="32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«О государственных закупках»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0"/>
              <a:buFont typeface="Arial"/>
              <a:buNone/>
            </a:pPr>
            <a:r>
              <a:rPr lang="ru-RU" sz="2000" b="1" i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(введен в действие с 1.01.2025 г.)</a:t>
            </a:r>
          </a:p>
        </p:txBody>
      </p:sp>
      <p:pic>
        <p:nvPicPr>
          <p:cNvPr id="94" name="Google Shape;94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9212" y="953452"/>
            <a:ext cx="3112773" cy="83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E9EB5F7-7E51-470D-87D9-F92255691A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348" y="953452"/>
            <a:ext cx="4774019" cy="6245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15626"/>
          <a:stretch/>
        </p:blipFill>
        <p:spPr>
          <a:xfrm>
            <a:off x="0" y="0"/>
            <a:ext cx="14630402" cy="82295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42C4F">
              <a:alpha val="87450"/>
            </a:srgbClr>
          </a:solidFill>
          <a:ln w="12700" cap="flat" cmpd="sng">
            <a:solidFill>
              <a:srgbClr val="2641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8D6B9C-16A4-440C-8E65-23F50B2D944D}"/>
              </a:ext>
            </a:extLst>
          </p:cNvPr>
          <p:cNvSpPr/>
          <p:nvPr/>
        </p:nvSpPr>
        <p:spPr>
          <a:xfrm>
            <a:off x="494269" y="420132"/>
            <a:ext cx="14075255" cy="759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r>
              <a:rPr lang="ru-RU" sz="3000" b="1" dirty="0">
                <a:latin typeface="Montserrat"/>
                <a:cs typeface="Arial"/>
              </a:rPr>
              <a:t>Дальнейшие меры по совершенствованию системы госзакупок</a:t>
            </a:r>
          </a:p>
        </p:txBody>
      </p:sp>
      <p:sp>
        <p:nvSpPr>
          <p:cNvPr id="32" name="Google Shape;108;p19">
            <a:extLst>
              <a:ext uri="{FF2B5EF4-FFF2-40B4-BE49-F238E27FC236}">
                <a16:creationId xmlns:a16="http://schemas.microsoft.com/office/drawing/2014/main" id="{1A22D8E3-4FC6-4161-BB71-D7A6BF06C25C}"/>
              </a:ext>
            </a:extLst>
          </p:cNvPr>
          <p:cNvSpPr txBox="1"/>
          <p:nvPr/>
        </p:nvSpPr>
        <p:spPr>
          <a:xfrm>
            <a:off x="14048725" y="7720225"/>
            <a:ext cx="5208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lt1"/>
                </a:solidFill>
              </a:rPr>
              <a:t>10</a:t>
            </a:r>
            <a:endParaRPr sz="1600" b="1" dirty="0">
              <a:solidFill>
                <a:schemeClr val="lt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03B4D28-EAA1-4ED0-934E-985D739A0B11}"/>
              </a:ext>
            </a:extLst>
          </p:cNvPr>
          <p:cNvSpPr txBox="1"/>
          <p:nvPr/>
        </p:nvSpPr>
        <p:spPr>
          <a:xfrm>
            <a:off x="628347" y="2504928"/>
            <a:ext cx="13151448" cy="3950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lnSpc>
                <a:spcPct val="115000"/>
              </a:lnSpc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Максимальный перевод 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закупок на </a:t>
            </a:r>
            <a:r>
              <a:rPr lang="ru-RU" sz="2400" b="1" dirty="0" err="1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рейтингово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-балльную систему</a:t>
            </a:r>
          </a:p>
          <a:p>
            <a:pPr lvl="2">
              <a:lnSpc>
                <a:spcPct val="115000"/>
              </a:lnSpc>
            </a:pPr>
            <a:endParaRPr lang="ru-RU" sz="2400" b="1" dirty="0">
              <a:solidFill>
                <a:schemeClr val="bg1"/>
              </a:solidFill>
              <a:latin typeface="Montserrat" panose="020B0604020202020204" charset="-52"/>
              <a:cs typeface="Arial"/>
            </a:endParaRPr>
          </a:p>
          <a:p>
            <a:pPr lvl="2">
              <a:lnSpc>
                <a:spcPct val="115000"/>
              </a:lnSpc>
            </a:pP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Дальнейшая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поддержка отечественных товаропроизводителей</a:t>
            </a:r>
          </a:p>
          <a:p>
            <a:pPr lvl="2">
              <a:lnSpc>
                <a:spcPct val="115000"/>
              </a:lnSpc>
            </a:pPr>
            <a:endParaRPr lang="ru-RU" sz="2400" b="1" dirty="0">
              <a:solidFill>
                <a:schemeClr val="bg1"/>
              </a:solidFill>
              <a:latin typeface="Montserrat" panose="020B0604020202020204" charset="-52"/>
              <a:cs typeface="Arial"/>
            </a:endParaRPr>
          </a:p>
          <a:p>
            <a:pPr lvl="2">
              <a:lnSpc>
                <a:spcPct val="115000"/>
              </a:lnSpc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Унификация закупочных систем </a:t>
            </a:r>
            <a:r>
              <a:rPr lang="ru-RU" sz="2000" b="1" i="1" dirty="0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(госзакупки, закупки </a:t>
            </a:r>
            <a:r>
              <a:rPr lang="ru-RU" sz="2000" b="1" i="1" dirty="0" err="1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квазигоссектора</a:t>
            </a:r>
            <a:r>
              <a:rPr lang="ru-RU" sz="2000" b="1" i="1" dirty="0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 и Фонда АО «</a:t>
            </a:r>
            <a:r>
              <a:rPr lang="ru-RU" sz="2000" b="1" i="1" dirty="0" err="1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Самрук-Қазына</a:t>
            </a:r>
            <a:r>
              <a:rPr lang="ru-RU" sz="2000" b="1" i="1" dirty="0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»)</a:t>
            </a:r>
          </a:p>
          <a:p>
            <a:pPr lvl="2">
              <a:lnSpc>
                <a:spcPct val="115000"/>
              </a:lnSpc>
            </a:pPr>
            <a:endParaRPr lang="ru-RU" sz="2400" b="1" i="1" dirty="0">
              <a:solidFill>
                <a:schemeClr val="bg1"/>
              </a:solidFill>
              <a:latin typeface="Montserrat" panose="020B0604020202020204" charset="-52"/>
            </a:endParaRPr>
          </a:p>
          <a:p>
            <a:pPr lvl="2">
              <a:lnSpc>
                <a:spcPct val="115000"/>
              </a:lnSpc>
            </a:pP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Внедрение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камерального контроля 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в закупках </a:t>
            </a:r>
            <a:r>
              <a:rPr lang="ru-RU" sz="2400" b="1" dirty="0" err="1">
                <a:solidFill>
                  <a:schemeClr val="bg1"/>
                </a:solidFill>
                <a:latin typeface="Montserrat" panose="020B0604020202020204" charset="-52"/>
              </a:rPr>
              <a:t>квазигоссектора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, в том числе Фонда АО «</a:t>
            </a:r>
            <a:r>
              <a:rPr lang="ru-RU" sz="2400" b="1" dirty="0" err="1">
                <a:solidFill>
                  <a:schemeClr val="bg1"/>
                </a:solidFill>
                <a:latin typeface="Montserrat" panose="020B0604020202020204" charset="-52"/>
              </a:rPr>
              <a:t>Самрук-Қазына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74503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15626"/>
          <a:stretch/>
        </p:blipFill>
        <p:spPr>
          <a:xfrm>
            <a:off x="0" y="0"/>
            <a:ext cx="14630402" cy="82295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42C4F">
              <a:alpha val="87450"/>
            </a:srgbClr>
          </a:solidFill>
          <a:ln w="12700" cap="flat" cmpd="sng">
            <a:solidFill>
              <a:srgbClr val="2641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8D6B9C-16A4-440C-8E65-23F50B2D944D}"/>
              </a:ext>
            </a:extLst>
          </p:cNvPr>
          <p:cNvSpPr/>
          <p:nvPr/>
        </p:nvSpPr>
        <p:spPr>
          <a:xfrm>
            <a:off x="494270" y="420132"/>
            <a:ext cx="12192000" cy="759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r>
              <a:rPr kumimoji="0" lang="ru-RU" sz="3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Arial"/>
              </a:rPr>
              <a:t>Государственные закупки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040D449-9522-42DB-9B0F-2533C78323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6405" y="1566236"/>
            <a:ext cx="1075130" cy="1041698"/>
          </a:xfrm>
          <a:prstGeom prst="rect">
            <a:avLst/>
          </a:prstGeom>
        </p:spPr>
      </p:pic>
      <p:sp>
        <p:nvSpPr>
          <p:cNvPr id="9" name="Прямоугольник 9">
            <a:extLst>
              <a:ext uri="{FF2B5EF4-FFF2-40B4-BE49-F238E27FC236}">
                <a16:creationId xmlns:a16="http://schemas.microsoft.com/office/drawing/2014/main" id="{8739075A-49A6-42F8-B5D9-D7BC3463C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6031" y="1465476"/>
            <a:ext cx="1147349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Arial"/>
              </a:rPr>
              <a:t>100% закупок осуществляется </a:t>
            </a:r>
            <a:b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Arial"/>
              </a:rPr>
            </a:b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Arial"/>
              </a:rPr>
              <a:t>в электронном формате</a:t>
            </a: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EB9F994E-2FAA-43F0-962C-8B39C9C2007F}"/>
              </a:ext>
            </a:extLst>
          </p:cNvPr>
          <p:cNvGrpSpPr/>
          <p:nvPr/>
        </p:nvGrpSpPr>
        <p:grpSpPr>
          <a:xfrm>
            <a:off x="543696" y="3162789"/>
            <a:ext cx="6042456" cy="1077216"/>
            <a:chOff x="771914" y="2222470"/>
            <a:chExt cx="3641362" cy="1113300"/>
          </a:xfrm>
        </p:grpSpPr>
        <p:sp>
          <p:nvSpPr>
            <p:cNvPr id="13" name="Прямоугольник 9">
              <a:extLst>
                <a:ext uri="{FF2B5EF4-FFF2-40B4-BE49-F238E27FC236}">
                  <a16:creationId xmlns:a16="http://schemas.microsoft.com/office/drawing/2014/main" id="{9285EAC8-7816-4C00-B913-ED13D2D41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914" y="2222470"/>
              <a:ext cx="2191313" cy="11133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cs typeface="Tahoma" pitchFamily="34" charset="0"/>
                  <a:sym typeface="Arial"/>
                </a:rPr>
                <a:t>БОЛЕЕ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8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cs typeface="Tahoma" pitchFamily="34" charset="0"/>
                  <a:sym typeface="Arial"/>
                </a:rPr>
                <a:t>18</a:t>
              </a:r>
              <a:r>
                <a:rPr kumimoji="0" lang="ru-RU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Tahoma" pitchFamily="34" charset="0"/>
                  <a:sym typeface="Arial"/>
                </a:rPr>
                <a:t> </a:t>
              </a: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Tahoma" pitchFamily="34" charset="0"/>
                  <a:sym typeface="Arial"/>
                </a:rPr>
                <a:t>ТЫС.</a:t>
              </a:r>
              <a:endPara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  <a:sym typeface="Arial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44841252-EEB0-4926-9E44-2E556EB88151}"/>
                </a:ext>
              </a:extLst>
            </p:cNvPr>
            <p:cNvSpPr/>
            <p:nvPr/>
          </p:nvSpPr>
          <p:spPr>
            <a:xfrm>
              <a:off x="3069788" y="2293151"/>
              <a:ext cx="1343488" cy="9860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Заказчиков</a:t>
              </a:r>
              <a:r>
                <a:rPr kumimoji="0" lang="x-none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6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(госорганов и</a:t>
              </a:r>
              <a:r>
                <a:rPr kumimoji="0" lang="kk-KZ" sz="16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 </a:t>
              </a:r>
              <a:r>
                <a:rPr kumimoji="0" lang="x-none" sz="16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организаций)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DB158FFA-D862-442C-8CEC-5CF22811B695}"/>
              </a:ext>
            </a:extLst>
          </p:cNvPr>
          <p:cNvGrpSpPr/>
          <p:nvPr/>
        </p:nvGrpSpPr>
        <p:grpSpPr>
          <a:xfrm>
            <a:off x="543696" y="4675138"/>
            <a:ext cx="6594208" cy="1077222"/>
            <a:chOff x="784267" y="2731268"/>
            <a:chExt cx="4276978" cy="784310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7" name="Прямоугольник 9">
              <a:extLst>
                <a:ext uri="{FF2B5EF4-FFF2-40B4-BE49-F238E27FC236}">
                  <a16:creationId xmlns:a16="http://schemas.microsoft.com/office/drawing/2014/main" id="{806F50BD-FA29-45F8-8388-5AA2D9F284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267" y="2760007"/>
              <a:ext cx="2357525" cy="73949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cs typeface="Tahoma" pitchFamily="34" charset="0"/>
                  <a:sym typeface="Arial"/>
                </a:rPr>
                <a:t>БОЛЕЕ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Tahoma" pitchFamily="34" charset="0"/>
                  <a:sym typeface="Arial"/>
                </a:rPr>
                <a:t>120 </a:t>
              </a: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Tahoma" pitchFamily="34" charset="0"/>
                  <a:sym typeface="Arial"/>
                </a:rPr>
                <a:t>ТЫС.</a:t>
              </a:r>
              <a:endPara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  <a:sym typeface="Arial"/>
              </a:endParaRP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7251A965-6605-40AE-93B0-957875D636D0}"/>
                </a:ext>
              </a:extLst>
            </p:cNvPr>
            <p:cNvSpPr/>
            <p:nvPr/>
          </p:nvSpPr>
          <p:spPr>
            <a:xfrm>
              <a:off x="3256480" y="2731268"/>
              <a:ext cx="1804765" cy="78431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Активных п</a:t>
              </a:r>
              <a:r>
                <a:rPr kumimoji="0" lang="ru-RU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оставщиков</a:t>
              </a:r>
              <a:r>
                <a:rPr kumimoji="0" lang="ru-RU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 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(ИП, ТОО, АО и т.д.)</a:t>
              </a:r>
              <a:endParaRPr kumimoji="0" lang="x-none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D148C49-52CE-410F-85CC-FFAA7014FAFD}"/>
              </a:ext>
            </a:extLst>
          </p:cNvPr>
          <p:cNvGrpSpPr/>
          <p:nvPr/>
        </p:nvGrpSpPr>
        <p:grpSpPr>
          <a:xfrm>
            <a:off x="7282589" y="3168494"/>
            <a:ext cx="6393327" cy="1913468"/>
            <a:chOff x="69261" y="4355256"/>
            <a:chExt cx="4672808" cy="1345172"/>
          </a:xfrm>
        </p:grpSpPr>
        <p:sp>
          <p:nvSpPr>
            <p:cNvPr id="24" name="Прямоугольник 9">
              <a:extLst>
                <a:ext uri="{FF2B5EF4-FFF2-40B4-BE49-F238E27FC236}">
                  <a16:creationId xmlns:a16="http://schemas.microsoft.com/office/drawing/2014/main" id="{1BA62297-877A-4449-A06C-A3BD23C04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261" y="4355256"/>
              <a:ext cx="2150614" cy="75728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  <a:sym typeface="Arial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cs typeface="Tahoma" pitchFamily="34" charset="0"/>
                  <a:sym typeface="Arial"/>
                </a:rPr>
                <a:t>9,8 </a:t>
              </a: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Tahoma" pitchFamily="34" charset="0"/>
                  <a:sym typeface="Arial"/>
                </a:rPr>
                <a:t>ТРЛН. ТГ.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  <a:sym typeface="Arial"/>
              </a:endParaRPr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id="{386DADB8-9028-44D0-B3A9-1DE9F129ADEB}"/>
                </a:ext>
              </a:extLst>
            </p:cNvPr>
            <p:cNvSpPr/>
            <p:nvPr/>
          </p:nvSpPr>
          <p:spPr>
            <a:xfrm>
              <a:off x="2440403" y="4376988"/>
              <a:ext cx="2301666" cy="13234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План электронных госзакупок </a:t>
              </a:r>
              <a:b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</a:b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на 2025г.</a:t>
              </a:r>
              <a:endParaRPr kumimoji="0" lang="x-none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1D0A1036-CE94-489B-9B27-4D715802323F}"/>
              </a:ext>
            </a:extLst>
          </p:cNvPr>
          <p:cNvGrpSpPr/>
          <p:nvPr/>
        </p:nvGrpSpPr>
        <p:grpSpPr>
          <a:xfrm>
            <a:off x="7263766" y="4720401"/>
            <a:ext cx="6306119" cy="1077221"/>
            <a:chOff x="5857334" y="2079405"/>
            <a:chExt cx="4781975" cy="857680"/>
          </a:xfrm>
        </p:grpSpPr>
        <p:sp>
          <p:nvSpPr>
            <p:cNvPr id="27" name="Прямоугольник 9">
              <a:extLst>
                <a:ext uri="{FF2B5EF4-FFF2-40B4-BE49-F238E27FC236}">
                  <a16:creationId xmlns:a16="http://schemas.microsoft.com/office/drawing/2014/main" id="{DB763562-BF93-4BF6-9639-633268280F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7334" y="2079405"/>
              <a:ext cx="2231293" cy="8576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cs typeface="Tahoma" pitchFamily="34" charset="0"/>
                <a:sym typeface="Arial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4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cs typeface="Tahoma" pitchFamily="34" charset="0"/>
                  <a:sym typeface="Arial"/>
                </a:rPr>
                <a:t>9,6 </a:t>
              </a: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ahoma" pitchFamily="34" charset="0"/>
                  <a:ea typeface="+mn-ea"/>
                  <a:cs typeface="Tahoma" pitchFamily="34" charset="0"/>
                  <a:sym typeface="Arial"/>
                </a:rPr>
                <a:t>ТРЛН. ТГ.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  <a:sym typeface="Arial"/>
              </a:endParaRP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id="{601C4314-CDAC-464B-9D0B-496837A9BA2F}"/>
                </a:ext>
              </a:extLst>
            </p:cNvPr>
            <p:cNvSpPr/>
            <p:nvPr/>
          </p:nvSpPr>
          <p:spPr>
            <a:xfrm>
              <a:off x="8337641" y="2181002"/>
              <a:ext cx="2301668" cy="5636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Объем госзакупок </a:t>
              </a:r>
              <a:b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</a:b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по итогам 2025г. </a:t>
              </a:r>
              <a:endParaRPr kumimoji="0" lang="x-none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32" name="Google Shape;108;p19">
            <a:extLst>
              <a:ext uri="{FF2B5EF4-FFF2-40B4-BE49-F238E27FC236}">
                <a16:creationId xmlns:a16="http://schemas.microsoft.com/office/drawing/2014/main" id="{1A22D8E3-4FC6-4161-BB71-D7A6BF06C25C}"/>
              </a:ext>
            </a:extLst>
          </p:cNvPr>
          <p:cNvSpPr txBox="1"/>
          <p:nvPr/>
        </p:nvSpPr>
        <p:spPr>
          <a:xfrm>
            <a:off x="14048725" y="7720225"/>
            <a:ext cx="5208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2B68D44-F79F-4F2B-BF5D-1E2CAB2357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5770" y="6195685"/>
            <a:ext cx="2940462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1000" b="1" dirty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882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МЛРД. ТГ.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D3AA8A9-5E45-4F64-A632-0E7243C5D1EA}"/>
              </a:ext>
            </a:extLst>
          </p:cNvPr>
          <p:cNvSpPr/>
          <p:nvPr/>
        </p:nvSpPr>
        <p:spPr>
          <a:xfrm>
            <a:off x="10526781" y="6081725"/>
            <a:ext cx="3721913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chemeClr val="lt1"/>
                </a:solidFill>
                <a:latin typeface="Montserrat"/>
                <a:ea typeface="+mn-ea"/>
              </a:rPr>
              <a:t>Оптимизация </a:t>
            </a:r>
            <a:br>
              <a:rPr lang="ru-RU" sz="2000" b="1" dirty="0">
                <a:solidFill>
                  <a:schemeClr val="lt1"/>
                </a:solidFill>
                <a:latin typeface="Montserrat"/>
                <a:ea typeface="+mn-ea"/>
              </a:rPr>
            </a:br>
            <a:r>
              <a:rPr lang="ru-RU" sz="2000" b="1" dirty="0">
                <a:solidFill>
                  <a:schemeClr val="lt1"/>
                </a:solidFill>
                <a:latin typeface="Montserrat"/>
                <a:ea typeface="+mn-ea"/>
              </a:rPr>
              <a:t>средств бюджета</a:t>
            </a:r>
            <a:br>
              <a:rPr lang="ru-RU" sz="2000" b="1" dirty="0">
                <a:solidFill>
                  <a:schemeClr val="lt1"/>
                </a:solidFill>
                <a:latin typeface="Montserrat"/>
                <a:ea typeface="+mn-ea"/>
              </a:rPr>
            </a:br>
            <a:r>
              <a:rPr lang="ru-RU" sz="2000" b="1" dirty="0">
                <a:solidFill>
                  <a:schemeClr val="lt1"/>
                </a:solidFill>
                <a:latin typeface="Montserrat"/>
                <a:ea typeface="+mn-ea"/>
              </a:rPr>
              <a:t>за счет экономии </a:t>
            </a:r>
            <a:br>
              <a:rPr lang="ru-RU" sz="2000" b="1" dirty="0">
                <a:solidFill>
                  <a:schemeClr val="lt1"/>
                </a:solidFill>
                <a:latin typeface="Montserrat"/>
                <a:ea typeface="+mn-ea"/>
              </a:rPr>
            </a:br>
            <a:r>
              <a:rPr lang="ru-RU" sz="2000" b="1" dirty="0">
                <a:solidFill>
                  <a:schemeClr val="lt1"/>
                </a:solidFill>
                <a:latin typeface="Montserrat"/>
                <a:ea typeface="+mn-ea"/>
              </a:rPr>
              <a:t>по итогам 2025г.</a:t>
            </a:r>
            <a:endParaRPr lang="x-none" sz="2000" b="1" dirty="0">
              <a:solidFill>
                <a:schemeClr val="lt1"/>
              </a:solidFill>
              <a:latin typeface="Montserrat"/>
              <a:ea typeface="+mn-ea"/>
            </a:endParaRPr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111F7853-7FF9-4176-BDC0-79D0F2D75D0D}"/>
              </a:ext>
            </a:extLst>
          </p:cNvPr>
          <p:cNvGrpSpPr/>
          <p:nvPr/>
        </p:nvGrpSpPr>
        <p:grpSpPr>
          <a:xfrm>
            <a:off x="547235" y="6174851"/>
            <a:ext cx="6594208" cy="1077225"/>
            <a:chOff x="784267" y="2760008"/>
            <a:chExt cx="4276978" cy="78430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29" name="Прямоугольник 9">
              <a:extLst>
                <a:ext uri="{FF2B5EF4-FFF2-40B4-BE49-F238E27FC236}">
                  <a16:creationId xmlns:a16="http://schemas.microsoft.com/office/drawing/2014/main" id="{AA6F7043-61BA-4048-8389-F8B6AE2EE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267" y="2760008"/>
              <a:ext cx="2357525" cy="7843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  <a:sym typeface="Arial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4400" b="1" kern="1200" dirty="0">
                  <a:solidFill>
                    <a:srgbClr val="0070C0"/>
                  </a:solidFill>
                  <a:latin typeface="Tahoma" pitchFamily="34" charset="0"/>
                  <a:ea typeface="+mn-ea"/>
                  <a:cs typeface="Tahoma" pitchFamily="34" charset="0"/>
                </a:rPr>
                <a:t>24 </a:t>
              </a:r>
              <a:r>
                <a:rPr lang="ru-RU" sz="4400" kern="1200" dirty="0">
                  <a:solidFill>
                    <a:srgbClr val="0070C0"/>
                  </a:solidFill>
                  <a:latin typeface="Tahoma" pitchFamily="34" charset="0"/>
                  <a:ea typeface="+mn-ea"/>
                  <a:cs typeface="Tahoma" pitchFamily="34" charset="0"/>
                </a:rPr>
                <a:t>%</a:t>
              </a:r>
              <a:endPara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  <a:sym typeface="Arial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  <a:sym typeface="Arial"/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F041F05C-4E34-4778-BB40-96A10F47A88F}"/>
                </a:ext>
              </a:extLst>
            </p:cNvPr>
            <p:cNvSpPr/>
            <p:nvPr/>
          </p:nvSpPr>
          <p:spPr>
            <a:xfrm>
              <a:off x="3256480" y="2777723"/>
              <a:ext cx="1804765" cy="739489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Arial"/>
                  <a:sym typeface="Arial"/>
                </a:rPr>
                <a:t>Доля госзакупок способом из одного источника</a:t>
              </a:r>
              <a:endParaRPr kumimoji="0" lang="x-none" sz="20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2375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1;p18">
            <a:extLst>
              <a:ext uri="{FF2B5EF4-FFF2-40B4-BE49-F238E27FC236}">
                <a16:creationId xmlns:a16="http://schemas.microsoft.com/office/drawing/2014/main" id="{9B371D72-A156-4A02-90D2-5DF5DBD3967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626"/>
          <a:stretch/>
        </p:blipFill>
        <p:spPr>
          <a:xfrm>
            <a:off x="-2" y="-6656"/>
            <a:ext cx="14630402" cy="822959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2;p18">
            <a:extLst>
              <a:ext uri="{FF2B5EF4-FFF2-40B4-BE49-F238E27FC236}">
                <a16:creationId xmlns:a16="http://schemas.microsoft.com/office/drawing/2014/main" id="{AF389D05-6D66-488C-8F2E-4177392BCD53}"/>
              </a:ext>
            </a:extLst>
          </p:cNvPr>
          <p:cNvSpPr/>
          <p:nvPr/>
        </p:nvSpPr>
        <p:spPr>
          <a:xfrm>
            <a:off x="0" y="25241"/>
            <a:ext cx="14630400" cy="8229600"/>
          </a:xfrm>
          <a:prstGeom prst="rect">
            <a:avLst/>
          </a:prstGeom>
          <a:solidFill>
            <a:srgbClr val="042C4F">
              <a:alpha val="87450"/>
            </a:srgbClr>
          </a:solidFill>
          <a:ln w="12700" cap="flat" cmpd="sng">
            <a:solidFill>
              <a:srgbClr val="2641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8D6B9C-16A4-440C-8E65-23F50B2D944D}"/>
              </a:ext>
            </a:extLst>
          </p:cNvPr>
          <p:cNvSpPr/>
          <p:nvPr/>
        </p:nvSpPr>
        <p:spPr>
          <a:xfrm>
            <a:off x="494269" y="483930"/>
            <a:ext cx="13870317" cy="759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Arial"/>
                <a:sym typeface="Arial"/>
              </a:rPr>
              <a:t>Итоги государственных закупок за 2025 год</a:t>
            </a:r>
          </a:p>
        </p:txBody>
      </p:sp>
      <p:sp>
        <p:nvSpPr>
          <p:cNvPr id="32" name="Google Shape;108;p19">
            <a:extLst>
              <a:ext uri="{FF2B5EF4-FFF2-40B4-BE49-F238E27FC236}">
                <a16:creationId xmlns:a16="http://schemas.microsoft.com/office/drawing/2014/main" id="{1A22D8E3-4FC6-4161-BB71-D7A6BF06C25C}"/>
              </a:ext>
            </a:extLst>
          </p:cNvPr>
          <p:cNvSpPr txBox="1"/>
          <p:nvPr/>
        </p:nvSpPr>
        <p:spPr>
          <a:xfrm>
            <a:off x="14048725" y="7720225"/>
            <a:ext cx="5208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kk-KZ" sz="1600" b="1" dirty="0">
                <a:solidFill>
                  <a:srgbClr val="FFFFFF"/>
                </a:solidFill>
              </a:rPr>
              <a:t>3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312DD78-1E85-462C-897C-813D7988841D}"/>
              </a:ext>
            </a:extLst>
          </p:cNvPr>
          <p:cNvSpPr txBox="1"/>
          <p:nvPr/>
        </p:nvSpPr>
        <p:spPr>
          <a:xfrm>
            <a:off x="5383495" y="2221707"/>
            <a:ext cx="3557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1 004 тыс. закупок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EE96D1F-D54F-4745-81E1-6E588BAAF1F4}"/>
              </a:ext>
            </a:extLst>
          </p:cNvPr>
          <p:cNvSpPr txBox="1"/>
          <p:nvPr/>
        </p:nvSpPr>
        <p:spPr>
          <a:xfrm>
            <a:off x="10858070" y="2690561"/>
            <a:ext cx="2049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 трлн. тенге за 2024 г.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DF1662B-A88E-4AE0-9950-ED252DAE4392}"/>
              </a:ext>
            </a:extLst>
          </p:cNvPr>
          <p:cNvSpPr txBox="1"/>
          <p:nvPr/>
        </p:nvSpPr>
        <p:spPr>
          <a:xfrm>
            <a:off x="10125191" y="1968244"/>
            <a:ext cx="31979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48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9,6 </a:t>
            </a: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трлн. тенге</a:t>
            </a:r>
            <a:endParaRPr kumimoji="0" lang="ru-RU" sz="4800" b="1" i="0" u="sng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5" name="Группа 85">
            <a:extLst>
              <a:ext uri="{FF2B5EF4-FFF2-40B4-BE49-F238E27FC236}">
                <a16:creationId xmlns:a16="http://schemas.microsoft.com/office/drawing/2014/main" id="{C0389A06-4A05-4E36-A434-CA8D2D7E63C9}"/>
              </a:ext>
            </a:extLst>
          </p:cNvPr>
          <p:cNvGrpSpPr/>
          <p:nvPr/>
        </p:nvGrpSpPr>
        <p:grpSpPr>
          <a:xfrm>
            <a:off x="9121411" y="2256090"/>
            <a:ext cx="699746" cy="661795"/>
            <a:chOff x="5426806" y="2178574"/>
            <a:chExt cx="653828" cy="653828"/>
          </a:xfrm>
        </p:grpSpPr>
        <p:pic>
          <p:nvPicPr>
            <p:cNvPr id="56" name="Рисунок 55">
              <a:extLst>
                <a:ext uri="{FF2B5EF4-FFF2-40B4-BE49-F238E27FC236}">
                  <a16:creationId xmlns:a16="http://schemas.microsoft.com/office/drawing/2014/main" id="{4184B76A-706C-4B81-9C48-9C8F74F671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6806" y="2178574"/>
              <a:ext cx="653828" cy="653828"/>
            </a:xfrm>
            <a:prstGeom prst="rect">
              <a:avLst/>
            </a:prstGeom>
          </p:spPr>
        </p:pic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B6E7E6A8-57EB-41EA-9B46-B154B5093776}"/>
                </a:ext>
              </a:extLst>
            </p:cNvPr>
            <p:cNvSpPr/>
            <p:nvPr/>
          </p:nvSpPr>
          <p:spPr>
            <a:xfrm>
              <a:off x="5708387" y="2452554"/>
              <a:ext cx="330268" cy="3302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58" name="Рисунок 57">
              <a:extLst>
                <a:ext uri="{FF2B5EF4-FFF2-40B4-BE49-F238E27FC236}">
                  <a16:creationId xmlns:a16="http://schemas.microsoft.com/office/drawing/2014/main" id="{265292E1-E9D9-4F5D-855B-DCBB9627B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622" y="2520885"/>
              <a:ext cx="197798" cy="233567"/>
            </a:xfrm>
            <a:prstGeom prst="rect">
              <a:avLst/>
            </a:prstGeom>
          </p:spPr>
        </p:pic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26AAC6F4-758B-48B8-8F45-BFC3A5FBE372}"/>
              </a:ext>
            </a:extLst>
          </p:cNvPr>
          <p:cNvSpPr txBox="1"/>
          <p:nvPr/>
        </p:nvSpPr>
        <p:spPr>
          <a:xfrm>
            <a:off x="1367249" y="2266339"/>
            <a:ext cx="1930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Проведено</a:t>
            </a:r>
          </a:p>
        </p:txBody>
      </p:sp>
      <p:pic>
        <p:nvPicPr>
          <p:cNvPr id="61" name="Picture 6" descr="значок графика роста стрелки Иллюстрация штока - иллюстрации насчитывающей  график, концепция: 78906721">
            <a:extLst>
              <a:ext uri="{FF2B5EF4-FFF2-40B4-BE49-F238E27FC236}">
                <a16:creationId xmlns:a16="http://schemas.microsoft.com/office/drawing/2014/main" id="{AEEADD5B-A205-4BA3-B5EF-099D78578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19274" y="1755894"/>
            <a:ext cx="998220" cy="659728"/>
          </a:xfrm>
          <a:prstGeom prst="rect">
            <a:avLst/>
          </a:prstGeom>
          <a:noFill/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DAAED8B6-93F6-42CE-BFDA-8BBFC4CDB0AC}"/>
              </a:ext>
            </a:extLst>
          </p:cNvPr>
          <p:cNvSpPr txBox="1"/>
          <p:nvPr/>
        </p:nvSpPr>
        <p:spPr>
          <a:xfrm>
            <a:off x="12017422" y="1724040"/>
            <a:ext cx="1163103" cy="276999"/>
          </a:xfrm>
          <a:prstGeom prst="rect">
            <a:avLst/>
          </a:prstGeom>
          <a:noFill/>
          <a:ln>
            <a:solidFill>
              <a:srgbClr val="5B9BD5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 w="1905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на 7,2%</a:t>
            </a:r>
          </a:p>
        </p:txBody>
      </p:sp>
      <p:pic>
        <p:nvPicPr>
          <p:cNvPr id="63" name="Picture 13" descr="Документ с галочкой – Бесплатные иконки: интерфейс">
            <a:extLst>
              <a:ext uri="{FF2B5EF4-FFF2-40B4-BE49-F238E27FC236}">
                <a16:creationId xmlns:a16="http://schemas.microsoft.com/office/drawing/2014/main" id="{98652DB9-A38D-4E69-A837-3ACBD7B1A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31773" y="2209909"/>
            <a:ext cx="680353" cy="680353"/>
          </a:xfrm>
          <a:prstGeom prst="rect">
            <a:avLst/>
          </a:prstGeom>
          <a:noFill/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30B27821-4CBF-490B-84D4-AABAB09F4C1A}"/>
              </a:ext>
            </a:extLst>
          </p:cNvPr>
          <p:cNvSpPr txBox="1"/>
          <p:nvPr/>
        </p:nvSpPr>
        <p:spPr>
          <a:xfrm>
            <a:off x="5619614" y="2677126"/>
            <a:ext cx="24845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1 089 тыс. закупок за 2024 г.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F02C978-AF18-4068-A819-9D29CF99A660}"/>
              </a:ext>
            </a:extLst>
          </p:cNvPr>
          <p:cNvSpPr txBox="1"/>
          <p:nvPr/>
        </p:nvSpPr>
        <p:spPr>
          <a:xfrm>
            <a:off x="5202072" y="3610167"/>
            <a:ext cx="34235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1 644 тыс. договоров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2EF3ABE-0AC5-432A-B1E5-CC6FCDEB8A91}"/>
              </a:ext>
            </a:extLst>
          </p:cNvPr>
          <p:cNvSpPr txBox="1"/>
          <p:nvPr/>
        </p:nvSpPr>
        <p:spPr>
          <a:xfrm>
            <a:off x="10599762" y="4055393"/>
            <a:ext cx="22487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5,3 трлн. тенге за 2024 г.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170CEAA-21E5-4774-A4A1-747274B36B7D}"/>
              </a:ext>
            </a:extLst>
          </p:cNvPr>
          <p:cNvSpPr txBox="1"/>
          <p:nvPr/>
        </p:nvSpPr>
        <p:spPr>
          <a:xfrm>
            <a:off x="10186255" y="3345829"/>
            <a:ext cx="3274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48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8,1</a:t>
            </a:r>
            <a:r>
              <a:rPr kumimoji="0" lang="ru-RU" sz="28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трлн. тенге</a:t>
            </a:r>
            <a:endParaRPr kumimoji="0" lang="ru-RU" sz="4800" b="1" i="0" u="sng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8" name="Группа 85">
            <a:extLst>
              <a:ext uri="{FF2B5EF4-FFF2-40B4-BE49-F238E27FC236}">
                <a16:creationId xmlns:a16="http://schemas.microsoft.com/office/drawing/2014/main" id="{245EB0F0-4DDB-4DB4-9ECB-0CD43FFF4818}"/>
              </a:ext>
            </a:extLst>
          </p:cNvPr>
          <p:cNvGrpSpPr/>
          <p:nvPr/>
        </p:nvGrpSpPr>
        <p:grpSpPr>
          <a:xfrm>
            <a:off x="9166338" y="3509790"/>
            <a:ext cx="699746" cy="661795"/>
            <a:chOff x="5426806" y="2178574"/>
            <a:chExt cx="653828" cy="653828"/>
          </a:xfrm>
        </p:grpSpPr>
        <p:pic>
          <p:nvPicPr>
            <p:cNvPr id="69" name="Рисунок 68">
              <a:extLst>
                <a:ext uri="{FF2B5EF4-FFF2-40B4-BE49-F238E27FC236}">
                  <a16:creationId xmlns:a16="http://schemas.microsoft.com/office/drawing/2014/main" id="{F2ACBC37-D0D2-4A42-91F1-7102149B5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6806" y="2178574"/>
              <a:ext cx="653828" cy="653828"/>
            </a:xfrm>
            <a:prstGeom prst="rect">
              <a:avLst/>
            </a:prstGeom>
          </p:spPr>
        </p:pic>
        <p:sp>
          <p:nvSpPr>
            <p:cNvPr id="70" name="Овал 69">
              <a:extLst>
                <a:ext uri="{FF2B5EF4-FFF2-40B4-BE49-F238E27FC236}">
                  <a16:creationId xmlns:a16="http://schemas.microsoft.com/office/drawing/2014/main" id="{9D63E96F-9286-4178-A071-F17B6696472A}"/>
                </a:ext>
              </a:extLst>
            </p:cNvPr>
            <p:cNvSpPr/>
            <p:nvPr/>
          </p:nvSpPr>
          <p:spPr>
            <a:xfrm>
              <a:off x="5708387" y="2452554"/>
              <a:ext cx="330268" cy="3302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71" name="Рисунок 70">
              <a:extLst>
                <a:ext uri="{FF2B5EF4-FFF2-40B4-BE49-F238E27FC236}">
                  <a16:creationId xmlns:a16="http://schemas.microsoft.com/office/drawing/2014/main" id="{F390D8A1-04D9-434A-9E96-167D90EC6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622" y="2520885"/>
              <a:ext cx="197798" cy="233567"/>
            </a:xfrm>
            <a:prstGeom prst="rect">
              <a:avLst/>
            </a:prstGeom>
          </p:spPr>
        </p:pic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B9CC8E4C-74E8-4625-992B-807BCFED6F7B}"/>
              </a:ext>
            </a:extLst>
          </p:cNvPr>
          <p:cNvSpPr txBox="1"/>
          <p:nvPr/>
        </p:nvSpPr>
        <p:spPr>
          <a:xfrm>
            <a:off x="1376148" y="3451403"/>
            <a:ext cx="19104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Заключено</a:t>
            </a:r>
          </a:p>
        </p:txBody>
      </p:sp>
      <p:pic>
        <p:nvPicPr>
          <p:cNvPr id="73" name="Picture 6" descr="значок графика роста стрелки Иллюстрация штока - иллюстрации насчитывающей  график, концепция: 78906721">
            <a:extLst>
              <a:ext uri="{FF2B5EF4-FFF2-40B4-BE49-F238E27FC236}">
                <a16:creationId xmlns:a16="http://schemas.microsoft.com/office/drawing/2014/main" id="{4F52C35A-6492-4C38-A071-D432D368D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64929" y="3122624"/>
            <a:ext cx="998220" cy="659728"/>
          </a:xfrm>
          <a:prstGeom prst="rect">
            <a:avLst/>
          </a:prstGeom>
          <a:noFill/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406A6FA4-7986-47BD-A1C2-3CF37035D01A}"/>
              </a:ext>
            </a:extLst>
          </p:cNvPr>
          <p:cNvSpPr txBox="1"/>
          <p:nvPr/>
        </p:nvSpPr>
        <p:spPr>
          <a:xfrm>
            <a:off x="12066525" y="3089210"/>
            <a:ext cx="1163103" cy="276999"/>
          </a:xfrm>
          <a:prstGeom prst="rect">
            <a:avLst/>
          </a:prstGeom>
          <a:noFill/>
          <a:ln>
            <a:solidFill>
              <a:srgbClr val="5B9BD5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 w="1905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в 1,5 раза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02F3C16-DE3E-4E58-A339-805B100BD45F}"/>
              </a:ext>
            </a:extLst>
          </p:cNvPr>
          <p:cNvSpPr txBox="1"/>
          <p:nvPr/>
        </p:nvSpPr>
        <p:spPr>
          <a:xfrm>
            <a:off x="7219376" y="3098493"/>
            <a:ext cx="759067" cy="276999"/>
          </a:xfrm>
          <a:prstGeom prst="rect">
            <a:avLst/>
          </a:prstGeom>
          <a:noFill/>
          <a:ln>
            <a:solidFill>
              <a:srgbClr val="5B9BD5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 w="1905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на 3,2%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E4604C5-A616-4396-A76E-692E63804853}"/>
              </a:ext>
            </a:extLst>
          </p:cNvPr>
          <p:cNvSpPr txBox="1"/>
          <p:nvPr/>
        </p:nvSpPr>
        <p:spPr>
          <a:xfrm>
            <a:off x="5530567" y="4016731"/>
            <a:ext cx="2698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1 699 тыс. договоров за 2024 г.</a:t>
            </a: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3802C06B-786B-4CE8-9CE0-5F5EDF90D1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827" y="3513379"/>
            <a:ext cx="1082104" cy="725249"/>
          </a:xfrm>
          <a:prstGeom prst="rect">
            <a:avLst/>
          </a:prstGeom>
        </p:spPr>
      </p:pic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E5F6D81F-2B5C-4569-97E0-4122C1491D2A}"/>
              </a:ext>
            </a:extLst>
          </p:cNvPr>
          <p:cNvCxnSpPr>
            <a:cxnSpLocks/>
          </p:cNvCxnSpPr>
          <p:nvPr/>
        </p:nvCxnSpPr>
        <p:spPr>
          <a:xfrm>
            <a:off x="1023857" y="4395234"/>
            <a:ext cx="12312101" cy="0"/>
          </a:xfrm>
          <a:prstGeom prst="line">
            <a:avLst/>
          </a:prstGeom>
          <a:noFill/>
          <a:ln w="28575" cap="flat" cmpd="sng" algn="ctr">
            <a:solidFill>
              <a:srgbClr val="5B9BD5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689F7E4D-838C-4BE4-8555-E6BFE1ED51C3}"/>
              </a:ext>
            </a:extLst>
          </p:cNvPr>
          <p:cNvSpPr txBox="1"/>
          <p:nvPr/>
        </p:nvSpPr>
        <p:spPr>
          <a:xfrm>
            <a:off x="1328118" y="6067392"/>
            <a:ext cx="19784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Количество жалоб</a:t>
            </a:r>
          </a:p>
        </p:txBody>
      </p:sp>
      <p:pic>
        <p:nvPicPr>
          <p:cNvPr id="83" name="Picture 6" descr="значок графика роста стрелки Иллюстрация штока - иллюстрации насчитывающей  график, концепция: 78906721">
            <a:extLst>
              <a:ext uri="{FF2B5EF4-FFF2-40B4-BE49-F238E27FC236}">
                <a16:creationId xmlns:a16="http://schemas.microsoft.com/office/drawing/2014/main" id="{BDDD0388-87D0-4D0A-9FA8-2597945F2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>
            <a:off x="6281633" y="5704746"/>
            <a:ext cx="1022338" cy="659728"/>
          </a:xfrm>
          <a:prstGeom prst="rect">
            <a:avLst/>
          </a:prstGeom>
          <a:noFill/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504BBBE3-45E1-4A56-8589-393D09A43C0E}"/>
              </a:ext>
            </a:extLst>
          </p:cNvPr>
          <p:cNvSpPr txBox="1"/>
          <p:nvPr/>
        </p:nvSpPr>
        <p:spPr>
          <a:xfrm>
            <a:off x="6326698" y="6194538"/>
            <a:ext cx="1118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22 581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E5ABB9D-E590-417E-942A-1D19CEC25D8C}"/>
              </a:ext>
            </a:extLst>
          </p:cNvPr>
          <p:cNvSpPr txBox="1"/>
          <p:nvPr/>
        </p:nvSpPr>
        <p:spPr>
          <a:xfrm>
            <a:off x="6095712" y="6668101"/>
            <a:ext cx="1532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28 487 за 2024 г.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74F41DA-BF76-4E91-9E5E-16DA1BCD155C}"/>
              </a:ext>
            </a:extLst>
          </p:cNvPr>
          <p:cNvSpPr txBox="1"/>
          <p:nvPr/>
        </p:nvSpPr>
        <p:spPr>
          <a:xfrm>
            <a:off x="10280313" y="5870260"/>
            <a:ext cx="3860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b="1" dirty="0">
                <a:solidFill>
                  <a:srgbClr val="FFFFFF"/>
                </a:solidFill>
              </a:rPr>
              <a:t>удовлетворено</a:t>
            </a:r>
            <a:r>
              <a:rPr lang="ru-RU" sz="2400" b="1" dirty="0">
                <a:solidFill>
                  <a:srgbClr val="FFFFFF"/>
                </a:solidFill>
              </a:rPr>
              <a:t> </a:t>
            </a:r>
            <a:r>
              <a:rPr lang="ru-RU" sz="2000" b="1" dirty="0">
                <a:solidFill>
                  <a:srgbClr val="FFFFFF"/>
                </a:solidFill>
              </a:rPr>
              <a:t>–</a:t>
            </a:r>
            <a:r>
              <a:rPr lang="ru-RU" sz="2400" b="1" dirty="0">
                <a:solidFill>
                  <a:srgbClr val="FFFFFF"/>
                </a:solidFill>
              </a:rPr>
              <a:t> 6 779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b="1" dirty="0">
                <a:solidFill>
                  <a:srgbClr val="FFFFFF"/>
                </a:solidFill>
              </a:rPr>
              <a:t>отказано</a:t>
            </a:r>
            <a:r>
              <a:rPr lang="ru-RU" sz="2400" b="1" dirty="0">
                <a:solidFill>
                  <a:srgbClr val="FFFFFF"/>
                </a:solidFill>
              </a:rPr>
              <a:t> </a:t>
            </a:r>
            <a:r>
              <a:rPr lang="ru-RU" sz="2000" b="1" dirty="0">
                <a:solidFill>
                  <a:srgbClr val="FFFFFF"/>
                </a:solidFill>
              </a:rPr>
              <a:t>–</a:t>
            </a:r>
            <a:r>
              <a:rPr lang="ru-RU" sz="2400" b="1" dirty="0">
                <a:solidFill>
                  <a:srgbClr val="FFFFFF"/>
                </a:solidFill>
              </a:rPr>
              <a:t> 15 587 </a:t>
            </a:r>
            <a:br>
              <a:rPr lang="ru-RU" sz="2400" b="1" dirty="0">
                <a:solidFill>
                  <a:srgbClr val="FFFFFF"/>
                </a:solidFill>
              </a:rPr>
            </a:br>
            <a:r>
              <a:rPr lang="ru-RU" sz="2000" b="1" dirty="0">
                <a:solidFill>
                  <a:srgbClr val="FFFFFF"/>
                </a:solidFill>
              </a:rPr>
              <a:t>на рассмотрении – </a:t>
            </a:r>
            <a:r>
              <a:rPr lang="ru-RU" sz="2400" b="1" dirty="0">
                <a:solidFill>
                  <a:srgbClr val="FFFFFF"/>
                </a:solidFill>
              </a:rPr>
              <a:t>57</a:t>
            </a:r>
          </a:p>
        </p:txBody>
      </p:sp>
      <p:pic>
        <p:nvPicPr>
          <p:cNvPr id="87" name="Рисунок 86">
            <a:extLst>
              <a:ext uri="{FF2B5EF4-FFF2-40B4-BE49-F238E27FC236}">
                <a16:creationId xmlns:a16="http://schemas.microsoft.com/office/drawing/2014/main" id="{AEAA403B-DF00-4853-8D27-F81DD454E6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338" y="6194538"/>
            <a:ext cx="866003" cy="608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8F12E1F5-6C5D-41C8-8940-D51692F05D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-100000"/>
                    </a14:imgEffect>
                    <a14:imgEffect>
                      <a14:colorTemperature colorTemp="11500"/>
                    </a14:imgEffect>
                    <a14:imgEffect>
                      <a14:saturation sat="325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149" y="6136682"/>
            <a:ext cx="761707" cy="761707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7A592897-C8C5-43FC-BDC9-E0C90A1F84F8}"/>
              </a:ext>
            </a:extLst>
          </p:cNvPr>
          <p:cNvSpPr txBox="1"/>
          <p:nvPr/>
        </p:nvSpPr>
        <p:spPr>
          <a:xfrm>
            <a:off x="7060985" y="5853031"/>
            <a:ext cx="1163103" cy="276999"/>
          </a:xfrm>
          <a:prstGeom prst="rect">
            <a:avLst/>
          </a:prstGeom>
          <a:noFill/>
          <a:ln>
            <a:solidFill>
              <a:srgbClr val="5B9BD5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 w="1905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на 21%</a:t>
            </a:r>
          </a:p>
        </p:txBody>
      </p:sp>
      <p:pic>
        <p:nvPicPr>
          <p:cNvPr id="90" name="Picture 6" descr="значок графика роста стрелки Иллюстрация штока - иллюстрации насчитывающей  график, концепция: 78906721">
            <a:extLst>
              <a:ext uri="{FF2B5EF4-FFF2-40B4-BE49-F238E27FC236}">
                <a16:creationId xmlns:a16="http://schemas.microsoft.com/office/drawing/2014/main" id="{107432C9-E469-4B64-8365-AF7916A37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>
            <a:off x="6275805" y="3078609"/>
            <a:ext cx="1022338" cy="659728"/>
          </a:xfrm>
          <a:prstGeom prst="rect">
            <a:avLst/>
          </a:prstGeom>
          <a:noFill/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4D34DCA5-9063-41A7-9146-6AC8E58DAE31}"/>
              </a:ext>
            </a:extLst>
          </p:cNvPr>
          <p:cNvSpPr txBox="1"/>
          <p:nvPr/>
        </p:nvSpPr>
        <p:spPr>
          <a:xfrm>
            <a:off x="7246268" y="1824757"/>
            <a:ext cx="759067" cy="276999"/>
          </a:xfrm>
          <a:prstGeom prst="rect">
            <a:avLst/>
          </a:prstGeom>
          <a:noFill/>
          <a:ln>
            <a:solidFill>
              <a:srgbClr val="5B9BD5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 w="1905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на 7,8%</a:t>
            </a:r>
          </a:p>
        </p:txBody>
      </p:sp>
      <p:pic>
        <p:nvPicPr>
          <p:cNvPr id="94" name="Picture 6" descr="значок графика роста стрелки Иллюстрация штока - иллюстрации насчитывающей  график, концепция: 78906721">
            <a:extLst>
              <a:ext uri="{FF2B5EF4-FFF2-40B4-BE49-F238E27FC236}">
                <a16:creationId xmlns:a16="http://schemas.microsoft.com/office/drawing/2014/main" id="{CEDF1FE8-E380-43C6-BB83-0A1365191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 flipH="1">
            <a:off x="6251897" y="1741373"/>
            <a:ext cx="1022338" cy="659728"/>
          </a:xfrm>
          <a:prstGeom prst="rect">
            <a:avLst/>
          </a:prstGeom>
          <a:noFill/>
        </p:spPr>
      </p:pic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5871F90D-4009-41E9-BB02-B5EC7D860AE7}"/>
              </a:ext>
            </a:extLst>
          </p:cNvPr>
          <p:cNvCxnSpPr>
            <a:cxnSpLocks/>
          </p:cNvCxnSpPr>
          <p:nvPr/>
        </p:nvCxnSpPr>
        <p:spPr>
          <a:xfrm>
            <a:off x="3840747" y="1817548"/>
            <a:ext cx="0" cy="5285013"/>
          </a:xfrm>
          <a:prstGeom prst="line">
            <a:avLst/>
          </a:prstGeom>
          <a:noFill/>
          <a:ln w="28575" cap="flat" cmpd="sng" algn="ctr">
            <a:solidFill>
              <a:srgbClr val="5B9BD5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id="{2788A727-273E-4565-9F4E-6333514B2F93}"/>
              </a:ext>
            </a:extLst>
          </p:cNvPr>
          <p:cNvCxnSpPr>
            <a:cxnSpLocks/>
          </p:cNvCxnSpPr>
          <p:nvPr/>
        </p:nvCxnSpPr>
        <p:spPr>
          <a:xfrm>
            <a:off x="1027397" y="3018013"/>
            <a:ext cx="12312101" cy="0"/>
          </a:xfrm>
          <a:prstGeom prst="line">
            <a:avLst/>
          </a:prstGeom>
          <a:noFill/>
          <a:ln w="28575" cap="flat" cmpd="sng" algn="ctr">
            <a:solidFill>
              <a:srgbClr val="5B9BD5">
                <a:shade val="95000"/>
                <a:satMod val="105000"/>
              </a:srgbClr>
            </a:solidFill>
            <a:prstDash val="solid"/>
          </a:ln>
          <a:effectLst/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B61CA68B-585F-43E2-A3D7-375225E39172}"/>
              </a:ext>
            </a:extLst>
          </p:cNvPr>
          <p:cNvSpPr txBox="1"/>
          <p:nvPr/>
        </p:nvSpPr>
        <p:spPr>
          <a:xfrm>
            <a:off x="5107631" y="4926720"/>
            <a:ext cx="3492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Arial"/>
              </a:rPr>
              <a:t>168,9 тыс. договоров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35C942E-9B27-43C1-87AD-40B7F4F6783F}"/>
              </a:ext>
            </a:extLst>
          </p:cNvPr>
          <p:cNvSpPr txBox="1"/>
          <p:nvPr/>
        </p:nvSpPr>
        <p:spPr>
          <a:xfrm>
            <a:off x="10295048" y="5315591"/>
            <a:ext cx="2986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Arial"/>
              </a:rPr>
              <a:t>371 млрд. тенге за 2024 г.</a:t>
            </a:r>
          </a:p>
        </p:txBody>
      </p:sp>
      <p:grpSp>
        <p:nvGrpSpPr>
          <p:cNvPr id="48" name="Группа 85">
            <a:extLst>
              <a:ext uri="{FF2B5EF4-FFF2-40B4-BE49-F238E27FC236}">
                <a16:creationId xmlns:a16="http://schemas.microsoft.com/office/drawing/2014/main" id="{957BE0B5-9A5C-4274-8B86-5BF7B225CE93}"/>
              </a:ext>
            </a:extLst>
          </p:cNvPr>
          <p:cNvGrpSpPr/>
          <p:nvPr/>
        </p:nvGrpSpPr>
        <p:grpSpPr>
          <a:xfrm>
            <a:off x="9121606" y="4790974"/>
            <a:ext cx="699746" cy="661795"/>
            <a:chOff x="5426806" y="2178574"/>
            <a:chExt cx="653828" cy="653828"/>
          </a:xfrm>
        </p:grpSpPr>
        <p:pic>
          <p:nvPicPr>
            <p:cNvPr id="49" name="Рисунок 48">
              <a:extLst>
                <a:ext uri="{FF2B5EF4-FFF2-40B4-BE49-F238E27FC236}">
                  <a16:creationId xmlns:a16="http://schemas.microsoft.com/office/drawing/2014/main" id="{4BD710DC-C705-4423-8AD6-9CBE7437C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6806" y="2178574"/>
              <a:ext cx="653828" cy="653828"/>
            </a:xfrm>
            <a:prstGeom prst="rect">
              <a:avLst/>
            </a:prstGeom>
          </p:spPr>
        </p:pic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2DEA737C-078D-4DFB-A51A-8444C37343C2}"/>
                </a:ext>
              </a:extLst>
            </p:cNvPr>
            <p:cNvSpPr/>
            <p:nvPr/>
          </p:nvSpPr>
          <p:spPr>
            <a:xfrm>
              <a:off x="5708387" y="2452554"/>
              <a:ext cx="330268" cy="3302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ru-RU" sz="1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sym typeface="Arial"/>
              </a:endParaRPr>
            </a:p>
          </p:txBody>
        </p:sp>
        <p:pic>
          <p:nvPicPr>
            <p:cNvPr id="52" name="Рисунок 51">
              <a:extLst>
                <a:ext uri="{FF2B5EF4-FFF2-40B4-BE49-F238E27FC236}">
                  <a16:creationId xmlns:a16="http://schemas.microsoft.com/office/drawing/2014/main" id="{C1B5B7E2-8D81-408D-8D6F-799E913CE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4622" y="2520885"/>
              <a:ext cx="197798" cy="233567"/>
            </a:xfrm>
            <a:prstGeom prst="rect">
              <a:avLst/>
            </a:prstGeom>
          </p:spPr>
        </p:pic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5D324BDC-C95A-4EC0-8953-9A6B94E2B1EE}"/>
              </a:ext>
            </a:extLst>
          </p:cNvPr>
          <p:cNvSpPr txBox="1"/>
          <p:nvPr/>
        </p:nvSpPr>
        <p:spPr>
          <a:xfrm>
            <a:off x="1170025" y="4702150"/>
            <a:ext cx="22711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400" b="1" dirty="0">
                <a:solidFill>
                  <a:srgbClr val="FFFFFF"/>
                </a:solidFill>
              </a:rPr>
              <a:t>Заключено </a:t>
            </a:r>
            <a:br>
              <a:rPr lang="ru-RU" sz="2400" b="1" dirty="0">
                <a:solidFill>
                  <a:srgbClr val="FFFFFF"/>
                </a:solidFill>
              </a:rPr>
            </a:br>
            <a:r>
              <a:rPr lang="ru-RU" sz="2400" b="1" dirty="0">
                <a:solidFill>
                  <a:srgbClr val="FFFFFF"/>
                </a:solidFill>
              </a:rPr>
              <a:t>с КТП</a:t>
            </a:r>
          </a:p>
        </p:txBody>
      </p:sp>
      <p:pic>
        <p:nvPicPr>
          <p:cNvPr id="78" name="Picture 13" descr="Документ с галочкой – Бесплатные иконки: интерфейс">
            <a:extLst>
              <a:ext uri="{FF2B5EF4-FFF2-40B4-BE49-F238E27FC236}">
                <a16:creationId xmlns:a16="http://schemas.microsoft.com/office/drawing/2014/main" id="{20416BC9-AAB6-4D2C-8759-8B2FA3417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4328343" y="4718637"/>
            <a:ext cx="680353" cy="680353"/>
          </a:xfrm>
          <a:prstGeom prst="rect">
            <a:avLst/>
          </a:prstGeom>
          <a:noFill/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23931A6C-BAB4-497C-AF5F-6C594271A86F}"/>
              </a:ext>
            </a:extLst>
          </p:cNvPr>
          <p:cNvSpPr txBox="1"/>
          <p:nvPr/>
        </p:nvSpPr>
        <p:spPr>
          <a:xfrm>
            <a:off x="5039657" y="5338536"/>
            <a:ext cx="3618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Arial"/>
              </a:rPr>
              <a:t>145,9 тыс. договоров за 2024 г.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C3DC450-4997-4FED-A298-6AAA3A84045D}"/>
              </a:ext>
            </a:extLst>
          </p:cNvPr>
          <p:cNvSpPr txBox="1"/>
          <p:nvPr/>
        </p:nvSpPr>
        <p:spPr>
          <a:xfrm>
            <a:off x="10091702" y="4571806"/>
            <a:ext cx="36197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48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Arial"/>
              </a:rPr>
              <a:t>456</a:t>
            </a: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Arial"/>
              </a:rPr>
              <a:t> </a:t>
            </a:r>
            <a:r>
              <a:rPr lang="ru-RU" sz="2400" b="1" u="sng" dirty="0">
                <a:solidFill>
                  <a:srgbClr val="FFFFFF"/>
                </a:solidFill>
              </a:rPr>
              <a:t>млрд</a:t>
            </a:r>
            <a:r>
              <a:rPr kumimoji="0" lang="ru-RU" sz="24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sym typeface="Arial"/>
              </a:rPr>
              <a:t>. тенге</a:t>
            </a:r>
          </a:p>
        </p:txBody>
      </p:sp>
      <p:pic>
        <p:nvPicPr>
          <p:cNvPr id="92" name="Picture 6" descr="значок графика роста стрелки Иллюстрация штока - иллюстрации насчитывающей  график, концепция: 78906721">
            <a:extLst>
              <a:ext uri="{FF2B5EF4-FFF2-40B4-BE49-F238E27FC236}">
                <a16:creationId xmlns:a16="http://schemas.microsoft.com/office/drawing/2014/main" id="{89E34C05-C72F-468C-A6D5-7D37AC3A6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30312" y="4475595"/>
            <a:ext cx="998220" cy="659728"/>
          </a:xfrm>
          <a:prstGeom prst="rect">
            <a:avLst/>
          </a:prstGeom>
          <a:noFill/>
        </p:spPr>
      </p:pic>
      <p:sp>
        <p:nvSpPr>
          <p:cNvPr id="99" name="TextBox 98">
            <a:extLst>
              <a:ext uri="{FF2B5EF4-FFF2-40B4-BE49-F238E27FC236}">
                <a16:creationId xmlns:a16="http://schemas.microsoft.com/office/drawing/2014/main" id="{E9CF1A17-16F6-45C5-99D8-4CA6C53F274A}"/>
              </a:ext>
            </a:extLst>
          </p:cNvPr>
          <p:cNvSpPr txBox="1"/>
          <p:nvPr/>
        </p:nvSpPr>
        <p:spPr>
          <a:xfrm>
            <a:off x="6966855" y="4590067"/>
            <a:ext cx="1163103" cy="276999"/>
          </a:xfrm>
          <a:prstGeom prst="rect">
            <a:avLst/>
          </a:prstGeom>
          <a:noFill/>
          <a:ln>
            <a:solidFill>
              <a:srgbClr val="5B9BD5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ln w="19050">
                  <a:noFill/>
                </a:ln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kumimoji="0" lang="ru-RU" sz="1200" b="1" i="0" u="none" strike="noStrike" kern="0" cap="none" spc="0" normalizeH="0" baseline="0" noProof="0" dirty="0">
                <a:ln w="1905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а 16%</a:t>
            </a:r>
          </a:p>
        </p:txBody>
      </p:sp>
      <p:pic>
        <p:nvPicPr>
          <p:cNvPr id="100" name="Picture 6" descr="значок графика роста стрелки Иллюстрация штока - иллюстрации насчитывающей  график, концепция: 78906721">
            <a:extLst>
              <a:ext uri="{FF2B5EF4-FFF2-40B4-BE49-F238E27FC236}">
                <a16:creationId xmlns:a16="http://schemas.microsoft.com/office/drawing/2014/main" id="{8A332E67-2B87-4D2D-AF9D-13AF312EA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256959" y="4413490"/>
            <a:ext cx="998220" cy="659728"/>
          </a:xfrm>
          <a:prstGeom prst="rect">
            <a:avLst/>
          </a:prstGeom>
          <a:noFill/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E0D569CF-2F8A-4A91-80B7-C199EAA3E81E}"/>
              </a:ext>
            </a:extLst>
          </p:cNvPr>
          <p:cNvSpPr txBox="1"/>
          <p:nvPr/>
        </p:nvSpPr>
        <p:spPr>
          <a:xfrm>
            <a:off x="11978309" y="4536104"/>
            <a:ext cx="1163103" cy="276999"/>
          </a:xfrm>
          <a:prstGeom prst="rect">
            <a:avLst/>
          </a:prstGeom>
          <a:noFill/>
          <a:ln>
            <a:solidFill>
              <a:srgbClr val="5B9BD5">
                <a:alpha val="0"/>
              </a:srgb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 w="19050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rial"/>
              </a:rPr>
              <a:t>на 23%</a:t>
            </a:r>
          </a:p>
        </p:txBody>
      </p: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355B8408-BBFE-48E0-A701-2D2C3F95E73A}"/>
              </a:ext>
            </a:extLst>
          </p:cNvPr>
          <p:cNvCxnSpPr>
            <a:cxnSpLocks/>
          </p:cNvCxnSpPr>
          <p:nvPr/>
        </p:nvCxnSpPr>
        <p:spPr>
          <a:xfrm>
            <a:off x="1023857" y="5741434"/>
            <a:ext cx="12312101" cy="0"/>
          </a:xfrm>
          <a:prstGeom prst="line">
            <a:avLst/>
          </a:prstGeom>
          <a:noFill/>
          <a:ln w="28575" cap="flat" cmpd="sng" algn="ctr">
            <a:solidFill>
              <a:srgbClr val="5B9BD5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8D5C94D0-81D8-4C3C-A959-E197A558A7CB}"/>
              </a:ext>
            </a:extLst>
          </p:cNvPr>
          <p:cNvCxnSpPr>
            <a:cxnSpLocks/>
          </p:cNvCxnSpPr>
          <p:nvPr/>
        </p:nvCxnSpPr>
        <p:spPr>
          <a:xfrm>
            <a:off x="8735282" y="1863618"/>
            <a:ext cx="0" cy="5285013"/>
          </a:xfrm>
          <a:prstGeom prst="line">
            <a:avLst/>
          </a:prstGeom>
          <a:noFill/>
          <a:ln w="28575" cap="flat" cmpd="sng" algn="ctr">
            <a:solidFill>
              <a:srgbClr val="5B9BD5">
                <a:shade val="95000"/>
                <a:satMod val="105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333409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15626"/>
          <a:stretch/>
        </p:blipFill>
        <p:spPr>
          <a:xfrm>
            <a:off x="0" y="0"/>
            <a:ext cx="14630402" cy="82295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/>
          <p:nvPr/>
        </p:nvSpPr>
        <p:spPr>
          <a:xfrm>
            <a:off x="0" y="-5709"/>
            <a:ext cx="14630400" cy="8229600"/>
          </a:xfrm>
          <a:prstGeom prst="rect">
            <a:avLst/>
          </a:prstGeom>
          <a:solidFill>
            <a:srgbClr val="042C4F">
              <a:alpha val="87450"/>
            </a:srgbClr>
          </a:solidFill>
          <a:ln w="12700" cap="flat" cmpd="sng">
            <a:solidFill>
              <a:srgbClr val="2641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8D6B9C-16A4-440C-8E65-23F50B2D944D}"/>
              </a:ext>
            </a:extLst>
          </p:cNvPr>
          <p:cNvSpPr/>
          <p:nvPr/>
        </p:nvSpPr>
        <p:spPr>
          <a:xfrm>
            <a:off x="494269" y="420132"/>
            <a:ext cx="13402483" cy="759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r>
              <a:rPr lang="ru-RU" sz="3200" b="1" dirty="0">
                <a:latin typeface="Montserrat"/>
                <a:cs typeface="Arial"/>
              </a:rPr>
              <a:t>Закон «О государственных закупках» </a:t>
            </a:r>
            <a:r>
              <a:rPr lang="ru-RU" sz="2000" b="1" i="1" dirty="0">
                <a:latin typeface="Montserrat"/>
                <a:cs typeface="Arial"/>
              </a:rPr>
              <a:t>(введен в действие с 01.01.2025 г.)</a:t>
            </a:r>
            <a:endParaRPr lang="ru-RU" sz="3200" b="1" i="1" dirty="0">
              <a:latin typeface="Montserrat"/>
              <a:cs typeface="Arial"/>
            </a:endParaRPr>
          </a:p>
        </p:txBody>
      </p:sp>
      <p:sp>
        <p:nvSpPr>
          <p:cNvPr id="32" name="Google Shape;108;p19">
            <a:extLst>
              <a:ext uri="{FF2B5EF4-FFF2-40B4-BE49-F238E27FC236}">
                <a16:creationId xmlns:a16="http://schemas.microsoft.com/office/drawing/2014/main" id="{1A22D8E3-4FC6-4161-BB71-D7A6BF06C25C}"/>
              </a:ext>
            </a:extLst>
          </p:cNvPr>
          <p:cNvSpPr txBox="1"/>
          <p:nvPr/>
        </p:nvSpPr>
        <p:spPr>
          <a:xfrm>
            <a:off x="14048725" y="7720225"/>
            <a:ext cx="5208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600" b="1" dirty="0">
                <a:solidFill>
                  <a:schemeClr val="lt1"/>
                </a:solidFill>
              </a:rPr>
              <a:t>4</a:t>
            </a:r>
            <a:endParaRPr sz="1600" b="1" dirty="0">
              <a:solidFill>
                <a:schemeClr val="l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FED2F28-1694-482C-8D17-BBADB225A910}"/>
              </a:ext>
            </a:extLst>
          </p:cNvPr>
          <p:cNvSpPr txBox="1"/>
          <p:nvPr/>
        </p:nvSpPr>
        <p:spPr>
          <a:xfrm>
            <a:off x="439666" y="1447081"/>
            <a:ext cx="13797329" cy="6140142"/>
          </a:xfrm>
          <a:prstGeom prst="rect">
            <a:avLst/>
          </a:prstGeom>
          <a:noFill/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>
              <a:buClr>
                <a:schemeClr val="bg1"/>
              </a:buClr>
            </a:pPr>
            <a:r>
              <a:rPr lang="ru-RU" sz="1800" b="1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Основные новеллы Закона</a:t>
            </a:r>
            <a:r>
              <a:rPr lang="kk-KZ" sz="1800" b="1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:</a:t>
            </a:r>
          </a:p>
          <a:p>
            <a:pPr algn="just">
              <a:buClr>
                <a:schemeClr val="bg1"/>
              </a:buClr>
            </a:pPr>
            <a:endParaRPr lang="ru-RU" sz="1200" b="1" dirty="0">
              <a:solidFill>
                <a:schemeClr val="bg1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marL="342900" indent="-34290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Д</a:t>
            </a:r>
            <a:r>
              <a:rPr lang="ru-RU" sz="2400" dirty="0">
                <a:solidFill>
                  <a:schemeClr val="bg1"/>
                </a:solidFill>
                <a:effectLst/>
                <a:latin typeface="Montserrat" panose="020B0604020202020204" charset="-52"/>
                <a:ea typeface="Times New Roman" panose="02020603050405020304" pitchFamily="18" charset="0"/>
              </a:rPr>
              <a:t>альнейшая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автоматизация</a:t>
            </a:r>
            <a:r>
              <a:rPr lang="ru-RU" sz="2400" dirty="0">
                <a:solidFill>
                  <a:schemeClr val="bg1"/>
                </a:solidFill>
                <a:effectLst/>
                <a:latin typeface="Montserrat" panose="020B0604020202020204" charset="-52"/>
                <a:ea typeface="Times New Roman" panose="02020603050405020304" pitchFamily="18" charset="0"/>
              </a:rPr>
              <a:t> процедур закупок</a:t>
            </a:r>
            <a:endParaRPr lang="en-US" sz="2400" dirty="0">
              <a:solidFill>
                <a:schemeClr val="bg1"/>
              </a:solidFill>
              <a:effectLst/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algn="just">
              <a:buClr>
                <a:schemeClr val="bg1"/>
              </a:buClr>
            </a:pPr>
            <a:r>
              <a:rPr lang="ru-RU" sz="1200" i="1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     - Конкурс с использованием </a:t>
            </a:r>
            <a:r>
              <a:rPr lang="ru-RU" sz="1200" i="1" dirty="0" err="1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рейтингово</a:t>
            </a:r>
            <a:r>
              <a:rPr lang="ru-RU" sz="1200" i="1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-балльной системы;</a:t>
            </a:r>
          </a:p>
          <a:p>
            <a:pPr algn="just">
              <a:buClr>
                <a:schemeClr val="bg1"/>
              </a:buClr>
            </a:pPr>
            <a:r>
              <a:rPr lang="ru-RU" sz="1200" i="1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     - С</a:t>
            </a:r>
            <a:r>
              <a:rPr lang="ru-RU" sz="1200" i="1" dirty="0">
                <a:solidFill>
                  <a:schemeClr val="bg1"/>
                </a:solidFill>
                <a:effectLst/>
                <a:latin typeface="Montserrat" panose="020B0604020202020204" charset="-52"/>
                <a:ea typeface="Times New Roman" panose="02020603050405020304" pitchFamily="18" charset="0"/>
              </a:rPr>
              <a:t>оздание Единой платформы закупок</a:t>
            </a:r>
            <a:r>
              <a:rPr lang="kk-KZ" sz="1200" i="1" dirty="0">
                <a:solidFill>
                  <a:schemeClr val="bg1"/>
                </a:solidFill>
                <a:effectLst/>
                <a:latin typeface="Montserrat" panose="020B0604020202020204" charset="-52"/>
                <a:ea typeface="Times New Roman" panose="02020603050405020304" pitchFamily="18" charset="0"/>
              </a:rPr>
              <a:t>;</a:t>
            </a:r>
          </a:p>
          <a:p>
            <a:pPr algn="just">
              <a:buClr>
                <a:schemeClr val="bg1"/>
              </a:buClr>
            </a:pPr>
            <a:endParaRPr lang="en-US" sz="700" i="1" dirty="0">
              <a:solidFill>
                <a:schemeClr val="bg1"/>
              </a:solidFill>
              <a:effectLst/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marL="342900" indent="-34290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Повышение качества </a:t>
            </a:r>
            <a:r>
              <a:rPr lang="ru-RU" sz="2400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закупаемых товаров, работ и услуг</a:t>
            </a:r>
          </a:p>
          <a:p>
            <a:pPr algn="just">
              <a:buClr>
                <a:schemeClr val="bg1"/>
              </a:buClr>
            </a:pPr>
            <a:r>
              <a:rPr lang="ru-RU" sz="1800" i="1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   </a:t>
            </a:r>
            <a:r>
              <a:rPr lang="en-US" sz="1800" i="1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</a:t>
            </a:r>
            <a:r>
              <a:rPr lang="ru-RU" sz="1200" i="1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- Развитие неценовых критериев выбора поставщика;</a:t>
            </a:r>
          </a:p>
          <a:p>
            <a:pPr algn="just">
              <a:buClr>
                <a:schemeClr val="bg1"/>
              </a:buClr>
            </a:pPr>
            <a:r>
              <a:rPr lang="ru-RU" sz="1200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      - </a:t>
            </a:r>
            <a:r>
              <a:rPr lang="ru-RU" sz="1200" i="1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Внедрение общественного мониторинга; </a:t>
            </a:r>
          </a:p>
          <a:p>
            <a:pPr algn="just">
              <a:buClr>
                <a:schemeClr val="bg1"/>
              </a:buClr>
            </a:pPr>
            <a:endParaRPr lang="en-US" sz="700" i="1" dirty="0">
              <a:solidFill>
                <a:schemeClr val="bg1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marL="342900" indent="-34290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Упрощение</a:t>
            </a:r>
            <a:r>
              <a:rPr lang="ru-RU" sz="2400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процедур закупок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     </a:t>
            </a: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- Сокращение сроков осуществления закупок;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  <a:ea typeface="Times New Roman" panose="02020603050405020304" pitchFamily="18" charset="0"/>
              <a:sym typeface="Arial"/>
            </a:endParaRPr>
          </a:p>
          <a:p>
            <a:pPr algn="just">
              <a:buClr>
                <a:srgbClr val="FFFFFF"/>
              </a:buClr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       </a:t>
            </a: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- </a:t>
            </a:r>
            <a:r>
              <a:rPr lang="ru-RU" sz="1200" i="1" dirty="0">
                <a:solidFill>
                  <a:srgbClr val="FFFFFF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Исключение предварительного допуска</a:t>
            </a: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       - </a:t>
            </a:r>
            <a:r>
              <a:rPr lang="ru-RU" sz="1200" i="1" dirty="0">
                <a:solidFill>
                  <a:srgbClr val="FFFFFF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Признание закупок состоявшимися в случае представления одной заявки;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endParaRPr lang="en-US" sz="700" i="1" dirty="0">
              <a:solidFill>
                <a:srgbClr val="FFFFFF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marL="342900" indent="-34290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Пересмотр порядка обжалования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итогов закупок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     </a:t>
            </a:r>
            <a:r>
              <a:rPr lang="ru-RU" sz="1200" i="1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 </a:t>
            </a: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- Жалобы рассматриваются организатором закупок;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       - </a:t>
            </a:r>
            <a:r>
              <a:rPr lang="ru-RU" sz="1200" i="1" dirty="0">
                <a:solidFill>
                  <a:srgbClr val="FFFFFF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При обжаловании в судебном порядке, процедуры закупок не приостанавливаются;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endParaRPr kumimoji="0" lang="ru-RU" sz="7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  <a:ea typeface="Times New Roman" panose="02020603050405020304" pitchFamily="18" charset="0"/>
              <a:sym typeface="Arial"/>
            </a:endParaRPr>
          </a:p>
          <a:p>
            <a:pPr marL="342900" indent="-34290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Поддержка</a:t>
            </a:r>
            <a:r>
              <a:rPr lang="ru-RU" sz="2400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отечественных производителей</a:t>
            </a:r>
            <a:endParaRPr lang="en-US" sz="2400" dirty="0">
              <a:solidFill>
                <a:schemeClr val="bg1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marL="342900" indent="-34290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endParaRPr lang="ru-RU" sz="400" dirty="0">
              <a:solidFill>
                <a:schemeClr val="bg1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       - Обязательная выплата аванса (в размере 50%);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       - Освобождение от всех видов обеспечения (обеспечение исполнения договора, обеспечение аванса, а также антидемпинговые меры);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        - Заключение </a:t>
            </a:r>
            <a:r>
              <a:rPr kumimoji="0" lang="ru-RU" sz="1200" b="0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офтейк</a:t>
            </a: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-контрактов</a:t>
            </a:r>
            <a:r>
              <a:rPr lang="kk-KZ" sz="1200" i="1" dirty="0">
                <a:solidFill>
                  <a:srgbClr val="FFFFFF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;</a:t>
            </a:r>
            <a:endParaRPr kumimoji="0" lang="ru-RU" sz="12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  <a:ea typeface="Times New Roman" panose="02020603050405020304" pitchFamily="18" charset="0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endParaRPr kumimoji="0" lang="en-US" sz="7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  <a:ea typeface="Times New Roman" panose="02020603050405020304" pitchFamily="18" charset="0"/>
              <a:sym typeface="Arial"/>
            </a:endParaRPr>
          </a:p>
          <a:p>
            <a:pPr marL="342900" indent="-342900" algn="just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Усилена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ответственность</a:t>
            </a:r>
            <a:r>
              <a:rPr lang="ru-RU" sz="2400" dirty="0">
                <a:solidFill>
                  <a:schemeClr val="bg1"/>
                </a:solidFill>
                <a:latin typeface="Montserrat" panose="020B0604020202020204" charset="-52"/>
                <a:ea typeface="Times New Roman" panose="02020603050405020304" pitchFamily="18" charset="0"/>
              </a:rPr>
              <a:t> поставщиков</a:t>
            </a:r>
            <a:endParaRPr lang="en-US" sz="2400" dirty="0">
              <a:solidFill>
                <a:schemeClr val="bg1"/>
              </a:solidFill>
              <a:latin typeface="Montserrat" panose="020B0604020202020204" charset="-52"/>
              <a:ea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       - Увеличен размер неустойки за ненадлежащее исполнение обязательств;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Arial"/>
              <a:buNone/>
              <a:tabLst/>
              <a:defRPr/>
            </a:pPr>
            <a:r>
              <a:rPr kumimoji="0" lang="ru-RU" sz="1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  <a:sym typeface="Arial"/>
              </a:rPr>
              <a:t>       - Снижен предельный объем работ передаваемых на субподряд с 50% до 30%.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0DD105-4349-4787-8968-3206D29FE35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90"/>
          <a:stretch/>
        </p:blipFill>
        <p:spPr>
          <a:xfrm>
            <a:off x="9502536" y="2371916"/>
            <a:ext cx="4931161" cy="3193746"/>
          </a:xfrm>
          <a:prstGeom prst="rect">
            <a:avLst/>
          </a:prstGeom>
          <a:effectLst>
            <a:reflection blurRad="6350" stA="50000" endA="300" endPos="55000" dir="5400000" sy="-100000" algn="bl" rotWithShape="0"/>
            <a:softEdge rad="635000"/>
          </a:effectLst>
          <a:scene3d>
            <a:camera prst="perspectiveHeroicExtreme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09010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15626"/>
          <a:stretch/>
        </p:blipFill>
        <p:spPr>
          <a:xfrm>
            <a:off x="0" y="0"/>
            <a:ext cx="14630402" cy="82295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/>
          <p:nvPr/>
        </p:nvSpPr>
        <p:spPr>
          <a:xfrm>
            <a:off x="0" y="15557"/>
            <a:ext cx="14630400" cy="8229600"/>
          </a:xfrm>
          <a:prstGeom prst="rect">
            <a:avLst/>
          </a:prstGeom>
          <a:solidFill>
            <a:srgbClr val="042C4F">
              <a:alpha val="87450"/>
            </a:srgbClr>
          </a:solidFill>
          <a:ln w="12700" cap="flat" cmpd="sng">
            <a:solidFill>
              <a:srgbClr val="2641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8D6B9C-16A4-440C-8E65-23F50B2D944D}"/>
              </a:ext>
            </a:extLst>
          </p:cNvPr>
          <p:cNvSpPr/>
          <p:nvPr/>
        </p:nvSpPr>
        <p:spPr>
          <a:xfrm>
            <a:off x="494270" y="420132"/>
            <a:ext cx="12679470" cy="759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r>
              <a:rPr lang="ru-RU" sz="3200" b="1" dirty="0">
                <a:latin typeface="Montserrat"/>
                <a:cs typeface="Arial"/>
              </a:rPr>
              <a:t>Сокращение сроков осуществления закупок</a:t>
            </a:r>
          </a:p>
        </p:txBody>
      </p:sp>
      <p:sp>
        <p:nvSpPr>
          <p:cNvPr id="32" name="Google Shape;108;p19">
            <a:extLst>
              <a:ext uri="{FF2B5EF4-FFF2-40B4-BE49-F238E27FC236}">
                <a16:creationId xmlns:a16="http://schemas.microsoft.com/office/drawing/2014/main" id="{1A22D8E3-4FC6-4161-BB71-D7A6BF06C25C}"/>
              </a:ext>
            </a:extLst>
          </p:cNvPr>
          <p:cNvSpPr txBox="1"/>
          <p:nvPr/>
        </p:nvSpPr>
        <p:spPr>
          <a:xfrm>
            <a:off x="14048725" y="7720225"/>
            <a:ext cx="5208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lt1"/>
                </a:solidFill>
              </a:rPr>
              <a:t>5</a:t>
            </a:r>
            <a:endParaRPr sz="1600" b="1" dirty="0">
              <a:solidFill>
                <a:schemeClr val="lt1"/>
              </a:solidFill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D50D2323-2B6F-466C-A95F-6F8C15FCDD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268940"/>
              </p:ext>
            </p:extLst>
          </p:nvPr>
        </p:nvGraphicFramePr>
        <p:xfrm>
          <a:off x="0" y="1864310"/>
          <a:ext cx="14630399" cy="47810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81805">
                  <a:extLst>
                    <a:ext uri="{9D8B030D-6E8A-4147-A177-3AD203B41FA5}">
                      <a16:colId xmlns:a16="http://schemas.microsoft.com/office/drawing/2014/main" val="830792889"/>
                    </a:ext>
                  </a:extLst>
                </a:gridCol>
                <a:gridCol w="7686341">
                  <a:extLst>
                    <a:ext uri="{9D8B030D-6E8A-4147-A177-3AD203B41FA5}">
                      <a16:colId xmlns:a16="http://schemas.microsoft.com/office/drawing/2014/main" val="2278519603"/>
                    </a:ext>
                  </a:extLst>
                </a:gridCol>
                <a:gridCol w="3003665">
                  <a:extLst>
                    <a:ext uri="{9D8B030D-6E8A-4147-A177-3AD203B41FA5}">
                      <a16:colId xmlns:a16="http://schemas.microsoft.com/office/drawing/2014/main" val="418187770"/>
                    </a:ext>
                  </a:extLst>
                </a:gridCol>
                <a:gridCol w="3258588">
                  <a:extLst>
                    <a:ext uri="{9D8B030D-6E8A-4147-A177-3AD203B41FA5}">
                      <a16:colId xmlns:a16="http://schemas.microsoft.com/office/drawing/2014/main" val="3803763428"/>
                    </a:ext>
                  </a:extLst>
                </a:gridCol>
              </a:tblGrid>
              <a:tr h="10554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№ п/п</a:t>
                      </a:r>
                    </a:p>
                  </a:txBody>
                  <a:tcPr marL="19501" marR="19501" marT="0" marB="0">
                    <a:solidFill>
                      <a:srgbClr val="005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Способ</a:t>
                      </a:r>
                    </a:p>
                  </a:txBody>
                  <a:tcPr marL="19501" marR="19501" marT="0" marB="0" anchor="ctr">
                    <a:solidFill>
                      <a:srgbClr val="005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Было</a:t>
                      </a:r>
                    </a:p>
                  </a:txBody>
                  <a:tcPr marL="19501" marR="19501" marT="0" marB="0" anchor="ctr">
                    <a:solidFill>
                      <a:srgbClr val="005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Стало</a:t>
                      </a:r>
                    </a:p>
                  </a:txBody>
                  <a:tcPr marL="19501" marR="19501" marT="0" marB="0" anchor="ctr">
                    <a:solidFill>
                      <a:srgbClr val="0058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726948"/>
                  </a:ext>
                </a:extLst>
              </a:tr>
              <a:tr h="9356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1</a:t>
                      </a:r>
                    </a:p>
                  </a:txBody>
                  <a:tcPr marL="19501" marR="19501" marT="0" marB="0" anchor="ctr">
                    <a:solidFill>
                      <a:srgbClr val="005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Открытый конкурс</a:t>
                      </a:r>
                    </a:p>
                  </a:txBody>
                  <a:tcPr marL="19501" marR="1950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60 календарных дней</a:t>
                      </a:r>
                    </a:p>
                  </a:txBody>
                  <a:tcPr marL="19501" marR="1950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10 рабочих дней</a:t>
                      </a:r>
                    </a:p>
                  </a:txBody>
                  <a:tcPr marL="19501" marR="19501" marT="0" marB="0" anchor="ctr"/>
                </a:tc>
                <a:extLst>
                  <a:ext uri="{0D108BD9-81ED-4DB2-BD59-A6C34878D82A}">
                    <a16:rowId xmlns:a16="http://schemas.microsoft.com/office/drawing/2014/main" val="3097502204"/>
                  </a:ext>
                </a:extLst>
              </a:tr>
              <a:tr h="10788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2</a:t>
                      </a:r>
                    </a:p>
                  </a:txBody>
                  <a:tcPr marL="19501" marR="19501" marT="0" marB="0" anchor="ctr">
                    <a:solidFill>
                      <a:srgbClr val="005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Конкурс с использованием </a:t>
                      </a:r>
                      <a:r>
                        <a:rPr lang="ru-RU" sz="1800" dirty="0" err="1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рейтингово</a:t>
                      </a:r>
                      <a:r>
                        <a:rPr lang="ru-RU" sz="180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-балльной системы</a:t>
                      </a:r>
                    </a:p>
                  </a:txBody>
                  <a:tcPr marL="19501" marR="1950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30 календарных дней</a:t>
                      </a:r>
                    </a:p>
                  </a:txBody>
                  <a:tcPr marL="19501" marR="1950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5 рабочих дней</a:t>
                      </a:r>
                    </a:p>
                  </a:txBody>
                  <a:tcPr marL="19501" marR="1950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472638"/>
                  </a:ext>
                </a:extLst>
              </a:tr>
              <a:tr h="8932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3</a:t>
                      </a:r>
                    </a:p>
                  </a:txBody>
                  <a:tcPr marL="19501" marR="19501" marT="0" marB="0" anchor="ctr">
                    <a:solidFill>
                      <a:srgbClr val="005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Аукцион</a:t>
                      </a:r>
                    </a:p>
                  </a:txBody>
                  <a:tcPr marL="19501" marR="1950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60 календарных дней</a:t>
                      </a:r>
                    </a:p>
                  </a:txBody>
                  <a:tcPr marL="19501" marR="1950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10</a:t>
                      </a:r>
                      <a:r>
                        <a:rPr lang="ru-RU" sz="1800" b="1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 </a:t>
                      </a:r>
                      <a:r>
                        <a:rPr lang="ru-RU" sz="18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рабочих </a:t>
                      </a:r>
                      <a:r>
                        <a:rPr lang="ru-RU" sz="180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дней</a:t>
                      </a:r>
                    </a:p>
                  </a:txBody>
                  <a:tcPr marL="19501" marR="19501" marT="0" marB="0" anchor="ctr"/>
                </a:tc>
                <a:extLst>
                  <a:ext uri="{0D108BD9-81ED-4DB2-BD59-A6C34878D82A}">
                    <a16:rowId xmlns:a16="http://schemas.microsoft.com/office/drawing/2014/main" val="391936850"/>
                  </a:ext>
                </a:extLst>
              </a:tr>
              <a:tr h="8177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4</a:t>
                      </a:r>
                    </a:p>
                  </a:txBody>
                  <a:tcPr marL="19501" marR="19501" marT="0" marB="0" anchor="ctr">
                    <a:solidFill>
                      <a:srgbClr val="00588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Montserrat" panose="020B0604020202020204" charset="-52"/>
                        </a:rPr>
                        <a:t>Запрос ценовых предложений</a:t>
                      </a:r>
                      <a:endParaRPr lang="ru-RU" sz="1800" dirty="0">
                        <a:effectLst/>
                        <a:latin typeface="Montserrat" panose="020B0604020202020204" charset="-52"/>
                        <a:ea typeface="Roboto Condensed" panose="02000000000000000000" pitchFamily="2" charset="0"/>
                        <a:cs typeface="Roboto Condensed" panose="02000000000000000000" pitchFamily="2" charset="0"/>
                      </a:endParaRPr>
                    </a:p>
                  </a:txBody>
                  <a:tcPr marL="19501" marR="1950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5 рабочих дней</a:t>
                      </a:r>
                    </a:p>
                  </a:txBody>
                  <a:tcPr marL="19501" marR="1950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Montserrat" panose="020B0604020202020204" charset="-52"/>
                          <a:ea typeface="Roboto Condensed" panose="02000000000000000000" pitchFamily="2" charset="0"/>
                          <a:cs typeface="Roboto Condensed" panose="02000000000000000000" pitchFamily="2" charset="0"/>
                        </a:rPr>
                        <a:t>2 рабочих дня</a:t>
                      </a:r>
                    </a:p>
                  </a:txBody>
                  <a:tcPr marL="19501" marR="19501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1472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019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15626"/>
          <a:stretch/>
        </p:blipFill>
        <p:spPr>
          <a:xfrm>
            <a:off x="0" y="0"/>
            <a:ext cx="14630402" cy="82295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/>
          <p:nvPr/>
        </p:nvSpPr>
        <p:spPr>
          <a:xfrm>
            <a:off x="0" y="-2"/>
            <a:ext cx="14630400" cy="8229600"/>
          </a:xfrm>
          <a:prstGeom prst="rect">
            <a:avLst/>
          </a:prstGeom>
          <a:solidFill>
            <a:srgbClr val="042C4F">
              <a:alpha val="87450"/>
            </a:srgbClr>
          </a:solidFill>
          <a:ln w="12700" cap="flat" cmpd="sng">
            <a:solidFill>
              <a:srgbClr val="2641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8D6B9C-16A4-440C-8E65-23F50B2D944D}"/>
              </a:ext>
            </a:extLst>
          </p:cNvPr>
          <p:cNvSpPr/>
          <p:nvPr/>
        </p:nvSpPr>
        <p:spPr>
          <a:xfrm>
            <a:off x="494270" y="420132"/>
            <a:ext cx="12679470" cy="759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r>
              <a:rPr lang="ru-RU" sz="3200" b="1" dirty="0">
                <a:latin typeface="Montserrat"/>
                <a:cs typeface="Arial"/>
              </a:rPr>
              <a:t>Дальнейшая автоматизация закупок</a:t>
            </a:r>
          </a:p>
        </p:txBody>
      </p:sp>
      <p:sp>
        <p:nvSpPr>
          <p:cNvPr id="32" name="Google Shape;108;p19">
            <a:extLst>
              <a:ext uri="{FF2B5EF4-FFF2-40B4-BE49-F238E27FC236}">
                <a16:creationId xmlns:a16="http://schemas.microsoft.com/office/drawing/2014/main" id="{1A22D8E3-4FC6-4161-BB71-D7A6BF06C25C}"/>
              </a:ext>
            </a:extLst>
          </p:cNvPr>
          <p:cNvSpPr txBox="1"/>
          <p:nvPr/>
        </p:nvSpPr>
        <p:spPr>
          <a:xfrm>
            <a:off x="14048725" y="7720225"/>
            <a:ext cx="5208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solidFill>
                  <a:schemeClr val="lt1"/>
                </a:solidFill>
              </a:rPr>
              <a:t>6</a:t>
            </a:r>
            <a:endParaRPr sz="1600" b="1" dirty="0">
              <a:solidFill>
                <a:schemeClr val="lt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88F9F0-E86D-4F00-B541-4CB6E7C6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2044" y="2277559"/>
            <a:ext cx="3114316" cy="3342299"/>
          </a:xfrm>
          <a:prstGeom prst="roundRect">
            <a:avLst>
              <a:gd name="adj" fmla="val 8594"/>
            </a:avLst>
          </a:prstGeom>
          <a:noFill/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7C30D0-5AA1-4149-826B-8AF502F43794}"/>
              </a:ext>
            </a:extLst>
          </p:cNvPr>
          <p:cNvSpPr txBox="1"/>
          <p:nvPr/>
        </p:nvSpPr>
        <p:spPr>
          <a:xfrm>
            <a:off x="724039" y="1781901"/>
            <a:ext cx="99616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88F"/>
              </a:buClr>
              <a:buSzTx/>
              <a:tabLst/>
              <a:defRPr/>
            </a:pPr>
            <a:r>
              <a:rPr lang="kk-KZ" sz="3200" b="1" dirty="0">
                <a:solidFill>
                  <a:srgbClr val="E4AF77"/>
                </a:solidFill>
                <a:latin typeface="Montserrat" panose="020B0604020202020204" charset="-52"/>
              </a:rPr>
              <a:t>Конкурс с </a:t>
            </a:r>
            <a:r>
              <a:rPr lang="kk-KZ" sz="3200" b="1" dirty="0" err="1">
                <a:solidFill>
                  <a:srgbClr val="E4AF77"/>
                </a:solidFill>
                <a:latin typeface="Montserrat" panose="020B0604020202020204" charset="-52"/>
              </a:rPr>
              <a:t>использованием</a:t>
            </a:r>
            <a:r>
              <a:rPr lang="kk-KZ" sz="3200" b="1" dirty="0">
                <a:solidFill>
                  <a:srgbClr val="E4AF77"/>
                </a:solidFill>
                <a:latin typeface="Montserrat" panose="020B0604020202020204" charset="-52"/>
              </a:rPr>
              <a:t> </a:t>
            </a:r>
            <a:r>
              <a:rPr lang="kk-KZ" sz="3200" b="1" dirty="0" err="1">
                <a:solidFill>
                  <a:srgbClr val="E4AF77"/>
                </a:solidFill>
                <a:latin typeface="Montserrat" panose="020B0604020202020204" charset="-52"/>
              </a:rPr>
              <a:t>рейтингово-балльной</a:t>
            </a:r>
            <a:r>
              <a:rPr lang="kk-KZ" sz="3200" b="1" dirty="0">
                <a:solidFill>
                  <a:srgbClr val="E4AF77"/>
                </a:solidFill>
                <a:latin typeface="Montserrat" panose="020B0604020202020204" charset="-52"/>
              </a:rPr>
              <a:t> </a:t>
            </a:r>
            <a:r>
              <a:rPr lang="kk-KZ" sz="3200" b="1" dirty="0" err="1">
                <a:solidFill>
                  <a:srgbClr val="E4AF77"/>
                </a:solidFill>
                <a:latin typeface="Montserrat" panose="020B0604020202020204" charset="-52"/>
              </a:rPr>
              <a:t>системы</a:t>
            </a:r>
            <a:r>
              <a:rPr lang="kk-KZ" sz="3200" b="1" dirty="0">
                <a:solidFill>
                  <a:srgbClr val="E4AF77"/>
                </a:solidFill>
                <a:latin typeface="Montserrat" panose="020B0604020202020204" charset="-52"/>
              </a:rPr>
              <a:t> </a:t>
            </a:r>
            <a:r>
              <a:rPr kumimoji="0" lang="kk-KZ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(с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 01.09.2023 г. – СМР и проектирование, </a:t>
            </a:r>
            <a:b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</a:b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а с 01.02.2024 г. – инжиниринговые услуги</a:t>
            </a:r>
            <a:r>
              <a:rPr kumimoji="0" lang="kk-KZ" sz="1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): </a:t>
            </a:r>
          </a:p>
          <a:p>
            <a:pPr marR="0" lvl="0" algn="just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88F"/>
              </a:buClr>
              <a:buSzTx/>
              <a:tabLst/>
              <a:defRPr/>
            </a:pPr>
            <a:endParaRPr kumimoji="0" lang="kk-KZ" sz="1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20B0604020202020204" charset="-52"/>
              <a:ea typeface="Roboto Condensed" panose="02000000000000000000" pitchFamily="2" charset="0"/>
              <a:cs typeface="Roboto Condensed" panose="02000000000000000000" pitchFamily="2" charset="0"/>
            </a:endParaRPr>
          </a:p>
          <a:p>
            <a:pPr marL="342900" marR="0" lvl="0" indent="-342900" algn="just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88F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kk-KZ" sz="2000" i="1" dirty="0" err="1">
                <a:solidFill>
                  <a:srgbClr val="FFFFFF"/>
                </a:solidFill>
                <a:latin typeface="Montserrat" panose="020B0604020202020204" charset="-52"/>
              </a:rPr>
              <a:t>Определение</a:t>
            </a:r>
            <a:r>
              <a:rPr lang="kk-KZ" sz="2000" i="1" dirty="0">
                <a:solidFill>
                  <a:srgbClr val="FFFFFF"/>
                </a:solidFill>
                <a:latin typeface="Montserrat" panose="020B0604020202020204" charset="-52"/>
              </a:rPr>
              <a:t> </a:t>
            </a:r>
            <a:r>
              <a:rPr lang="kk-KZ" sz="2000" i="1" dirty="0" err="1">
                <a:solidFill>
                  <a:srgbClr val="FFFFFF"/>
                </a:solidFill>
                <a:latin typeface="Montserrat" panose="020B0604020202020204" charset="-52"/>
              </a:rPr>
              <a:t>победителя</a:t>
            </a:r>
            <a:r>
              <a:rPr lang="kk-KZ" sz="2000" i="1" dirty="0">
                <a:solidFill>
                  <a:srgbClr val="FFFFFF"/>
                </a:solidFill>
                <a:latin typeface="Montserrat" panose="020B0604020202020204" charset="-52"/>
              </a:rPr>
              <a:t> в </a:t>
            </a:r>
            <a:r>
              <a:rPr lang="kk-KZ" sz="2000" i="1" dirty="0" err="1">
                <a:solidFill>
                  <a:srgbClr val="FFFFFF"/>
                </a:solidFill>
                <a:latin typeface="Montserrat" panose="020B0604020202020204" charset="-52"/>
              </a:rPr>
              <a:t>течение</a:t>
            </a:r>
            <a:r>
              <a:rPr lang="kk-KZ" sz="2000" i="1" dirty="0">
                <a:solidFill>
                  <a:srgbClr val="FFFFFF"/>
                </a:solidFill>
                <a:latin typeface="Montserrat" panose="020B0604020202020204" charset="-52"/>
              </a:rPr>
              <a:t> 5 </a:t>
            </a:r>
            <a:r>
              <a:rPr lang="kk-KZ" sz="2000" i="1" dirty="0" err="1">
                <a:solidFill>
                  <a:srgbClr val="FFFFFF"/>
                </a:solidFill>
                <a:latin typeface="Montserrat" panose="020B0604020202020204" charset="-52"/>
              </a:rPr>
              <a:t>дней</a:t>
            </a:r>
            <a:r>
              <a:rPr lang="kk-KZ" sz="2000" i="1" dirty="0">
                <a:solidFill>
                  <a:srgbClr val="FFFFFF"/>
                </a:solidFill>
                <a:latin typeface="Montserrat" panose="020B0604020202020204" charset="-52"/>
              </a:rPr>
              <a:t>;</a:t>
            </a:r>
          </a:p>
          <a:p>
            <a:pPr marL="342900" marR="0" lvl="0" indent="-342900" algn="just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88F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kk-KZ" sz="2000" i="1" dirty="0" err="1">
                <a:solidFill>
                  <a:srgbClr val="FFFFFF"/>
                </a:solidFill>
                <a:latin typeface="Montserrat" panose="020B0604020202020204" charset="-52"/>
              </a:rPr>
              <a:t>Конкурсная</a:t>
            </a:r>
            <a:r>
              <a:rPr lang="kk-KZ" sz="2000" i="1" dirty="0">
                <a:solidFill>
                  <a:srgbClr val="FFFFFF"/>
                </a:solidFill>
                <a:latin typeface="Montserrat" panose="020B0604020202020204" charset="-52"/>
              </a:rPr>
              <a:t> комиссия не </a:t>
            </a:r>
            <a:r>
              <a:rPr lang="kk-KZ" sz="2000" i="1" dirty="0" err="1">
                <a:solidFill>
                  <a:srgbClr val="FFFFFF"/>
                </a:solidFill>
                <a:latin typeface="Montserrat" panose="020B0604020202020204" charset="-52"/>
              </a:rPr>
              <a:t>создается</a:t>
            </a:r>
            <a:r>
              <a:rPr lang="kk-KZ" sz="2000" i="1" dirty="0">
                <a:solidFill>
                  <a:srgbClr val="FFFFFF"/>
                </a:solidFill>
                <a:latin typeface="Montserrat" panose="020B0604020202020204" charset="-52"/>
              </a:rPr>
              <a:t>;</a:t>
            </a:r>
          </a:p>
          <a:p>
            <a:pPr marL="342900" marR="0" lvl="0" indent="-342900" algn="just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88F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2000" i="1" dirty="0">
                <a:solidFill>
                  <a:srgbClr val="FFFFFF"/>
                </a:solidFill>
                <a:latin typeface="Montserrat" panose="020B0604020202020204" charset="-52"/>
              </a:rPr>
              <a:t>Автоматическое определение победителя по критериям </a:t>
            </a:r>
            <a:r>
              <a:rPr lang="kk-KZ" sz="1300" i="1" dirty="0">
                <a:solidFill>
                  <a:srgbClr val="FFFFFF"/>
                </a:solidFill>
                <a:latin typeface="Montserrat" panose="020B0604020202020204" charset="-52"/>
              </a:rPr>
              <a:t>(</a:t>
            </a:r>
            <a:r>
              <a:rPr lang="kk-KZ" sz="1300" i="1" dirty="0" err="1">
                <a:solidFill>
                  <a:srgbClr val="FFFFFF"/>
                </a:solidFill>
                <a:latin typeface="Montserrat" panose="020B0604020202020204" charset="-52"/>
              </a:rPr>
              <a:t>опыт</a:t>
            </a:r>
            <a:r>
              <a:rPr lang="kk-KZ" sz="1300" i="1" dirty="0">
                <a:solidFill>
                  <a:srgbClr val="FFFFFF"/>
                </a:solidFill>
                <a:latin typeface="Montserrat" panose="020B0604020202020204" charset="-52"/>
              </a:rPr>
              <a:t> </a:t>
            </a:r>
            <a:r>
              <a:rPr lang="kk-KZ" sz="1300" i="1" dirty="0" err="1">
                <a:solidFill>
                  <a:srgbClr val="FFFFFF"/>
                </a:solidFill>
                <a:latin typeface="Montserrat" panose="020B0604020202020204" charset="-52"/>
              </a:rPr>
              <a:t>работы</a:t>
            </a:r>
            <a:r>
              <a:rPr lang="kk-KZ" sz="1300" i="1" dirty="0">
                <a:solidFill>
                  <a:srgbClr val="FFFFFF"/>
                </a:solidFill>
                <a:latin typeface="Montserrat" panose="020B0604020202020204" charset="-52"/>
              </a:rPr>
              <a:t>, ПУН, </a:t>
            </a:r>
            <a:r>
              <a:rPr lang="ru-RU" sz="1300" i="1" dirty="0">
                <a:solidFill>
                  <a:srgbClr val="FFFFFF"/>
                </a:solidFill>
                <a:latin typeface="Montserrat" panose="020B0604020202020204" charset="-52"/>
              </a:rPr>
              <a:t>«территориальность», размещение </a:t>
            </a:r>
            <a:r>
              <a:rPr lang="ru-RU" sz="1300" i="1" dirty="0" err="1">
                <a:solidFill>
                  <a:srgbClr val="FFFFFF"/>
                </a:solidFill>
                <a:latin typeface="Montserrat" panose="020B0604020202020204" charset="-52"/>
              </a:rPr>
              <a:t>аудированной</a:t>
            </a:r>
            <a:r>
              <a:rPr lang="ru-RU" sz="1300" i="1" dirty="0">
                <a:solidFill>
                  <a:srgbClr val="FFFFFF"/>
                </a:solidFill>
                <a:latin typeface="Montserrat" panose="020B0604020202020204" charset="-52"/>
              </a:rPr>
              <a:t> годовой финансовой отчетности в ДФО,  снижение баллов за нахождение в РНУ</a:t>
            </a:r>
            <a:r>
              <a:rPr lang="kk-KZ" sz="1300" i="1" dirty="0">
                <a:solidFill>
                  <a:srgbClr val="FFFFFF"/>
                </a:solidFill>
                <a:latin typeface="Montserrat" panose="020B0604020202020204" charset="-52"/>
              </a:rPr>
              <a:t>)</a:t>
            </a:r>
            <a:r>
              <a:rPr lang="ru-RU" sz="1300" i="1" dirty="0">
                <a:solidFill>
                  <a:srgbClr val="FFFFFF"/>
                </a:solidFill>
                <a:latin typeface="Montserrat" panose="020B0604020202020204" charset="-52"/>
              </a:rPr>
              <a:t>;</a:t>
            </a:r>
          </a:p>
          <a:p>
            <a:pPr marL="342900" marR="0" lvl="0" indent="-342900" algn="just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88F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ru-RU" sz="2000" i="1" dirty="0">
                <a:solidFill>
                  <a:srgbClr val="FFFFFF"/>
                </a:solidFill>
                <a:latin typeface="Montserrat" panose="020B0604020202020204" charset="-52"/>
              </a:rPr>
              <a:t>Отсутствие обжалования итогов.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7D527D0-D10F-459B-AC07-7FE874BCE49E}"/>
              </a:ext>
            </a:extLst>
          </p:cNvPr>
          <p:cNvSpPr/>
          <p:nvPr/>
        </p:nvSpPr>
        <p:spPr>
          <a:xfrm>
            <a:off x="724040" y="5144862"/>
            <a:ext cx="974903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kern="1200" dirty="0">
                <a:solidFill>
                  <a:srgbClr val="FFFFFF"/>
                </a:solidFill>
                <a:latin typeface="Montserrat" panose="020B0604020202020204" charset="-52"/>
                <a:ea typeface="+mn-ea"/>
                <a:cs typeface="Arial" panose="020B0604020202020204" pitchFamily="34" charset="0"/>
              </a:rPr>
              <a:t>С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Arial" panose="020B0604020202020204" pitchFamily="34" charset="0"/>
                <a:sym typeface="Arial"/>
              </a:rPr>
              <a:t> 1.07.2022г. заключено </a:t>
            </a:r>
            <a:r>
              <a:rPr lang="kk-KZ" sz="3600" b="1" dirty="0">
                <a:solidFill>
                  <a:srgbClr val="E4AF77"/>
                </a:solidFill>
                <a:latin typeface="Montserrat" panose="020B0604020202020204" charset="-52"/>
              </a:rPr>
              <a:t>22 158 </a:t>
            </a:r>
            <a:r>
              <a:rPr lang="ru-RU" sz="3200" b="1" dirty="0">
                <a:solidFill>
                  <a:srgbClr val="E4AF77"/>
                </a:solidFill>
                <a:latin typeface="Montserrat" panose="020B0604020202020204" charset="-52"/>
              </a:rPr>
              <a:t>договоров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Arial" panose="020B0604020202020204" pitchFamily="34" charset="0"/>
                <a:sym typeface="Arial"/>
              </a:rPr>
              <a:t>на </a:t>
            </a:r>
            <a:r>
              <a:rPr lang="ru-RU" sz="3600" b="1" dirty="0">
                <a:solidFill>
                  <a:srgbClr val="E4AF77"/>
                </a:solidFill>
                <a:latin typeface="Montserrat" panose="020B0604020202020204" charset="-52"/>
              </a:rPr>
              <a:t>6 725,1 </a:t>
            </a:r>
            <a:r>
              <a:rPr lang="ru-RU" sz="3200" b="1" dirty="0">
                <a:solidFill>
                  <a:srgbClr val="E4AF77"/>
                </a:solidFill>
                <a:latin typeface="Montserrat" panose="020B0604020202020204" charset="-52"/>
              </a:rPr>
              <a:t>млрд. тенге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Arial" panose="020B0604020202020204" pitchFamily="34" charset="0"/>
                <a:sym typeface="Arial"/>
              </a:rPr>
              <a:t>:</a:t>
            </a:r>
          </a:p>
          <a:p>
            <a:pPr marL="342900" indent="-342900" defTabSz="1088364">
              <a:buClrTx/>
              <a:buFontTx/>
              <a:buChar char="-"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Arial" panose="020B0604020202020204" pitchFamily="34" charset="0"/>
                <a:sym typeface="Arial"/>
              </a:rPr>
              <a:t>за </a:t>
            </a:r>
            <a:r>
              <a:rPr lang="ru-RU" sz="2000" i="1" kern="1200" dirty="0">
                <a:solidFill>
                  <a:srgbClr val="FFFFFF"/>
                </a:solidFill>
                <a:latin typeface="Montserrat" panose="020B0604020202020204" charset="-52"/>
                <a:ea typeface="+mn-ea"/>
                <a:cs typeface="Arial" panose="020B0604020202020204" pitchFamily="34" charset="0"/>
              </a:rPr>
              <a:t>2022 г. </a:t>
            </a:r>
            <a:r>
              <a:rPr lang="ru-RU" sz="2000" i="1" dirty="0">
                <a:solidFill>
                  <a:srgbClr val="FFFFFF"/>
                </a:solidFill>
                <a:latin typeface="Montserrat" panose="020B0604020202020204" charset="-52"/>
              </a:rPr>
              <a:t>– 899 договоров на 225,1 млрд. тенге;</a:t>
            </a:r>
          </a:p>
          <a:p>
            <a:pPr marL="342900" marR="0" lvl="0" indent="-342900" algn="l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Arial" panose="020B0604020202020204" pitchFamily="34" charset="0"/>
                <a:sym typeface="Arial"/>
              </a:rPr>
              <a:t>за 2023 г. </a:t>
            </a:r>
            <a:r>
              <a:rPr kumimoji="0" lang="ru-RU" sz="2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sym typeface="Arial"/>
              </a:rPr>
              <a:t>– </a:t>
            </a:r>
            <a:r>
              <a:rPr lang="ru-RU" sz="2000" i="1" dirty="0">
                <a:solidFill>
                  <a:srgbClr val="FFFFFF"/>
                </a:solidFill>
                <a:latin typeface="Montserrat" panose="020B0604020202020204" charset="-52"/>
              </a:rPr>
              <a:t>5 354</a:t>
            </a:r>
            <a:r>
              <a:rPr kumimoji="0" lang="ru-RU" sz="2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sym typeface="Arial"/>
              </a:rPr>
              <a:t> договоров на 1 770 млрд. тенге;</a:t>
            </a:r>
          </a:p>
          <a:p>
            <a:pPr marL="342900" marR="0" lvl="0" indent="-342900" algn="l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Arial" panose="020B0604020202020204" pitchFamily="34" charset="0"/>
                <a:sym typeface="Arial"/>
              </a:rPr>
              <a:t>за 2024 г. </a:t>
            </a:r>
            <a:r>
              <a:rPr kumimoji="0" lang="ru-RU" sz="2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sym typeface="Arial"/>
              </a:rPr>
              <a:t>–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Arial" panose="020B0604020202020204" pitchFamily="34" charset="0"/>
                <a:sym typeface="Arial"/>
              </a:rPr>
              <a:t> 7 705 договоров на 2 363 млрд. тенге;</a:t>
            </a:r>
            <a:endParaRPr lang="ru-RU" sz="2000" i="1" kern="1200" dirty="0">
              <a:solidFill>
                <a:srgbClr val="FFFFFF"/>
              </a:solidFill>
              <a:latin typeface="Montserrat" panose="020B0604020202020204" charset="-52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Arial" panose="020B0604020202020204" pitchFamily="34" charset="0"/>
                <a:sym typeface="Arial"/>
              </a:rPr>
              <a:t>за 2025 г. </a:t>
            </a:r>
            <a:r>
              <a:rPr kumimoji="0" lang="ru-RU" sz="2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sym typeface="Arial"/>
              </a:rPr>
              <a:t>–</a:t>
            </a: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Arial" panose="020B0604020202020204" pitchFamily="34" charset="0"/>
                <a:sym typeface="Arial"/>
              </a:rPr>
              <a:t>  8 200 договоров на 2 367 млрд. тенге.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  <a:ea typeface="+mn-ea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0803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91;p18">
            <a:extLst>
              <a:ext uri="{FF2B5EF4-FFF2-40B4-BE49-F238E27FC236}">
                <a16:creationId xmlns:a16="http://schemas.microsoft.com/office/drawing/2014/main" id="{99CFB51C-9563-46FD-9DB6-DFE5B7DDC18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15626"/>
          <a:stretch/>
        </p:blipFill>
        <p:spPr>
          <a:xfrm>
            <a:off x="0" y="17483"/>
            <a:ext cx="14630402" cy="82295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92;p18">
            <a:extLst>
              <a:ext uri="{FF2B5EF4-FFF2-40B4-BE49-F238E27FC236}">
                <a16:creationId xmlns:a16="http://schemas.microsoft.com/office/drawing/2014/main" id="{F4556273-9411-490D-B2BE-62FE8C3AE4F6}"/>
              </a:ext>
            </a:extLst>
          </p:cNvPr>
          <p:cNvSpPr/>
          <p:nvPr/>
        </p:nvSpPr>
        <p:spPr>
          <a:xfrm>
            <a:off x="1597" y="0"/>
            <a:ext cx="14630400" cy="8229600"/>
          </a:xfrm>
          <a:prstGeom prst="rect">
            <a:avLst/>
          </a:prstGeom>
          <a:solidFill>
            <a:srgbClr val="042C4F">
              <a:alpha val="87450"/>
            </a:srgbClr>
          </a:solidFill>
          <a:ln w="12700" cap="flat" cmpd="sng">
            <a:solidFill>
              <a:srgbClr val="2641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8D6B9C-16A4-440C-8E65-23F50B2D944D}"/>
              </a:ext>
            </a:extLst>
          </p:cNvPr>
          <p:cNvSpPr/>
          <p:nvPr/>
        </p:nvSpPr>
        <p:spPr>
          <a:xfrm>
            <a:off x="504903" y="313803"/>
            <a:ext cx="12679470" cy="759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r>
              <a:rPr lang="ru-RU" sz="3200" b="1" dirty="0">
                <a:latin typeface="Montserrat"/>
                <a:cs typeface="Arial"/>
              </a:rPr>
              <a:t>Результаты новых сроков госзакупок</a:t>
            </a:r>
          </a:p>
        </p:txBody>
      </p:sp>
      <p:sp>
        <p:nvSpPr>
          <p:cNvPr id="32" name="Google Shape;108;p19">
            <a:extLst>
              <a:ext uri="{FF2B5EF4-FFF2-40B4-BE49-F238E27FC236}">
                <a16:creationId xmlns:a16="http://schemas.microsoft.com/office/drawing/2014/main" id="{1A22D8E3-4FC6-4161-BB71-D7A6BF06C25C}"/>
              </a:ext>
            </a:extLst>
          </p:cNvPr>
          <p:cNvSpPr txBox="1"/>
          <p:nvPr/>
        </p:nvSpPr>
        <p:spPr>
          <a:xfrm>
            <a:off x="14048725" y="7720225"/>
            <a:ext cx="5208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ru-RU" sz="1600" b="1" dirty="0">
                <a:solidFill>
                  <a:schemeClr val="lt1"/>
                </a:solidFill>
              </a:rPr>
              <a:t>7</a:t>
            </a:r>
            <a:endParaRPr sz="1600" b="1" dirty="0">
              <a:solidFill>
                <a:schemeClr val="lt1"/>
              </a:solidFill>
            </a:endParaRPr>
          </a:p>
        </p:txBody>
      </p: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id="{FD599584-E3DF-4535-992A-D869FDC6B312}"/>
              </a:ext>
            </a:extLst>
          </p:cNvPr>
          <p:cNvSpPr/>
          <p:nvPr/>
        </p:nvSpPr>
        <p:spPr>
          <a:xfrm>
            <a:off x="10964838" y="2312991"/>
            <a:ext cx="2587733" cy="4875818"/>
          </a:xfrm>
          <a:prstGeom prst="rect">
            <a:avLst/>
          </a:prstGeom>
          <a:solidFill>
            <a:srgbClr val="5B9BD5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88364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33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" panose="020B0604020202020204" charset="-52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0D65DE8D-8FBD-489C-9534-5B9BD9EC6E2E}"/>
              </a:ext>
            </a:extLst>
          </p:cNvPr>
          <p:cNvSpPr/>
          <p:nvPr/>
        </p:nvSpPr>
        <p:spPr>
          <a:xfrm>
            <a:off x="8804897" y="2302638"/>
            <a:ext cx="1750405" cy="4875818"/>
          </a:xfrm>
          <a:prstGeom prst="rect">
            <a:avLst/>
          </a:prstGeom>
          <a:solidFill>
            <a:srgbClr val="5B9BD5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88364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33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" panose="020B0604020202020204" charset="-52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4C104367-C784-49A7-91B6-15C85DA44746}"/>
              </a:ext>
            </a:extLst>
          </p:cNvPr>
          <p:cNvSpPr/>
          <p:nvPr/>
        </p:nvSpPr>
        <p:spPr>
          <a:xfrm>
            <a:off x="4099953" y="2302638"/>
            <a:ext cx="4242244" cy="4884692"/>
          </a:xfrm>
          <a:prstGeom prst="rect">
            <a:avLst/>
          </a:prstGeom>
          <a:solidFill>
            <a:srgbClr val="5B9BD5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88364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33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" panose="020B0604020202020204" charset="-52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95" name="Прямоугольник: усеченные противолежащие углы 94">
            <a:extLst>
              <a:ext uri="{FF2B5EF4-FFF2-40B4-BE49-F238E27FC236}">
                <a16:creationId xmlns:a16="http://schemas.microsoft.com/office/drawing/2014/main" id="{4A96EC16-B1E3-4009-873C-8E4958076197}"/>
              </a:ext>
            </a:extLst>
          </p:cNvPr>
          <p:cNvSpPr/>
          <p:nvPr/>
        </p:nvSpPr>
        <p:spPr>
          <a:xfrm>
            <a:off x="1083024" y="1287099"/>
            <a:ext cx="2622602" cy="898104"/>
          </a:xfrm>
          <a:prstGeom prst="snip2DiagRect">
            <a:avLst/>
          </a:prstGeom>
          <a:solidFill>
            <a:srgbClr val="ED7D31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>
            <a:glow rad="139700">
              <a:srgbClr val="5B9BD5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marL="0" marR="0" lvl="0" indent="0" algn="ctr" defTabSz="10883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Регион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20B0604020202020204" charset="-52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8B12B369-0313-45CD-A1ED-7C19D291A6FE}"/>
              </a:ext>
            </a:extLst>
          </p:cNvPr>
          <p:cNvSpPr/>
          <p:nvPr/>
        </p:nvSpPr>
        <p:spPr>
          <a:xfrm>
            <a:off x="1108861" y="2312991"/>
            <a:ext cx="2570925" cy="4884691"/>
          </a:xfrm>
          <a:prstGeom prst="rect">
            <a:avLst/>
          </a:prstGeom>
          <a:solidFill>
            <a:srgbClr val="5B9BD5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088364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33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tserrat" panose="020B0604020202020204" charset="-52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1E9781E-CB16-4CC5-8568-25CF6905E572}"/>
              </a:ext>
            </a:extLst>
          </p:cNvPr>
          <p:cNvSpPr txBox="1"/>
          <p:nvPr/>
        </p:nvSpPr>
        <p:spPr>
          <a:xfrm>
            <a:off x="1853990" y="5514749"/>
            <a:ext cx="11681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Ұлытау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CE50AEE-BC1C-4B1F-A082-9D1C13BE7E9D}"/>
              </a:ext>
            </a:extLst>
          </p:cNvPr>
          <p:cNvSpPr txBox="1"/>
          <p:nvPr/>
        </p:nvSpPr>
        <p:spPr>
          <a:xfrm>
            <a:off x="1458835" y="4400574"/>
            <a:ext cx="19475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Акмолинская</a:t>
            </a:r>
            <a:endParaRPr kumimoji="0" lang="kk-KZ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обл</a:t>
            </a: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.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37C1339-075A-48AA-8DC6-325534265062}"/>
              </a:ext>
            </a:extLst>
          </p:cNvPr>
          <p:cNvSpPr txBox="1"/>
          <p:nvPr/>
        </p:nvSpPr>
        <p:spPr>
          <a:xfrm>
            <a:off x="1273585" y="2574208"/>
            <a:ext cx="22414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Шымкент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18656A19-F063-445E-B1D7-DA88E39A91E3}"/>
              </a:ext>
            </a:extLst>
          </p:cNvPr>
          <p:cNvSpPr txBox="1"/>
          <p:nvPr/>
        </p:nvSpPr>
        <p:spPr>
          <a:xfrm>
            <a:off x="1395109" y="3485951"/>
            <a:ext cx="2104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Туркестанскаяобл</a:t>
            </a: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.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04" name="Прямоугольник: усеченные противолежащие углы 103">
            <a:extLst>
              <a:ext uri="{FF2B5EF4-FFF2-40B4-BE49-F238E27FC236}">
                <a16:creationId xmlns:a16="http://schemas.microsoft.com/office/drawing/2014/main" id="{12838791-50E9-4CAC-B09C-042B1D9E09C8}"/>
              </a:ext>
            </a:extLst>
          </p:cNvPr>
          <p:cNvSpPr/>
          <p:nvPr/>
        </p:nvSpPr>
        <p:spPr>
          <a:xfrm>
            <a:off x="4090086" y="1287099"/>
            <a:ext cx="4219234" cy="898104"/>
          </a:xfrm>
          <a:prstGeom prst="snip2DiagRect">
            <a:avLst/>
          </a:prstGeom>
          <a:solidFill>
            <a:srgbClr val="ED7D31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glow rad="139700">
              <a:srgbClr val="5B9BD5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marL="0" marR="0" lvl="0" indent="0" algn="ctr" defTabSz="10883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Проект </a:t>
            </a:r>
            <a:r>
              <a:rPr kumimoji="0" lang="kk-KZ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(СМР)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20B0604020202020204" charset="-52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C1E01C9-6066-4F94-A6F8-C6051BF5944B}"/>
              </a:ext>
            </a:extLst>
          </p:cNvPr>
          <p:cNvSpPr txBox="1"/>
          <p:nvPr/>
        </p:nvSpPr>
        <p:spPr>
          <a:xfrm>
            <a:off x="4136039" y="5398406"/>
            <a:ext cx="4207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Школа</a:t>
            </a: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 </a:t>
            </a: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на</a:t>
            </a: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 80 </a:t>
            </a: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учеников</a:t>
            </a:r>
            <a:endParaRPr kumimoji="0" lang="kk-KZ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 </a:t>
            </a:r>
            <a:r>
              <a:rPr kumimoji="0" lang="kk-KZ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(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ст.Манадырь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, Жанааркинский р-н</a:t>
            </a:r>
            <a:r>
              <a:rPr kumimoji="0" lang="kk-KZ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)</a:t>
            </a:r>
            <a:endParaRPr kumimoji="0" lang="ru-RU" sz="18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C01242E-E23F-4249-B82C-530EED99B2B3}"/>
              </a:ext>
            </a:extLst>
          </p:cNvPr>
          <p:cNvSpPr txBox="1"/>
          <p:nvPr/>
        </p:nvSpPr>
        <p:spPr>
          <a:xfrm>
            <a:off x="4090087" y="2488759"/>
            <a:ext cx="421923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Многоэтажные</a:t>
            </a: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 </a:t>
            </a: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жилые</a:t>
            </a: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 </a:t>
            </a: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дома</a:t>
            </a:r>
            <a:endParaRPr kumimoji="0" lang="kk-KZ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(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мкр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. 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Бозарык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, г. Шымкент</a:t>
            </a:r>
            <a:r>
              <a:rPr kumimoji="0" lang="kk-KZ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) 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2EA4D03-4230-49D7-9CF8-96BD42B9FCC4}"/>
              </a:ext>
            </a:extLst>
          </p:cNvPr>
          <p:cNvSpPr txBox="1"/>
          <p:nvPr/>
        </p:nvSpPr>
        <p:spPr>
          <a:xfrm>
            <a:off x="4230661" y="3398875"/>
            <a:ext cx="423073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Центр развития нового поколения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(г. Сарыагаш, Сарыагашский р-н.) </a:t>
            </a:r>
          </a:p>
        </p:txBody>
      </p:sp>
      <p:sp>
        <p:nvSpPr>
          <p:cNvPr id="108" name="Прямоугольник: усеченные противолежащие углы 107">
            <a:extLst>
              <a:ext uri="{FF2B5EF4-FFF2-40B4-BE49-F238E27FC236}">
                <a16:creationId xmlns:a16="http://schemas.microsoft.com/office/drawing/2014/main" id="{134685D7-0614-45A9-8502-AE0E30EAB7D4}"/>
              </a:ext>
            </a:extLst>
          </p:cNvPr>
          <p:cNvSpPr/>
          <p:nvPr/>
        </p:nvSpPr>
        <p:spPr>
          <a:xfrm>
            <a:off x="8804898" y="1288578"/>
            <a:ext cx="1750404" cy="898104"/>
          </a:xfrm>
          <a:prstGeom prst="snip2DiagRect">
            <a:avLst/>
          </a:prstGeom>
          <a:solidFill>
            <a:srgbClr val="ED7D31">
              <a:lumMod val="75000"/>
            </a:srgbClr>
          </a:solidFill>
          <a:ln w="25400" cap="flat" cmpd="sng" algn="ctr">
            <a:noFill/>
            <a:prstDash val="solid"/>
          </a:ln>
          <a:effectLst>
            <a:glow rad="139700">
              <a:srgbClr val="5B9BD5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marL="0" marR="0" lvl="0" indent="0" algn="ctr" defTabSz="10883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Сумма</a:t>
            </a:r>
          </a:p>
          <a:p>
            <a:pPr marL="0" marR="0" lvl="0" indent="0" algn="ctr" defTabSz="10883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 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(млрд. тенге)</a:t>
            </a:r>
            <a:endParaRPr kumimoji="0" lang="ru-RU" sz="18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20B0604020202020204" charset="-52"/>
              <a:ea typeface="Roboto Condensed" panose="02000000000000000000" pitchFamily="2" charset="0"/>
              <a:cs typeface="Roboto Condensed" panose="02000000000000000000" pitchFamily="2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EE35B503-58BF-4245-AEE6-D76322857A82}"/>
              </a:ext>
            </a:extLst>
          </p:cNvPr>
          <p:cNvSpPr txBox="1"/>
          <p:nvPr/>
        </p:nvSpPr>
        <p:spPr>
          <a:xfrm>
            <a:off x="8794032" y="5510269"/>
            <a:ext cx="1790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1,1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6FBA1DA-C724-4055-B23A-E2146BB47647}"/>
              </a:ext>
            </a:extLst>
          </p:cNvPr>
          <p:cNvSpPr txBox="1"/>
          <p:nvPr/>
        </p:nvSpPr>
        <p:spPr>
          <a:xfrm>
            <a:off x="8752749" y="4572943"/>
            <a:ext cx="18708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1,8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E62FFDD-EDB7-4730-9C53-10FC4ABAE899}"/>
              </a:ext>
            </a:extLst>
          </p:cNvPr>
          <p:cNvSpPr txBox="1"/>
          <p:nvPr/>
        </p:nvSpPr>
        <p:spPr>
          <a:xfrm>
            <a:off x="8567424" y="2613118"/>
            <a:ext cx="22414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4,9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901EC93-8A72-4AC7-B11E-43E017BC2612}"/>
              </a:ext>
            </a:extLst>
          </p:cNvPr>
          <p:cNvSpPr txBox="1"/>
          <p:nvPr/>
        </p:nvSpPr>
        <p:spPr>
          <a:xfrm>
            <a:off x="8828327" y="3630332"/>
            <a:ext cx="1703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2,8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13" name="Прямоугольник: усеченные противолежащие углы 112">
            <a:extLst>
              <a:ext uri="{FF2B5EF4-FFF2-40B4-BE49-F238E27FC236}">
                <a16:creationId xmlns:a16="http://schemas.microsoft.com/office/drawing/2014/main" id="{A8A39B4C-5BE9-4927-BA1C-9C1A64278A57}"/>
              </a:ext>
            </a:extLst>
          </p:cNvPr>
          <p:cNvSpPr/>
          <p:nvPr/>
        </p:nvSpPr>
        <p:spPr>
          <a:xfrm>
            <a:off x="10964837" y="1298931"/>
            <a:ext cx="2570926" cy="898104"/>
          </a:xfrm>
          <a:prstGeom prst="snip2DiagRect">
            <a:avLst/>
          </a:prstGeom>
          <a:solidFill>
            <a:srgbClr val="ED7D31">
              <a:lumMod val="50000"/>
            </a:srgbClr>
          </a:solidFill>
          <a:ln w="25400" cap="flat" cmpd="sng" algn="ctr">
            <a:noFill/>
            <a:prstDash val="solid"/>
          </a:ln>
          <a:effectLst>
            <a:glow rad="139700">
              <a:srgbClr val="5B9BD5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rtlCol="0" anchor="ctr"/>
          <a:lstStyle/>
          <a:p>
            <a:pPr marL="0" marR="0" lvl="0" indent="0" algn="ctr" defTabSz="10883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Срок </a:t>
            </a:r>
          </a:p>
          <a:p>
            <a:pPr marL="0" marR="0" lvl="0" indent="0" algn="ctr" defTabSz="108836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Roboto Condensed" panose="02000000000000000000" pitchFamily="2" charset="0"/>
                <a:cs typeface="Roboto Condensed" panose="02000000000000000000" pitchFamily="2" charset="0"/>
              </a:rPr>
              <a:t>проведения закупки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6EF9B96-2DBC-4A37-8ECD-B8A13291106F}"/>
              </a:ext>
            </a:extLst>
          </p:cNvPr>
          <p:cNvSpPr txBox="1"/>
          <p:nvPr/>
        </p:nvSpPr>
        <p:spPr>
          <a:xfrm>
            <a:off x="11641604" y="4492906"/>
            <a:ext cx="13025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6 </a:t>
            </a:r>
            <a:r>
              <a:rPr kumimoji="0" lang="kk-KZ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дней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DA4252B3-F5BD-4D8B-9E62-6606B4A4A2DB}"/>
              </a:ext>
            </a:extLst>
          </p:cNvPr>
          <p:cNvSpPr txBox="1"/>
          <p:nvPr/>
        </p:nvSpPr>
        <p:spPr>
          <a:xfrm>
            <a:off x="11556401" y="2565702"/>
            <a:ext cx="13877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7 </a:t>
            </a:r>
            <a:r>
              <a:rPr kumimoji="0" lang="kk-KZ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дней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D9E9526-39CE-4DD3-A1D4-861EA6889E73}"/>
              </a:ext>
            </a:extLst>
          </p:cNvPr>
          <p:cNvSpPr txBox="1"/>
          <p:nvPr/>
        </p:nvSpPr>
        <p:spPr>
          <a:xfrm>
            <a:off x="11614970" y="3558357"/>
            <a:ext cx="13292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8 </a:t>
            </a:r>
            <a:r>
              <a:rPr kumimoji="0" lang="kk-KZ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дней</a:t>
            </a: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A553B7FD-7DEC-4416-BF4B-63CF9A15F201}"/>
              </a:ext>
            </a:extLst>
          </p:cNvPr>
          <p:cNvSpPr txBox="1"/>
          <p:nvPr/>
        </p:nvSpPr>
        <p:spPr>
          <a:xfrm>
            <a:off x="11222220" y="5513635"/>
            <a:ext cx="20561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5 </a:t>
            </a:r>
            <a:r>
              <a:rPr kumimoji="0" lang="kk-KZ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дней</a:t>
            </a: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EEFD4A7-F35D-42F6-91F7-909BB29D40B1}"/>
              </a:ext>
            </a:extLst>
          </p:cNvPr>
          <p:cNvSpPr txBox="1"/>
          <p:nvPr/>
        </p:nvSpPr>
        <p:spPr>
          <a:xfrm>
            <a:off x="2053378" y="6476868"/>
            <a:ext cx="8705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ЗКО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CAD3B911-726D-45F3-9367-1CE75E32C66C}"/>
              </a:ext>
            </a:extLst>
          </p:cNvPr>
          <p:cNvSpPr txBox="1"/>
          <p:nvPr/>
        </p:nvSpPr>
        <p:spPr>
          <a:xfrm>
            <a:off x="8784634" y="6476868"/>
            <a:ext cx="17909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0,8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054F0B98-C8C2-4EC9-BB14-D47F83E64B27}"/>
              </a:ext>
            </a:extLst>
          </p:cNvPr>
          <p:cNvSpPr txBox="1"/>
          <p:nvPr/>
        </p:nvSpPr>
        <p:spPr>
          <a:xfrm>
            <a:off x="11629961" y="6430701"/>
            <a:ext cx="13142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6 </a:t>
            </a:r>
            <a:r>
              <a:rPr kumimoji="0" lang="kk-KZ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дней</a:t>
            </a:r>
            <a:r>
              <a:rPr kumimoji="0" lang="kk-KZ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22D8C91-C9A8-4296-B331-57EE6C7EB0CC}"/>
              </a:ext>
            </a:extLst>
          </p:cNvPr>
          <p:cNvSpPr txBox="1"/>
          <p:nvPr/>
        </p:nvSpPr>
        <p:spPr>
          <a:xfrm>
            <a:off x="4121072" y="4449833"/>
            <a:ext cx="421923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Спортивная школы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(село Зеренда, Зерендинский р-н)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F705C1A-A6E6-4800-A790-CF0C4858908B}"/>
              </a:ext>
            </a:extLst>
          </p:cNvPr>
          <p:cNvSpPr txBox="1"/>
          <p:nvPr/>
        </p:nvSpPr>
        <p:spPr>
          <a:xfrm>
            <a:off x="4144600" y="6343365"/>
            <a:ext cx="42077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Строительство</a:t>
            </a: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 </a:t>
            </a:r>
            <a:r>
              <a:rPr kumimoji="0" lang="kk-K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водопровода</a:t>
            </a:r>
            <a:endParaRPr kumimoji="0" lang="kk-KZ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(село </a:t>
            </a:r>
            <a:r>
              <a:rPr kumimoji="0" lang="ru-RU" sz="1800" b="1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Жалын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, р-н </a:t>
            </a:r>
            <a:r>
              <a:rPr kumimoji="0" lang="ru-RU" sz="1800" b="1" i="1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Бәйтерек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  <a:ea typeface="Times New Roman" panose="02020603050405020304" pitchFamily="18" charset="0"/>
              </a:rPr>
              <a:t>)</a:t>
            </a:r>
            <a:r>
              <a:rPr kumimoji="0" lang="kk-KZ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20B0604020202020204" charset="-52"/>
              </a:rPr>
              <a:t>    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 panose="020B0604020202020204" charset="-52"/>
            </a:endParaRPr>
          </a:p>
        </p:txBody>
      </p:sp>
      <p:cxnSp>
        <p:nvCxnSpPr>
          <p:cNvPr id="123" name="Прямая соединительная линия 122">
            <a:extLst>
              <a:ext uri="{FF2B5EF4-FFF2-40B4-BE49-F238E27FC236}">
                <a16:creationId xmlns:a16="http://schemas.microsoft.com/office/drawing/2014/main" id="{3FC0E421-6610-4A9D-B8E7-6F919851DD2F}"/>
              </a:ext>
            </a:extLst>
          </p:cNvPr>
          <p:cNvCxnSpPr>
            <a:cxnSpLocks/>
          </p:cNvCxnSpPr>
          <p:nvPr/>
        </p:nvCxnSpPr>
        <p:spPr>
          <a:xfrm>
            <a:off x="1108861" y="6200142"/>
            <a:ext cx="12443710" cy="0"/>
          </a:xfrm>
          <a:prstGeom prst="line">
            <a:avLst/>
          </a:prstGeom>
          <a:noFill/>
          <a:ln w="28575" cap="flat" cmpd="sng" algn="ctr">
            <a:solidFill>
              <a:srgbClr val="5B9BD5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34" name="Прямая соединительная линия 133">
            <a:extLst>
              <a:ext uri="{FF2B5EF4-FFF2-40B4-BE49-F238E27FC236}">
                <a16:creationId xmlns:a16="http://schemas.microsoft.com/office/drawing/2014/main" id="{E8A2F61E-633D-4E55-AE26-388E9C8A4CBC}"/>
              </a:ext>
            </a:extLst>
          </p:cNvPr>
          <p:cNvCxnSpPr>
            <a:cxnSpLocks/>
          </p:cNvCxnSpPr>
          <p:nvPr/>
        </p:nvCxnSpPr>
        <p:spPr>
          <a:xfrm>
            <a:off x="1111600" y="3319443"/>
            <a:ext cx="12443710" cy="0"/>
          </a:xfrm>
          <a:prstGeom prst="line">
            <a:avLst/>
          </a:prstGeom>
          <a:noFill/>
          <a:ln w="28575" cap="flat" cmpd="sng" algn="ctr">
            <a:solidFill>
              <a:srgbClr val="5B9BD5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35" name="Прямая соединительная линия 134">
            <a:extLst>
              <a:ext uri="{FF2B5EF4-FFF2-40B4-BE49-F238E27FC236}">
                <a16:creationId xmlns:a16="http://schemas.microsoft.com/office/drawing/2014/main" id="{99985F47-D634-4291-A40B-1ADF1C04E81B}"/>
              </a:ext>
            </a:extLst>
          </p:cNvPr>
          <p:cNvCxnSpPr>
            <a:cxnSpLocks/>
          </p:cNvCxnSpPr>
          <p:nvPr/>
        </p:nvCxnSpPr>
        <p:spPr>
          <a:xfrm>
            <a:off x="1108861" y="5246930"/>
            <a:ext cx="12443710" cy="0"/>
          </a:xfrm>
          <a:prstGeom prst="line">
            <a:avLst/>
          </a:prstGeom>
          <a:noFill/>
          <a:ln w="28575" cap="flat" cmpd="sng" algn="ctr">
            <a:solidFill>
              <a:srgbClr val="5B9BD5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73993C5F-7EC0-47AA-94C4-AF71F9E311CF}"/>
              </a:ext>
            </a:extLst>
          </p:cNvPr>
          <p:cNvCxnSpPr>
            <a:cxnSpLocks/>
          </p:cNvCxnSpPr>
          <p:nvPr/>
        </p:nvCxnSpPr>
        <p:spPr>
          <a:xfrm>
            <a:off x="1108861" y="4272608"/>
            <a:ext cx="12443710" cy="0"/>
          </a:xfrm>
          <a:prstGeom prst="line">
            <a:avLst/>
          </a:prstGeom>
          <a:noFill/>
          <a:ln w="28575" cap="flat" cmpd="sng" algn="ctr">
            <a:solidFill>
              <a:srgbClr val="5B9BD5">
                <a:shade val="95000"/>
                <a:satMod val="105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505380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15626"/>
          <a:stretch/>
        </p:blipFill>
        <p:spPr>
          <a:xfrm>
            <a:off x="0" y="0"/>
            <a:ext cx="14630402" cy="82295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42C4F">
              <a:alpha val="87450"/>
            </a:srgbClr>
          </a:solidFill>
          <a:ln w="12700" cap="flat" cmpd="sng">
            <a:solidFill>
              <a:srgbClr val="2641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marL="0" marR="0" lvl="0" indent="237061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endParaRPr kumimoji="0" lang="ru-RU" sz="2000" b="1" i="0" u="none" strike="noStrike" kern="1200" cap="small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8D6B9C-16A4-440C-8E65-23F50B2D944D}"/>
              </a:ext>
            </a:extLst>
          </p:cNvPr>
          <p:cNvSpPr/>
          <p:nvPr/>
        </p:nvSpPr>
        <p:spPr>
          <a:xfrm>
            <a:off x="494269" y="483930"/>
            <a:ext cx="13870317" cy="759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r>
              <a:rPr lang="ru-RU" sz="3200" b="1" dirty="0">
                <a:latin typeface="Montserrat"/>
                <a:cs typeface="Arial"/>
              </a:rPr>
              <a:t>Меры по поддержке КТП</a:t>
            </a:r>
          </a:p>
        </p:txBody>
      </p:sp>
      <p:sp>
        <p:nvSpPr>
          <p:cNvPr id="32" name="Google Shape;108;p19">
            <a:extLst>
              <a:ext uri="{FF2B5EF4-FFF2-40B4-BE49-F238E27FC236}">
                <a16:creationId xmlns:a16="http://schemas.microsoft.com/office/drawing/2014/main" id="{1A22D8E3-4FC6-4161-BB71-D7A6BF06C25C}"/>
              </a:ext>
            </a:extLst>
          </p:cNvPr>
          <p:cNvSpPr txBox="1"/>
          <p:nvPr/>
        </p:nvSpPr>
        <p:spPr>
          <a:xfrm>
            <a:off x="14048725" y="7720225"/>
            <a:ext cx="520800" cy="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600" b="1" dirty="0">
                <a:solidFill>
                  <a:schemeClr val="lt1"/>
                </a:solidFill>
              </a:rPr>
              <a:t>8</a:t>
            </a:r>
            <a:endParaRPr sz="1600" b="1" dirty="0">
              <a:solidFill>
                <a:schemeClr val="l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7C30D0-5AA1-4149-826B-8AF502F43794}"/>
              </a:ext>
            </a:extLst>
          </p:cNvPr>
          <p:cNvSpPr txBox="1"/>
          <p:nvPr/>
        </p:nvSpPr>
        <p:spPr>
          <a:xfrm>
            <a:off x="713407" y="1598959"/>
            <a:ext cx="13335315" cy="5866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lnSpc>
                <a:spcPct val="115000"/>
              </a:lnSpc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  <a:cs typeface="Arial"/>
              </a:rPr>
              <a:t>Приоритетное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  <a:cs typeface="Arial"/>
              </a:rPr>
              <a:t>приобретение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  <a:cs typeface="Arial"/>
              </a:rPr>
              <a:t>ТРУ 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у поставщиков находящихся в реестре КТП;</a:t>
            </a:r>
          </a:p>
          <a:p>
            <a:pPr lvl="2">
              <a:lnSpc>
                <a:spcPct val="115000"/>
              </a:lnSpc>
            </a:pPr>
            <a:endParaRPr lang="ru-RU" sz="1100" b="1" dirty="0">
              <a:solidFill>
                <a:schemeClr val="lt1"/>
              </a:solidFill>
              <a:latin typeface="Montserrat"/>
              <a:ea typeface="+mn-ea"/>
              <a:cs typeface="+mn-cs"/>
            </a:endParaRPr>
          </a:p>
          <a:p>
            <a:pPr lvl="2">
              <a:lnSpc>
                <a:spcPct val="115000"/>
              </a:lnSpc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  <a:cs typeface="Arial"/>
              </a:rPr>
              <a:t>Обязательный аванс 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КТП в размере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50%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;</a:t>
            </a:r>
            <a:endParaRPr lang="en-US" sz="2400" b="1" dirty="0">
              <a:solidFill>
                <a:schemeClr val="lt1"/>
              </a:solidFill>
              <a:latin typeface="Montserrat"/>
              <a:ea typeface="+mn-ea"/>
              <a:cs typeface="+mn-cs"/>
            </a:endParaRPr>
          </a:p>
          <a:p>
            <a:pPr lvl="2">
              <a:lnSpc>
                <a:spcPct val="115000"/>
              </a:lnSpc>
            </a:pPr>
            <a:endParaRPr lang="en-US" sz="1100" b="1" dirty="0">
              <a:solidFill>
                <a:schemeClr val="lt1"/>
              </a:solidFill>
              <a:latin typeface="Montserrat"/>
              <a:ea typeface="+mn-ea"/>
              <a:cs typeface="+mn-cs"/>
            </a:endParaRPr>
          </a:p>
          <a:p>
            <a:pPr lvl="2">
              <a:lnSpc>
                <a:spcPct val="115000"/>
              </a:lnSpc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  <a:cs typeface="Arial"/>
              </a:rPr>
              <a:t>Освобождение КТП от всех видов обеспечения </a:t>
            </a:r>
            <a:r>
              <a:rPr lang="ru-RU" sz="2000" b="1" i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(обеспечение аванса, обеспечения договора и антидемпинговых мер)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;</a:t>
            </a:r>
          </a:p>
          <a:p>
            <a:pPr lvl="2">
              <a:lnSpc>
                <a:spcPct val="115000"/>
              </a:lnSpc>
            </a:pPr>
            <a:endParaRPr lang="ru-RU" sz="1100" b="1" dirty="0">
              <a:solidFill>
                <a:schemeClr val="lt1"/>
              </a:solidFill>
              <a:latin typeface="Montserrat"/>
              <a:ea typeface="+mn-ea"/>
              <a:cs typeface="+mn-cs"/>
            </a:endParaRPr>
          </a:p>
          <a:p>
            <a:pPr lvl="2">
              <a:lnSpc>
                <a:spcPct val="115000"/>
              </a:lnSpc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Срок 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поставки для КТП увеличен до 60 календарных дней;</a:t>
            </a:r>
          </a:p>
          <a:p>
            <a:pPr lvl="2">
              <a:lnSpc>
                <a:spcPct val="115000"/>
              </a:lnSpc>
            </a:pPr>
            <a:endParaRPr lang="ru-RU" sz="1100" b="1" dirty="0">
              <a:solidFill>
                <a:schemeClr val="bg1"/>
              </a:solidFill>
              <a:latin typeface="Montserrat" panose="020B0604020202020204" charset="-52"/>
            </a:endParaRPr>
          </a:p>
          <a:p>
            <a:pPr lvl="2">
              <a:lnSpc>
                <a:spcPct val="115000"/>
              </a:lnSpc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Срок 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оплаты для КТП снижен до 10 рабочих дней;</a:t>
            </a:r>
          </a:p>
          <a:p>
            <a:pPr lvl="2">
              <a:lnSpc>
                <a:spcPct val="115000"/>
              </a:lnSpc>
            </a:pPr>
            <a:endParaRPr lang="ru-RU" sz="1100" b="1" dirty="0">
              <a:solidFill>
                <a:schemeClr val="lt1"/>
              </a:solidFill>
              <a:latin typeface="Montserrat"/>
              <a:ea typeface="+mn-ea"/>
              <a:cs typeface="+mn-cs"/>
            </a:endParaRPr>
          </a:p>
          <a:p>
            <a:pPr lvl="1">
              <a:lnSpc>
                <a:spcPct val="115000"/>
              </a:lnSpc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  <a:cs typeface="Arial"/>
              </a:rPr>
              <a:t>Неустойка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 </a:t>
            </a:r>
            <a:r>
              <a:rPr lang="ru-RU" sz="2000" b="1" i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(штрафа, пени)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 для КТП составляет не более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3%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 </a:t>
            </a:r>
            <a:r>
              <a:rPr lang="ru-RU" sz="2000" b="1" i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(для иных до 10%)</a:t>
            </a:r>
            <a:r>
              <a:rPr lang="ru-RU" sz="20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;</a:t>
            </a:r>
          </a:p>
          <a:p>
            <a:pPr lvl="1">
              <a:lnSpc>
                <a:spcPct val="115000"/>
              </a:lnSpc>
            </a:pPr>
            <a:endParaRPr lang="ru-RU" sz="1100" b="1" dirty="0">
              <a:solidFill>
                <a:schemeClr val="lt1"/>
              </a:solidFill>
              <a:latin typeface="Montserrat"/>
              <a:ea typeface="+mn-ea"/>
              <a:cs typeface="+mn-cs"/>
            </a:endParaRPr>
          </a:p>
          <a:p>
            <a:pPr lvl="1">
              <a:lnSpc>
                <a:spcPct val="115000"/>
              </a:lnSpc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Гарантированный закуп 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товаров с применением </a:t>
            </a:r>
            <a:r>
              <a:rPr lang="ru-RU" sz="2400" b="1" dirty="0" err="1">
                <a:solidFill>
                  <a:srgbClr val="E4AF77"/>
                </a:solidFill>
                <a:latin typeface="Montserrat" panose="020B0604020202020204" charset="-52"/>
              </a:rPr>
              <a:t>офтейк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-контрактов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;</a:t>
            </a:r>
          </a:p>
          <a:p>
            <a:pPr lvl="1">
              <a:lnSpc>
                <a:spcPct val="115000"/>
              </a:lnSpc>
            </a:pPr>
            <a:endParaRPr lang="ru-RU" sz="1100" b="1" dirty="0">
              <a:solidFill>
                <a:schemeClr val="lt1"/>
              </a:solidFill>
              <a:latin typeface="Montserrat"/>
              <a:ea typeface="+mn-ea"/>
              <a:cs typeface="+mn-cs"/>
            </a:endParaRPr>
          </a:p>
          <a:p>
            <a:pPr lvl="1">
              <a:lnSpc>
                <a:spcPct val="115000"/>
              </a:lnSpc>
            </a:pP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Изъятие </a:t>
            </a:r>
            <a:r>
              <a:rPr lang="ru-RU" sz="2400" b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на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4 886 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наименований ТРУ </a:t>
            </a:r>
            <a:r>
              <a:rPr lang="ru-RU" sz="2000" b="1" i="1" dirty="0">
                <a:solidFill>
                  <a:schemeClr val="lt1"/>
                </a:solidFill>
                <a:latin typeface="Montserrat"/>
                <a:ea typeface="+mn-ea"/>
                <a:cs typeface="+mn-cs"/>
              </a:rPr>
              <a:t>(действует 6 ПП РК)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  <a:cs typeface="Arial"/>
              </a:rPr>
              <a:t>;</a:t>
            </a:r>
          </a:p>
          <a:p>
            <a:pPr lvl="1">
              <a:lnSpc>
                <a:spcPct val="115000"/>
              </a:lnSpc>
            </a:pPr>
            <a:endParaRPr lang="ru-RU" sz="1100" b="1" dirty="0">
              <a:solidFill>
                <a:schemeClr val="bg1"/>
              </a:solidFill>
              <a:latin typeface="Montserrat" panose="020B0604020202020204" charset="-52"/>
              <a:cs typeface="Arial"/>
            </a:endParaRPr>
          </a:p>
          <a:p>
            <a:pPr lvl="2">
              <a:lnSpc>
                <a:spcPct val="115000"/>
              </a:lnSpc>
            </a:pP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Перечень ТРУ осуществляемых у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субъектов МСП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C40D3D-EA44-431F-9414-D83AEBE67C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6520" y="2853480"/>
            <a:ext cx="3113041" cy="25226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  <a:reflection blurRad="12700" stA="38000" endPos="28000" dist="5000" dir="5400000" sy="-100000" algn="bl" rotWithShape="0"/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</p:spTree>
    <p:extLst>
      <p:ext uri="{BB962C8B-B14F-4D97-AF65-F5344CB8AC3E}">
        <p14:creationId xmlns:p14="http://schemas.microsoft.com/office/powerpoint/2010/main" val="3994624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/>
          <p:cNvPicPr preferRelativeResize="0"/>
          <p:nvPr/>
        </p:nvPicPr>
        <p:blipFill rotWithShape="1">
          <a:blip r:embed="rId3">
            <a:alphaModFix/>
          </a:blip>
          <a:srcRect b="15626"/>
          <a:stretch/>
        </p:blipFill>
        <p:spPr>
          <a:xfrm>
            <a:off x="0" y="0"/>
            <a:ext cx="14630402" cy="8229598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8"/>
          <p:cNvSpPr/>
          <p:nvPr/>
        </p:nvSpPr>
        <p:spPr>
          <a:xfrm>
            <a:off x="0" y="-2"/>
            <a:ext cx="14630400" cy="8229600"/>
          </a:xfrm>
          <a:prstGeom prst="rect">
            <a:avLst/>
          </a:prstGeom>
          <a:solidFill>
            <a:srgbClr val="042C4F">
              <a:alpha val="87450"/>
            </a:srgbClr>
          </a:solidFill>
          <a:ln w="12700" cap="flat" cmpd="sng">
            <a:solidFill>
              <a:srgbClr val="26415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09700" tIns="54850" rIns="109700" bIns="54850" anchor="ctr" anchorCtr="0">
            <a:no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</a:tabLst>
            </a:pP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28D6B9C-16A4-440C-8E65-23F50B2D944D}"/>
              </a:ext>
            </a:extLst>
          </p:cNvPr>
          <p:cNvSpPr/>
          <p:nvPr/>
        </p:nvSpPr>
        <p:spPr>
          <a:xfrm>
            <a:off x="494269" y="483930"/>
            <a:ext cx="13870317" cy="759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algn="l" defTabSz="11937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Pct val="100000"/>
              <a:buFontTx/>
              <a:buNone/>
              <a:tabLst/>
              <a:defRPr/>
            </a:pPr>
            <a:r>
              <a:rPr lang="ru-RU" sz="3200" b="1" dirty="0">
                <a:latin typeface="Montserrat"/>
                <a:cs typeface="Arial"/>
              </a:rPr>
              <a:t>Конкурс по строительству «под ключ» (Е</a:t>
            </a:r>
            <a:r>
              <a:rPr lang="en-US" sz="3200" b="1" dirty="0">
                <a:latin typeface="Montserrat"/>
                <a:cs typeface="Arial"/>
              </a:rPr>
              <a:t>PC+F</a:t>
            </a:r>
            <a:r>
              <a:rPr lang="ru-RU" sz="3200" b="1" dirty="0">
                <a:latin typeface="Montserrat"/>
                <a:cs typeface="Arial"/>
              </a:rPr>
              <a:t>)</a:t>
            </a:r>
          </a:p>
        </p:txBody>
      </p:sp>
      <p:sp>
        <p:nvSpPr>
          <p:cNvPr id="43" name="Блок-схема: альтернативный процесс 42">
            <a:extLst>
              <a:ext uri="{FF2B5EF4-FFF2-40B4-BE49-F238E27FC236}">
                <a16:creationId xmlns:a16="http://schemas.microsoft.com/office/drawing/2014/main" id="{8EB63902-1F51-4F0A-A6FC-E6E43847B922}"/>
              </a:ext>
            </a:extLst>
          </p:cNvPr>
          <p:cNvSpPr/>
          <p:nvPr/>
        </p:nvSpPr>
        <p:spPr>
          <a:xfrm>
            <a:off x="749857" y="3930967"/>
            <a:ext cx="2104219" cy="1575961"/>
          </a:xfrm>
          <a:prstGeom prst="flowChartAlternateProcess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У</a:t>
            </a:r>
            <a:r>
              <a:rPr kumimoji="0" lang="ru-RU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  <a:t>тверждение маслихатом</a:t>
            </a: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перечня</a:t>
            </a:r>
            <a:endParaRPr kumimoji="0" lang="ru-RU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  <a:t>объектов</a:t>
            </a:r>
          </a:p>
        </p:txBody>
      </p:sp>
      <p:sp>
        <p:nvSpPr>
          <p:cNvPr id="44" name="Блок-схема: альтернативный процесс 43">
            <a:extLst>
              <a:ext uri="{FF2B5EF4-FFF2-40B4-BE49-F238E27FC236}">
                <a16:creationId xmlns:a16="http://schemas.microsoft.com/office/drawing/2014/main" id="{70572848-6E5C-485F-9909-AD1AB69325CC}"/>
              </a:ext>
            </a:extLst>
          </p:cNvPr>
          <p:cNvSpPr/>
          <p:nvPr/>
        </p:nvSpPr>
        <p:spPr>
          <a:xfrm>
            <a:off x="3273054" y="3950368"/>
            <a:ext cx="1884075" cy="1575961"/>
          </a:xfrm>
          <a:prstGeom prst="flowChartAlternateProcess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  <a:t>Утверждение проекта конкурсной документации</a:t>
            </a:r>
          </a:p>
          <a:p>
            <a:pPr algn="ctr" defTabSz="1088364">
              <a:buClrTx/>
              <a:defRPr/>
            </a:pPr>
            <a:r>
              <a:rPr lang="ru-RU" sz="1800" i="1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3 </a:t>
            </a:r>
            <a:r>
              <a:rPr lang="ru-RU" sz="1800" i="1" kern="1200" dirty="0" err="1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р.д</a:t>
            </a:r>
            <a:r>
              <a:rPr lang="ru-RU" sz="1800" i="1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  <a:endParaRPr kumimoji="0" lang="ru-RU" sz="1800" b="0" i="1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</p:txBody>
      </p:sp>
      <p:sp>
        <p:nvSpPr>
          <p:cNvPr id="45" name="Блок-схема: альтернативный процесс 44">
            <a:extLst>
              <a:ext uri="{FF2B5EF4-FFF2-40B4-BE49-F238E27FC236}">
                <a16:creationId xmlns:a16="http://schemas.microsoft.com/office/drawing/2014/main" id="{3BC7423B-6AF4-4A94-A482-29294456E9E4}"/>
              </a:ext>
            </a:extLst>
          </p:cNvPr>
          <p:cNvSpPr/>
          <p:nvPr/>
        </p:nvSpPr>
        <p:spPr>
          <a:xfrm>
            <a:off x="5501862" y="4017787"/>
            <a:ext cx="2279949" cy="1437542"/>
          </a:xfrm>
          <a:prstGeom prst="flowChartAlternateProcess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  <a:t>Предварительное обсуждение конкурсной документации</a:t>
            </a: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i="1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2 </a:t>
            </a:r>
            <a:r>
              <a:rPr lang="ru-RU" sz="1800" i="1" kern="1200" dirty="0" err="1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р.д</a:t>
            </a:r>
            <a:r>
              <a:rPr lang="ru-RU" sz="1800" i="1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  <a:endParaRPr kumimoji="0" lang="ru-RU" sz="1800" b="0" i="1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</p:txBody>
      </p:sp>
      <p:sp>
        <p:nvSpPr>
          <p:cNvPr id="46" name="Блок-схема: альтернативный процесс 45">
            <a:extLst>
              <a:ext uri="{FF2B5EF4-FFF2-40B4-BE49-F238E27FC236}">
                <a16:creationId xmlns:a16="http://schemas.microsoft.com/office/drawing/2014/main" id="{390B080C-7596-43F7-943E-022909EA92DD}"/>
              </a:ext>
            </a:extLst>
          </p:cNvPr>
          <p:cNvSpPr/>
          <p:nvPr/>
        </p:nvSpPr>
        <p:spPr>
          <a:xfrm>
            <a:off x="8100804" y="4157340"/>
            <a:ext cx="1330314" cy="1158436"/>
          </a:xfrm>
          <a:prstGeom prst="flowChartAlternateProcess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  <a:t>Принятие заявок</a:t>
            </a:r>
          </a:p>
          <a:p>
            <a:pPr algn="ctr" defTabSz="1088364">
              <a:buClrTx/>
              <a:defRPr/>
            </a:pPr>
            <a:r>
              <a:rPr lang="ru-RU" sz="1800" i="1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5 </a:t>
            </a:r>
            <a:r>
              <a:rPr lang="ru-RU" sz="1800" i="1" kern="1200" dirty="0" err="1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р.д</a:t>
            </a:r>
            <a:r>
              <a:rPr lang="ru-RU" sz="1800" i="1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  <a:endParaRPr kumimoji="0" lang="ru-RU" sz="1800" b="0" i="1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</p:txBody>
      </p:sp>
      <p:sp>
        <p:nvSpPr>
          <p:cNvPr id="47" name="Блок-схема: альтернативный процесс 46">
            <a:extLst>
              <a:ext uri="{FF2B5EF4-FFF2-40B4-BE49-F238E27FC236}">
                <a16:creationId xmlns:a16="http://schemas.microsoft.com/office/drawing/2014/main" id="{DFA4A0F7-3F5E-497A-A9F9-9536A455B071}"/>
              </a:ext>
            </a:extLst>
          </p:cNvPr>
          <p:cNvSpPr/>
          <p:nvPr/>
        </p:nvSpPr>
        <p:spPr>
          <a:xfrm>
            <a:off x="9781972" y="3983759"/>
            <a:ext cx="2096512" cy="1402324"/>
          </a:xfrm>
          <a:prstGeom prst="flowChartAlternateProcess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  <a:t>Рассмотрение заявок, определение победителя </a:t>
            </a:r>
            <a:br>
              <a:rPr kumimoji="0" lang="ru-RU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</a:br>
            <a:r>
              <a:rPr lang="ru-RU" sz="1800" i="1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3 </a:t>
            </a:r>
            <a:r>
              <a:rPr lang="ru-RU" sz="1800" i="1" kern="1200" dirty="0" err="1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р.д</a:t>
            </a:r>
            <a:r>
              <a:rPr lang="ru-RU" sz="1800" i="1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  <a:endParaRPr kumimoji="0" lang="ru-RU" sz="18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</p:txBody>
      </p:sp>
      <p:sp>
        <p:nvSpPr>
          <p:cNvPr id="48" name="Блок-схема: альтернативный процесс 47">
            <a:extLst>
              <a:ext uri="{FF2B5EF4-FFF2-40B4-BE49-F238E27FC236}">
                <a16:creationId xmlns:a16="http://schemas.microsoft.com/office/drawing/2014/main" id="{A4D5EE60-E361-4E7A-A2F8-7DEEE09CFF52}"/>
              </a:ext>
            </a:extLst>
          </p:cNvPr>
          <p:cNvSpPr/>
          <p:nvPr/>
        </p:nvSpPr>
        <p:spPr>
          <a:xfrm>
            <a:off x="12282769" y="4230442"/>
            <a:ext cx="1624284" cy="908957"/>
          </a:xfrm>
          <a:prstGeom prst="flowChartAlternateProcess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  <a:t>Заключение договора</a:t>
            </a:r>
          </a:p>
          <a:p>
            <a:pPr algn="ctr" defTabSz="1088364">
              <a:buClrTx/>
              <a:defRPr/>
            </a:pPr>
            <a:r>
              <a:rPr lang="ru-RU" sz="1800" i="1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6 </a:t>
            </a:r>
            <a:r>
              <a:rPr lang="ru-RU" sz="1800" i="1" kern="1200" dirty="0" err="1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р.д</a:t>
            </a:r>
            <a:r>
              <a:rPr lang="ru-RU" sz="1800" i="1" kern="1200" dirty="0">
                <a:solidFill>
                  <a:prstClr val="black"/>
                </a:solidFill>
                <a:ea typeface="Roboto Condensed" panose="02000000000000000000" pitchFamily="2" charset="0"/>
                <a:cs typeface="Roboto Condensed" panose="02000000000000000000" pitchFamily="2" charset="0"/>
              </a:rPr>
              <a:t>.</a:t>
            </a:r>
            <a:endParaRPr kumimoji="0" lang="ru-RU" sz="1800" b="0" i="1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</p:txBody>
      </p:sp>
      <p:sp>
        <p:nvSpPr>
          <p:cNvPr id="49" name="Google Shape;13390;p86">
            <a:extLst>
              <a:ext uri="{FF2B5EF4-FFF2-40B4-BE49-F238E27FC236}">
                <a16:creationId xmlns:a16="http://schemas.microsoft.com/office/drawing/2014/main" id="{3B0E54DE-C72E-42D1-8D54-05D9C083946A}"/>
              </a:ext>
            </a:extLst>
          </p:cNvPr>
          <p:cNvSpPr/>
          <p:nvPr/>
        </p:nvSpPr>
        <p:spPr>
          <a:xfrm>
            <a:off x="2957403" y="4684922"/>
            <a:ext cx="199115" cy="25976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82904" tIns="82904" rIns="82904" bIns="82904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altLang="ru-RU" sz="2176" b="1" i="0" u="none" strike="noStrike" kern="0" cap="small" spc="0" normalizeH="0" baseline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5" name="Google Shape;13390;p86">
            <a:extLst>
              <a:ext uri="{FF2B5EF4-FFF2-40B4-BE49-F238E27FC236}">
                <a16:creationId xmlns:a16="http://schemas.microsoft.com/office/drawing/2014/main" id="{1CC98EB4-7CB8-493D-85BB-730211F4D053}"/>
              </a:ext>
            </a:extLst>
          </p:cNvPr>
          <p:cNvSpPr/>
          <p:nvPr/>
        </p:nvSpPr>
        <p:spPr>
          <a:xfrm>
            <a:off x="5235304" y="4684921"/>
            <a:ext cx="199115" cy="25976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82904" tIns="82904" rIns="82904" bIns="82904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altLang="ru-RU" sz="2176" b="1" i="0" u="none" strike="noStrike" kern="0" cap="small" spc="0" normalizeH="0" baseline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6" name="Google Shape;13390;p86">
            <a:extLst>
              <a:ext uri="{FF2B5EF4-FFF2-40B4-BE49-F238E27FC236}">
                <a16:creationId xmlns:a16="http://schemas.microsoft.com/office/drawing/2014/main" id="{7BCFDAB5-70F1-4995-A854-3A1AA35A2CC0}"/>
              </a:ext>
            </a:extLst>
          </p:cNvPr>
          <p:cNvSpPr/>
          <p:nvPr/>
        </p:nvSpPr>
        <p:spPr>
          <a:xfrm>
            <a:off x="7859887" y="4623037"/>
            <a:ext cx="199115" cy="25976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82904" tIns="82904" rIns="82904" bIns="82904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altLang="ru-RU" sz="2176" b="1" i="0" u="none" strike="noStrike" kern="0" cap="small" spc="0" normalizeH="0" baseline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7" name="Google Shape;13390;p86">
            <a:extLst>
              <a:ext uri="{FF2B5EF4-FFF2-40B4-BE49-F238E27FC236}">
                <a16:creationId xmlns:a16="http://schemas.microsoft.com/office/drawing/2014/main" id="{113E30C5-6DCB-4F14-B16B-B96D80C499E5}"/>
              </a:ext>
            </a:extLst>
          </p:cNvPr>
          <p:cNvSpPr/>
          <p:nvPr/>
        </p:nvSpPr>
        <p:spPr>
          <a:xfrm>
            <a:off x="9509692" y="4623037"/>
            <a:ext cx="199115" cy="25976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82904" tIns="82904" rIns="82904" bIns="82904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altLang="ru-RU" sz="2176" b="1" i="0" u="none" strike="noStrike" kern="0" cap="small" spc="0" normalizeH="0" baseline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8" name="Google Shape;13390;p86">
            <a:extLst>
              <a:ext uri="{FF2B5EF4-FFF2-40B4-BE49-F238E27FC236}">
                <a16:creationId xmlns:a16="http://schemas.microsoft.com/office/drawing/2014/main" id="{75A62227-A065-4DA8-ABF3-08D644CF5D7F}"/>
              </a:ext>
            </a:extLst>
          </p:cNvPr>
          <p:cNvSpPr/>
          <p:nvPr/>
        </p:nvSpPr>
        <p:spPr>
          <a:xfrm>
            <a:off x="11990116" y="4623037"/>
            <a:ext cx="199115" cy="25976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82904" tIns="82904" rIns="82904" bIns="82904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altLang="ru-RU" sz="2176" b="1" i="0" u="none" strike="noStrike" kern="0" cap="small" spc="0" normalizeH="0" baseline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798500D-5366-40BE-BD56-22BC55B62E14}"/>
              </a:ext>
            </a:extLst>
          </p:cNvPr>
          <p:cNvSpPr txBox="1"/>
          <p:nvPr/>
        </p:nvSpPr>
        <p:spPr>
          <a:xfrm>
            <a:off x="637803" y="1390762"/>
            <a:ext cx="13151448" cy="1106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lnSpc>
                <a:spcPct val="115000"/>
              </a:lnSpc>
            </a:pPr>
            <a:endParaRPr lang="ru-RU" sz="1100" b="1" dirty="0">
              <a:solidFill>
                <a:srgbClr val="E4AF77"/>
              </a:solidFill>
              <a:latin typeface="Montserrat" panose="020B0604020202020204" charset="-52"/>
            </a:endParaRPr>
          </a:p>
          <a:p>
            <a:pPr lvl="2">
              <a:lnSpc>
                <a:spcPct val="115000"/>
              </a:lnSpc>
            </a:pPr>
            <a:r>
              <a:rPr lang="en-US" sz="2400" b="1" dirty="0">
                <a:solidFill>
                  <a:srgbClr val="E4AF77"/>
                </a:solidFill>
                <a:latin typeface="Montserrat" panose="020B0604020202020204" charset="-52"/>
              </a:rPr>
              <a:t>EPC+F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–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реализация проекта за счет собственных средств подрядчика с последующим </a:t>
            </a:r>
            <a:r>
              <a:rPr lang="ru-RU" sz="2400" b="1" dirty="0">
                <a:solidFill>
                  <a:srgbClr val="E4AF77"/>
                </a:solidFill>
                <a:latin typeface="Montserrat" panose="020B0604020202020204" charset="-52"/>
              </a:rPr>
              <a:t>выполнением государственных обязательств</a:t>
            </a:r>
            <a:r>
              <a:rPr lang="ru-RU" sz="2400" b="1" dirty="0">
                <a:solidFill>
                  <a:schemeClr val="bg1"/>
                </a:solidFill>
                <a:latin typeface="Montserrat" panose="020B0604020202020204" charset="-52"/>
              </a:rPr>
              <a:t>.</a:t>
            </a:r>
            <a:endParaRPr lang="ru-RU" sz="2400" b="1" dirty="0">
              <a:solidFill>
                <a:srgbClr val="E4AF77"/>
              </a:solidFill>
              <a:latin typeface="Montserrat" panose="020B0604020202020204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ABA3ED-85F9-49BD-B4E8-8E8083F518D5}"/>
              </a:ext>
            </a:extLst>
          </p:cNvPr>
          <p:cNvSpPr txBox="1"/>
          <p:nvPr/>
        </p:nvSpPr>
        <p:spPr>
          <a:xfrm>
            <a:off x="494268" y="7258035"/>
            <a:ext cx="14221191" cy="638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lnSpc>
                <a:spcPct val="115000"/>
              </a:lnSpc>
            </a:pPr>
            <a:r>
              <a:rPr lang="ru-RU" sz="1600" i="1" dirty="0">
                <a:solidFill>
                  <a:srgbClr val="E4AF77"/>
                </a:solidFill>
                <a:latin typeface="Montserrat" panose="020B0604020202020204" charset="-52"/>
              </a:rPr>
              <a:t>*Оплата за выполненные работы осуществляется согласно условиям финансово-экономической модели, разработанной в рамках Правилам планирования и реализации государственных инвестиционных проектов (приказ МНЭ от 28.06.2025 №59)</a:t>
            </a:r>
            <a:endParaRPr lang="ru-RU" sz="1600" i="1" dirty="0">
              <a:solidFill>
                <a:schemeClr val="bg1"/>
              </a:solidFill>
              <a:latin typeface="Montserrat" panose="020B0604020202020204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C2EF32-6849-45DB-9A0C-8E95CC8B86C8}"/>
              </a:ext>
            </a:extLst>
          </p:cNvPr>
          <p:cNvSpPr txBox="1"/>
          <p:nvPr/>
        </p:nvSpPr>
        <p:spPr>
          <a:xfrm>
            <a:off x="7315200" y="2688337"/>
            <a:ext cx="5942856" cy="38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>
              <a:lnSpc>
                <a:spcPct val="115000"/>
              </a:lnSpc>
            </a:pPr>
            <a:r>
              <a:rPr lang="kk-KZ" sz="1800" b="1" dirty="0">
                <a:solidFill>
                  <a:schemeClr val="bg1"/>
                </a:solidFill>
                <a:latin typeface="+mj-lt"/>
              </a:rPr>
              <a:t>ИТОГО: 19 </a:t>
            </a:r>
            <a:r>
              <a:rPr lang="kk-KZ" sz="1800" b="1" dirty="0" err="1">
                <a:solidFill>
                  <a:schemeClr val="bg1"/>
                </a:solidFill>
                <a:latin typeface="+mj-lt"/>
              </a:rPr>
              <a:t>рабочих</a:t>
            </a:r>
            <a:r>
              <a:rPr lang="kk-KZ" sz="1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kk-KZ" sz="1800" b="1" dirty="0" err="1">
                <a:solidFill>
                  <a:schemeClr val="bg1"/>
                </a:solidFill>
                <a:latin typeface="+mj-lt"/>
              </a:rPr>
              <a:t>дней</a:t>
            </a:r>
            <a:r>
              <a:rPr lang="kk-KZ" sz="1800" kern="1200" dirty="0">
                <a:solidFill>
                  <a:schemeClr val="bg1"/>
                </a:solidFill>
              </a:rPr>
              <a:t> </a:t>
            </a:r>
            <a:endParaRPr lang="ru-RU" sz="1800" kern="1200" dirty="0">
              <a:solidFill>
                <a:schemeClr val="bg1"/>
              </a:solidFill>
            </a:endParaRPr>
          </a:p>
        </p:txBody>
      </p:sp>
      <p:sp>
        <p:nvSpPr>
          <p:cNvPr id="33" name="Google Shape;13390;p86">
            <a:extLst>
              <a:ext uri="{FF2B5EF4-FFF2-40B4-BE49-F238E27FC236}">
                <a16:creationId xmlns:a16="http://schemas.microsoft.com/office/drawing/2014/main" id="{C424614D-FF22-41A5-8377-1A0B69988B2C}"/>
              </a:ext>
            </a:extLst>
          </p:cNvPr>
          <p:cNvSpPr/>
          <p:nvPr/>
        </p:nvSpPr>
        <p:spPr>
          <a:xfrm rot="5400000">
            <a:off x="10728385" y="5430945"/>
            <a:ext cx="199115" cy="259761"/>
          </a:xfrm>
          <a:prstGeom prst="stripedRightArrow">
            <a:avLst>
              <a:gd name="adj1" fmla="val 50000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82904" tIns="82904" rIns="82904" bIns="82904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altLang="ru-RU" sz="2176" b="1" i="0" u="none" strike="noStrike" kern="0" cap="small" spc="0" normalizeH="0" baseline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35" name="Блок-схема: альтернативный процесс 34">
            <a:extLst>
              <a:ext uri="{FF2B5EF4-FFF2-40B4-BE49-F238E27FC236}">
                <a16:creationId xmlns:a16="http://schemas.microsoft.com/office/drawing/2014/main" id="{CB3C3AAE-7190-48CB-B8A3-2188C7C7B46E}"/>
              </a:ext>
            </a:extLst>
          </p:cNvPr>
          <p:cNvSpPr/>
          <p:nvPr/>
        </p:nvSpPr>
        <p:spPr>
          <a:xfrm>
            <a:off x="9840784" y="5743356"/>
            <a:ext cx="1974316" cy="1436124"/>
          </a:xfrm>
          <a:prstGeom prst="flowChartAlternateProcess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solidFill>
              <a:srgbClr val="002060"/>
            </a:solidFill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rtlCol="0" anchor="ctr"/>
          <a:lstStyle/>
          <a:p>
            <a:pPr marL="0" marR="0" lvl="0" indent="0" algn="ctr" defTabSz="10883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1400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  <a:t>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Roboto Condensed" panose="02000000000000000000" pitchFamily="2" charset="0"/>
                <a:cs typeface="Roboto Condensed" panose="02000000000000000000" pitchFamily="2" charset="0"/>
                <a:sym typeface="Arial"/>
              </a:rPr>
              <a:t>Критерий определения победителя – наилучшие условия ФЭМ </a:t>
            </a:r>
            <a:endParaRPr kumimoji="0" lang="ru-RU" sz="1400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Roboto Condensed" panose="02000000000000000000" pitchFamily="2" charset="0"/>
              <a:cs typeface="Roboto Condensed" panose="02000000000000000000" pitchFamily="2" charset="0"/>
              <a:sym typeface="Arial"/>
            </a:endParaRPr>
          </a:p>
        </p:txBody>
      </p:sp>
      <p:sp>
        <p:nvSpPr>
          <p:cNvPr id="2" name="Правая фигурная скобка 1">
            <a:extLst>
              <a:ext uri="{FF2B5EF4-FFF2-40B4-BE49-F238E27FC236}">
                <a16:creationId xmlns:a16="http://schemas.microsoft.com/office/drawing/2014/main" id="{917E556B-1260-4454-8867-027B1080ECA8}"/>
              </a:ext>
            </a:extLst>
          </p:cNvPr>
          <p:cNvSpPr/>
          <p:nvPr/>
        </p:nvSpPr>
        <p:spPr>
          <a:xfrm rot="16200000">
            <a:off x="8407153" y="-992377"/>
            <a:ext cx="553261" cy="8937386"/>
          </a:xfrm>
          <a:prstGeom prst="rightBrace">
            <a:avLst>
              <a:gd name="adj1" fmla="val 8333"/>
              <a:gd name="adj2" fmla="val 50000"/>
            </a:avLst>
          </a:prstGeom>
          <a:noFill/>
          <a:ln w="28575" cap="flat" cmpd="sng" algn="ctr">
            <a:solidFill>
              <a:srgbClr val="5B9BD5">
                <a:shade val="95000"/>
                <a:satMod val="10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ru-RU" dirty="0">
              <a:latin typeface="Bahnschrift Light SemiCondensed" panose="020B0502040204020203" pitchFamily="34" charset="0"/>
              <a:cs typeface="Dubai Light" panose="020B03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8278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B5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992</Words>
  <Application>Microsoft Office PowerPoint</Application>
  <PresentationFormat>Произвольный</PresentationFormat>
  <Paragraphs>217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Bahnschrift Light SemiCondensed</vt:lpstr>
      <vt:lpstr>Calibri</vt:lpstr>
      <vt:lpstr>Tahoma</vt:lpstr>
      <vt:lpstr>Wingdings</vt:lpstr>
      <vt:lpstr>Arial</vt:lpstr>
      <vt:lpstr>Montserrat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Жан-Ахмет Тұрсынбай Сержанұлы</dc:creator>
  <cp:lastModifiedBy>Жан-Ахмет Тұрсынбай Сержанұлы</cp:lastModifiedBy>
  <cp:revision>135</cp:revision>
  <cp:lastPrinted>2025-07-23T11:06:16Z</cp:lastPrinted>
  <dcterms:modified xsi:type="dcterms:W3CDTF">2026-01-22T12:45:37Z</dcterms:modified>
</cp:coreProperties>
</file>