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12"/>
  </p:notesMasterIdLst>
  <p:sldIdLst>
    <p:sldId id="1171" r:id="rId2"/>
    <p:sldId id="1174" r:id="rId3"/>
    <p:sldId id="1179" r:id="rId4"/>
    <p:sldId id="1188" r:id="rId5"/>
    <p:sldId id="1189" r:id="rId6"/>
    <p:sldId id="1190" r:id="rId7"/>
    <p:sldId id="1191" r:id="rId8"/>
    <p:sldId id="1192" r:id="rId9"/>
    <p:sldId id="1177" r:id="rId10"/>
    <p:sldId id="1178" r:id="rId11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65880"/>
    <a:srgbClr val="2182BD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238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dirty="0" smtClean="0"/>
              <a:t>Государственные закупки товаров, работ и услуг, закупаемые </a:t>
            </a:r>
            <a:r>
              <a:rPr lang="ru-RU" sz="1800" b="1" dirty="0" smtClean="0"/>
              <a:t>у субъектов малого и среднего предпринимательства</a:t>
            </a:r>
            <a:r>
              <a:rPr lang="ru-RU" sz="1800" dirty="0" smtClean="0"/>
              <a:t>,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Статья 6. Процесс государственных закупок</a:t>
            </a:r>
          </a:p>
          <a:p>
            <a:endParaRPr lang="ru-RU" sz="2800" b="1" dirty="0" smtClean="0"/>
          </a:p>
          <a:p>
            <a:pPr algn="just"/>
            <a:r>
              <a:rPr lang="ru-RU" sz="2800" dirty="0" smtClean="0"/>
              <a:t>	13. </a:t>
            </a:r>
            <a:r>
              <a:rPr lang="ru-RU" sz="2800" b="1" dirty="0" smtClean="0">
                <a:solidFill>
                  <a:srgbClr val="FF0000"/>
                </a:solidFill>
              </a:rPr>
              <a:t>Централизованные</a:t>
            </a:r>
            <a:r>
              <a:rPr lang="ru-RU" sz="2800" dirty="0" smtClean="0"/>
              <a:t> государственные закупки осуществляются едиными организаторами </a:t>
            </a:r>
            <a:r>
              <a:rPr lang="ru-RU" sz="2800" b="1" dirty="0" smtClean="0">
                <a:solidFill>
                  <a:srgbClr val="FF0000"/>
                </a:solidFill>
              </a:rPr>
              <a:t>по перечню (перечням) товаров, работ, услуг</a:t>
            </a:r>
            <a:r>
              <a:rPr lang="ru-RU" sz="2800" dirty="0" smtClean="0"/>
              <a:t>, утверждаемому (утверждаемым) уполномоченным органом, </a:t>
            </a:r>
            <a:r>
              <a:rPr lang="ru-RU" sz="2800" b="1" dirty="0" smtClean="0"/>
              <a:t>в порядке, </a:t>
            </a:r>
            <a:r>
              <a:rPr lang="ru-RU" sz="2800" b="1" dirty="0" smtClean="0">
                <a:solidFill>
                  <a:srgbClr val="FF0000"/>
                </a:solidFill>
              </a:rPr>
              <a:t>определенном правилами </a:t>
            </a:r>
            <a:r>
              <a:rPr lang="ru-RU" sz="2800" b="1" dirty="0" smtClean="0"/>
              <a:t>осуществления государственных закупок.</a:t>
            </a:r>
            <a:endParaRPr lang="ru-RU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Параграф 2. Порядок определения единого организатора, а также осуществления централизованных государственных закупок</a:t>
            </a:r>
          </a:p>
          <a:p>
            <a:pPr algn="just"/>
            <a:endParaRPr lang="en-US" sz="2400" dirty="0" smtClean="0"/>
          </a:p>
          <a:p>
            <a:pPr algn="just"/>
            <a:r>
              <a:rPr lang="ru-RU" sz="2400" dirty="0" smtClean="0"/>
              <a:t>42. Заказчик в </a:t>
            </a:r>
            <a:r>
              <a:rPr lang="ru-RU" sz="2400" b="1" dirty="0" smtClean="0"/>
              <a:t>течение </a:t>
            </a:r>
            <a:r>
              <a:rPr lang="ru-RU" sz="2400" b="1" dirty="0" smtClean="0">
                <a:solidFill>
                  <a:srgbClr val="FF0000"/>
                </a:solidFill>
              </a:rPr>
              <a:t>пяти рабочих дней </a:t>
            </a:r>
            <a:r>
              <a:rPr lang="ru-RU" sz="2400" b="1" dirty="0" smtClean="0"/>
              <a:t>со дня </a:t>
            </a:r>
            <a:r>
              <a:rPr lang="ru-RU" sz="2400" b="1" u="sng" dirty="0" smtClean="0">
                <a:solidFill>
                  <a:srgbClr val="FF0000"/>
                </a:solidFill>
              </a:rPr>
              <a:t>принятия решения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об осуществлении централизованных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направляет</a:t>
            </a:r>
            <a:r>
              <a:rPr lang="ru-RU" sz="2400" dirty="0" smtClean="0"/>
              <a:t> посредством </a:t>
            </a:r>
            <a:r>
              <a:rPr lang="ru-RU" sz="2400" dirty="0" err="1" smtClean="0"/>
              <a:t>веб-портала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единому организатору заявку </a:t>
            </a:r>
            <a:r>
              <a:rPr lang="ru-RU" sz="2400" dirty="0" smtClean="0"/>
              <a:t>на проведение государственных закупок, содержащую сведения и документы, предусмотренные Параграфом 2 Главы 8 настоящих Правил.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43. </a:t>
            </a:r>
            <a:r>
              <a:rPr lang="ru-RU" sz="3200" b="1" dirty="0" smtClean="0"/>
              <a:t>Единый организатор </a:t>
            </a:r>
            <a:r>
              <a:rPr lang="ru-RU" sz="3200" dirty="0" smtClean="0"/>
              <a:t>в течение </a:t>
            </a:r>
            <a:r>
              <a:rPr lang="ru-RU" sz="3200" b="1" dirty="0" smtClean="0">
                <a:solidFill>
                  <a:srgbClr val="FF0000"/>
                </a:solidFill>
              </a:rPr>
              <a:t>пяти рабочих дней</a:t>
            </a:r>
            <a:r>
              <a:rPr lang="ru-RU" sz="3200" dirty="0" smtClean="0"/>
              <a:t> </a:t>
            </a:r>
            <a:r>
              <a:rPr lang="ru-RU" sz="3200" b="1" u="sng" dirty="0" smtClean="0">
                <a:solidFill>
                  <a:srgbClr val="2182BD"/>
                </a:solidFill>
              </a:rPr>
              <a:t>со дня поступления от заказчика заявки </a:t>
            </a:r>
            <a:r>
              <a:rPr lang="ru-RU" sz="3200" dirty="0" smtClean="0"/>
              <a:t>на проведение государственных закупок рассматривает ее на предмет соответствия требованиям </a:t>
            </a:r>
            <a:r>
              <a:rPr lang="ru-RU" sz="3200" dirty="0" smtClean="0">
                <a:hlinkClick r:id="rId2"/>
              </a:rPr>
              <a:t>Закона</a:t>
            </a:r>
            <a:r>
              <a:rPr lang="ru-RU" sz="3200" dirty="0" smtClean="0"/>
              <a:t>, настоящих Правил иных норм законодательства Республики Казахстан, </a:t>
            </a:r>
            <a:r>
              <a:rPr lang="ru-RU" sz="3200" b="1" u="sng" dirty="0" smtClean="0"/>
              <a:t>с принятием одного из следующих решений</a:t>
            </a:r>
            <a:r>
              <a:rPr lang="ru-RU" sz="3200" dirty="0" smtClean="0"/>
              <a:t>: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arenR"/>
            </a:pPr>
            <a:r>
              <a:rPr lang="ru-RU" sz="1800" dirty="0" smtClean="0"/>
              <a:t>в случае </a:t>
            </a:r>
            <a:r>
              <a:rPr lang="ru-RU" sz="1800" b="1" dirty="0" smtClean="0"/>
              <a:t>несоответствия заявки </a:t>
            </a:r>
            <a:r>
              <a:rPr lang="ru-RU" sz="1800" dirty="0" smtClean="0"/>
              <a:t>на проведение государственных закупок требованиям </a:t>
            </a:r>
            <a:r>
              <a:rPr lang="ru-RU" sz="1800" dirty="0" smtClean="0">
                <a:hlinkClick r:id="rId2"/>
              </a:rPr>
              <a:t>Закона</a:t>
            </a:r>
            <a:r>
              <a:rPr lang="ru-RU" sz="1800" dirty="0" smtClean="0"/>
              <a:t>, настоящих Правил иных норм законодательства Республики Казахстан </a:t>
            </a:r>
            <a:r>
              <a:rPr lang="ru-RU" sz="1800" b="1" u="sng" dirty="0" smtClean="0">
                <a:solidFill>
                  <a:srgbClr val="FF0000"/>
                </a:solidFill>
              </a:rPr>
              <a:t>отклоняет заявку </a:t>
            </a:r>
            <a:r>
              <a:rPr lang="ru-RU" sz="1800" dirty="0" smtClean="0"/>
              <a:t>на проведение государственных закупок с указанием причины отклонения;</a:t>
            </a:r>
            <a:endParaRPr lang="en-US" sz="1800" dirty="0" smtClean="0"/>
          </a:p>
          <a:p>
            <a:pPr marL="457200" indent="-457200" algn="just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dirty="0" smtClean="0"/>
              <a:t>  44. В случае, принятия единым организатором решения, предусмотренного подпунктом </a:t>
            </a:r>
            <a:r>
              <a:rPr lang="ru-RU" sz="1800" b="1" dirty="0" smtClean="0">
                <a:solidFill>
                  <a:srgbClr val="FF0000"/>
                </a:solidFill>
              </a:rPr>
              <a:t>1) пункта </a:t>
            </a:r>
            <a:r>
              <a:rPr lang="ru-RU" sz="1800" dirty="0" smtClean="0"/>
              <a:t>43 настоящих Правил </a:t>
            </a:r>
            <a:r>
              <a:rPr lang="ru-RU" sz="1800" b="1" dirty="0" smtClean="0"/>
              <a:t>заказчик </a:t>
            </a:r>
            <a:r>
              <a:rPr lang="ru-RU" sz="1800" b="1" u="sng" dirty="0" smtClean="0">
                <a:solidFill>
                  <a:srgbClr val="FF0000"/>
                </a:solidFill>
              </a:rPr>
              <a:t>в течение трех рабочих дней</a:t>
            </a:r>
            <a:r>
              <a:rPr lang="ru-RU" sz="1800" b="1" dirty="0" smtClean="0"/>
              <a:t> устраняет указанные несоответствия</a:t>
            </a:r>
            <a:r>
              <a:rPr lang="ru-RU" sz="1800" dirty="0" smtClean="0"/>
              <a:t> и </a:t>
            </a:r>
            <a:r>
              <a:rPr lang="ru-RU" sz="1800" b="1" u="sng" dirty="0" smtClean="0"/>
              <a:t>повторно</a:t>
            </a:r>
            <a:r>
              <a:rPr lang="ru-RU" sz="1800" b="1" dirty="0" smtClean="0"/>
              <a:t> направляет единому организатору заявку </a:t>
            </a:r>
            <a:r>
              <a:rPr lang="ru-RU" sz="1800" dirty="0" smtClean="0"/>
              <a:t>на проведение централизованных закупок, за исключением случаев, когда причиной отклонения единым организатором заявки являются условия, не позволяющие осуществить данную государственную закупку в соответствии с законодательством Республики Казахстан. </a:t>
            </a:r>
            <a:endParaRPr lang="en-US" sz="1800" dirty="0" smtClean="0"/>
          </a:p>
          <a:p>
            <a:pPr marL="457200" indent="-457200" algn="just"/>
            <a:r>
              <a:rPr lang="en-US" sz="1800" dirty="0" smtClean="0"/>
              <a:t>	</a:t>
            </a:r>
          </a:p>
          <a:p>
            <a:pPr marL="457200" indent="-457200" algn="just"/>
            <a:r>
              <a:rPr lang="en-US" sz="1800" dirty="0" smtClean="0"/>
              <a:t>	</a:t>
            </a:r>
            <a:r>
              <a:rPr lang="ru-RU" sz="1800" dirty="0" smtClean="0"/>
              <a:t>При этом </a:t>
            </a:r>
            <a:r>
              <a:rPr lang="ru-RU" sz="1800" b="1" dirty="0" smtClean="0"/>
              <a:t>единый организатор </a:t>
            </a:r>
            <a:r>
              <a:rPr lang="ru-RU" sz="1800" dirty="0" smtClean="0"/>
              <a:t>рассматривает </a:t>
            </a:r>
            <a:r>
              <a:rPr lang="ru-RU" sz="1800" b="1" dirty="0" smtClean="0"/>
              <a:t>повторно</a:t>
            </a:r>
            <a:r>
              <a:rPr lang="ru-RU" sz="1800" dirty="0" smtClean="0"/>
              <a:t> направленную заявку заказчика </a:t>
            </a:r>
            <a:r>
              <a:rPr lang="ru-RU" sz="1800" b="1" dirty="0" smtClean="0">
                <a:solidFill>
                  <a:srgbClr val="FF0000"/>
                </a:solidFill>
              </a:rPr>
              <a:t>в течение пяти рабочих дней.</a:t>
            </a:r>
            <a:endParaRPr lang="en-US" sz="1800" b="1" dirty="0" smtClean="0">
              <a:solidFill>
                <a:srgbClr val="FF0000"/>
              </a:solidFill>
            </a:endParaRPr>
          </a:p>
          <a:p>
            <a:pPr marL="457200" indent="-457200" algn="just">
              <a:buAutoNum type="arabicParenR"/>
            </a:pPr>
            <a:endParaRPr lang="en-US" sz="2400" dirty="0" smtClean="0"/>
          </a:p>
          <a:p>
            <a:pPr marL="457200" indent="-457200" algn="just"/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2) в случае </a:t>
            </a:r>
            <a:r>
              <a:rPr lang="ru-RU" sz="2000" b="1" u="sng" dirty="0" smtClean="0">
                <a:solidFill>
                  <a:srgbClr val="FF0000"/>
                </a:solidFill>
              </a:rPr>
              <a:t>соответствия заявки </a:t>
            </a:r>
            <a:r>
              <a:rPr lang="ru-RU" sz="2000" dirty="0" smtClean="0"/>
              <a:t>на проведение государственных закупок требованиям </a:t>
            </a:r>
            <a:r>
              <a:rPr lang="ru-RU" sz="2000" dirty="0" smtClean="0">
                <a:hlinkClick r:id="rId2"/>
              </a:rPr>
              <a:t>Закона</a:t>
            </a:r>
            <a:r>
              <a:rPr lang="ru-RU" sz="2000" dirty="0" smtClean="0"/>
              <a:t>, настоящих Правил иных норм законодательства Республики Казахстан </a:t>
            </a:r>
            <a:r>
              <a:rPr lang="ru-RU" sz="2000" b="1" dirty="0" smtClean="0">
                <a:solidFill>
                  <a:srgbClr val="FF0000"/>
                </a:solidFill>
              </a:rPr>
              <a:t>подтверждает такую заявку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ru-RU" sz="2000" dirty="0" smtClean="0"/>
              <a:t>45. В случае, принятия единым организатором решения, предусмотренного подпунктом </a:t>
            </a:r>
            <a:r>
              <a:rPr lang="ru-RU" sz="2000" b="1" u="sng" dirty="0" smtClean="0"/>
              <a:t>2) пункта </a:t>
            </a:r>
            <a:r>
              <a:rPr lang="ru-RU" sz="2000" dirty="0" smtClean="0"/>
              <a:t>43 настоящих Правил, единый организатор в </a:t>
            </a:r>
            <a:r>
              <a:rPr lang="ru-RU" sz="2000" b="1" dirty="0" smtClean="0"/>
              <a:t>течение </a:t>
            </a:r>
            <a:r>
              <a:rPr lang="ru-RU" sz="2000" b="1" u="sng" dirty="0" smtClean="0">
                <a:solidFill>
                  <a:srgbClr val="FF0000"/>
                </a:solidFill>
              </a:rPr>
              <a:t>пяти рабочих </a:t>
            </a:r>
            <a:r>
              <a:rPr lang="ru-RU" sz="2000" b="1" dirty="0" smtClean="0"/>
              <a:t>дней принимает решение</a:t>
            </a:r>
            <a:r>
              <a:rPr lang="ru-RU" sz="2000" dirty="0" smtClean="0"/>
              <a:t>, предусмотренное </a:t>
            </a:r>
            <a:r>
              <a:rPr lang="ru-RU" sz="2000" dirty="0" smtClean="0">
                <a:hlinkClick r:id="rId3"/>
              </a:rPr>
              <a:t>пунктом 115</a:t>
            </a:r>
            <a:r>
              <a:rPr lang="ru-RU" sz="2000" dirty="0" smtClean="0"/>
              <a:t> настоящих Правил.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Система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осуществляет </a:t>
            </a:r>
            <a:r>
              <a:rPr lang="ru-RU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проверку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по выбранным лотам на соответствие КТРУ условиям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Перечня товаров, работ, услуг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по которым организация и проведение государственных закупок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осуществляется Единым организатором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7855</TotalTime>
  <Words>138</Words>
  <Application>Microsoft Office PowerPoint</Application>
  <PresentationFormat>Экран (16:9)</PresentationFormat>
  <Paragraphs>39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410</cp:revision>
  <cp:lastPrinted>2023-06-22T08:50:07Z</cp:lastPrinted>
  <dcterms:created xsi:type="dcterms:W3CDTF">2022-11-05T05:19:54Z</dcterms:created>
  <dcterms:modified xsi:type="dcterms:W3CDTF">2024-11-17T17:11:01Z</dcterms:modified>
</cp:coreProperties>
</file>